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95" r:id="rId5"/>
    <p:sldId id="300" r:id="rId6"/>
    <p:sldId id="302" r:id="rId7"/>
    <p:sldId id="303" r:id="rId8"/>
    <p:sldId id="301" r:id="rId9"/>
    <p:sldId id="259" r:id="rId10"/>
    <p:sldId id="304" r:id="rId11"/>
    <p:sldId id="305" r:id="rId12"/>
    <p:sldId id="306" r:id="rId13"/>
    <p:sldId id="309" r:id="rId14"/>
    <p:sldId id="307" r:id="rId15"/>
    <p:sldId id="310" r:id="rId16"/>
    <p:sldId id="311" r:id="rId17"/>
    <p:sldId id="308" r:id="rId18"/>
    <p:sldId id="312" r:id="rId19"/>
    <p:sldId id="313" r:id="rId20"/>
    <p:sldId id="314" r:id="rId21"/>
    <p:sldId id="315" r:id="rId22"/>
    <p:sldId id="320" r:id="rId23"/>
    <p:sldId id="317" r:id="rId24"/>
    <p:sldId id="318" r:id="rId25"/>
    <p:sldId id="319" r:id="rId26"/>
    <p:sldId id="316" r:id="rId27"/>
  </p:sldIdLst>
  <p:sldSz cx="9144000" cy="5143500" type="screen16x9"/>
  <p:notesSz cx="6858000" cy="9144000"/>
  <p:embeddedFontLst>
    <p:embeddedFont>
      <p:font typeface="Dosis ExtraLight" pitchFamily="2" charset="0"/>
      <p:regular r:id="rId29"/>
      <p:bold r:id="rId30"/>
    </p:embeddedFont>
    <p:embeddedFont>
      <p:font typeface="Titillium Web Light" panose="000004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855998" y="2193459"/>
            <a:ext cx="5374304" cy="756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solidFill>
                  <a:schemeClr val="dk2"/>
                </a:solidFill>
              </a:rPr>
              <a:t> Wallace Tree Multiplier</a:t>
            </a:r>
            <a:br>
              <a:rPr lang="en-US" sz="1200" b="1" dirty="0">
                <a:solidFill>
                  <a:srgbClr val="252525"/>
                </a:solidFill>
                <a:effectLst/>
              </a:rPr>
            </a:b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3FDC-9267-3B3D-0CD8-B339BBBE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6" y="73151"/>
            <a:ext cx="7468628" cy="706759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WALLACE TREE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MULTIPLIER: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C05B-3F60-A0DA-2A50-7EE6F1F1F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59" y="779910"/>
            <a:ext cx="2986889" cy="3940291"/>
          </a:xfrm>
        </p:spPr>
        <p:txBody>
          <a:bodyPr/>
          <a:lstStyle/>
          <a:p>
            <a:pPr marL="0" marR="1255395" indent="0" algn="just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`timescale 1ns/1ns module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wm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A,B,p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marR="1471930" indent="0" algn="just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input [5:0]A,B; output [11:0]p; wire [35:0]w;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marR="1471930" indent="0" algn="just"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wire [26:1]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s,c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114300" indent="0">
              <a:spcBef>
                <a:spcPts val="5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a1(w[0],A[0],B[0]);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a2(w[1],A[1],B[0]);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a3(w[2],A[2],B[0]);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20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a4(w[3],A[3],B[0]);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a5(w[4],A[4],B[0]);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a6(w[5],A[5],B[0]);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114300" indent="0">
              <a:spcBef>
                <a:spcPts val="20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B0E4-75C9-3958-D9C9-1A4DF969D19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52614" y="779910"/>
            <a:ext cx="3242400" cy="3087000"/>
          </a:xfrm>
        </p:spPr>
        <p:txBody>
          <a:bodyPr/>
          <a:lstStyle/>
          <a:p>
            <a:pPr marL="0" indent="0"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a7(w[6],A[0],B[1]);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a8(w[7],A[1],B[1]);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a9(w[8],A[2],B[1]);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a10(w[9],A[3],B[1]);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a11(w[10],A[4],B[1]);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Font typeface="Arial"/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  <a:sym typeface="Arial"/>
              </a:rPr>
              <a:t>and a12(w[11],A[5],B[1]);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  <a:sym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a13(w[12],A[0],B[2]);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20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a14(w[13],A[1],B[2]);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a15(w[14],A[2],B[2]);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a16(w[15],A[3],B[2]);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a17(w[16],A[4],B[2]);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a18(w[17],A[5],B[2]);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114300" indent="0">
              <a:spcBef>
                <a:spcPts val="1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8F881-FBC8-4CC4-183A-A7DB4BBFF7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381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D8EE-BA79-D38F-8771-D40408B01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231" y="153000"/>
            <a:ext cx="3242400" cy="3087000"/>
          </a:xfrm>
        </p:spPr>
        <p:txBody>
          <a:bodyPr/>
          <a:lstStyle/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a19(w[18],A[0],B[3]);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a20(w[19],A[1],B[3]);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a21(w[20],A[2],B[3]);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a22(w[21],A[3],B[3]);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a23(w[22],A[4],B[3]);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a24(w[23],A[5],B[3]);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114300" indent="0">
              <a:buClr>
                <a:srgbClr val="000000"/>
              </a:buClr>
              <a:buNone/>
            </a:pP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</a:b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11430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a25(w[24],A[0],B[4]);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a26(w[25],A[1],B[4]);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a27(w[26],A[2],B[4]);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a28(w[27],A[3],B[4]);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a29(w[28],A[4],B[4]);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a30(w[29],A[5],B[4]);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11430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a31(w[30],A[0],B[5]);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a32(w[31],A[1],B[5]);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a33(w[32],A[2],B[5]);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a34(w[33],A[3],B[5]);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a35(w[34],A[4],B[5]);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and a36(w[35],A[5],B[5]);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114300" indent="0">
              <a:spcBef>
                <a:spcPts val="15"/>
              </a:spcBef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6960-EEDF-E538-D741-00B4FC34E1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25591" y="0"/>
            <a:ext cx="3242400" cy="30870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f1(s[1],c[1],w[1],w[6],1'b0);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f2(s[2],c[2],w[2],w[7],w[12]);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f3(s[3],c[3],w[3],w[8],w[13]);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f4(s[4],c[4],w[4],w[9],w[14]);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f5(s[5],c[5],w[5],w[10],w[15]);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f6(s[6],c[6],w[11],w[16],1'b0);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1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f7(s[7],c[7],w[19],w[24],1'b0);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f8(s[8],c[8],w[20],w[25],w[30]);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f9(s[9],c[9],w[21],w[26],w[31]);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f10(s[10],c[10],w[22],w[27],w[32]);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f11(s[11],c[11],w[23],w[28],w[33]);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f12(s[12],c[12],w[29],w[34],1'b0);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f13(s[13],c[13],c[1],s[2],1'b0);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f14(s[14],c[14],c[2],s[3],w[18]);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f15(s[15],c[15],c[3],s[4],s[7]);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f16(s[16],c[16],c[4],s[5],c[7]);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f17(s[17],c[17],c[5],s[6],c[8]);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f18(s[18],c[18],c[6],w[17],c[9]);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None/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fulladder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f19(s[19],c[19],c[13],s[14],1'b0);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29B86-19B0-1F89-56CB-7401CAE3A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87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44D1-6D79-7846-358B-E6F7893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880" y="139589"/>
            <a:ext cx="3410588" cy="4974211"/>
          </a:xfrm>
        </p:spPr>
        <p:txBody>
          <a:bodyPr/>
          <a:lstStyle/>
          <a:p>
            <a:pPr marL="0" indent="0">
              <a:spcBef>
                <a:spcPts val="390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f20(s[20],c[20],c[14],s[15],1'b0);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f21(s[21],c[21],c[15],s[16],s[8]);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f22(s[22],c[22],c[16],s[17],s[9]);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1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f23(s[23],c[23],c[17],s[18],s[10]);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f24(s[24],c[24],c[18],c[10],s[11]);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f25(s[25],c[25],c[11],s[12],1'b0);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0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f26(s[26],c[26],c[12],w[35],1'b0);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assign p[0]=w[0];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assign p[1]=s[1]; assign p[2]=s[13]; </a:t>
            </a:r>
          </a:p>
          <a:p>
            <a:pPr marL="0" indent="0">
              <a:spcBef>
                <a:spcPts val="20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assign p[3]=s[19];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3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carryadder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c1(p[4],p[5],p[6],p[7],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p[8],p[9],p[10],p[11],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c[26:2 0],s[26:20],c[19]);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endmodule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module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s,c,a,b,d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); output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s,c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input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a,b,d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 wire w1,w2,w3;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halfadder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ha1(w1,w2,a,b);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halfadder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ha2(s,w3,w1,d); or or1(c,w3,w2);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endmodule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7CD9-E875-23BE-B01D-A1092AD393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09411" y="157260"/>
            <a:ext cx="3319150" cy="4018500"/>
          </a:xfrm>
        </p:spPr>
        <p:txBody>
          <a:bodyPr/>
          <a:lstStyle/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module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halfadder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s,c,a,b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);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output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s,c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input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a,b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assign s=(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a^b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);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assign c=(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a&amp;b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);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endmodule</a:t>
            </a: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module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carryadder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(s0,s1,s2,s3,s4,s5,s6,cout,a,b,cin); output s0,s1,s2,s3,s4,s5,s6,cout;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input [6:0]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a,b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 input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wire c1,c2,c3,c4,c5,c6;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r1(s0,c1,a[0],b[0],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cin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r2(s1,c2,a[1],b[1],c1);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r3(s2,c3,a[2],b[2],c2);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r4(s3,c4,a[3],b[3],c3);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r5(s4,c5,a[4],b[4],c4);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r6(s5,c6,a[5],b[5],c5);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fulladder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r7(s6,cout,a[6],b[6],c6); </a:t>
            </a: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endmodule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 </a:t>
            </a: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spcBef>
                <a:spcPts val="5"/>
              </a:spcBef>
              <a:buClr>
                <a:srgbClr val="000000"/>
              </a:buClr>
              <a:buNone/>
            </a:pPr>
            <a:endParaRPr lang="en-IN" sz="11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ABDCC-C9BA-C174-9EA3-EA0436B40A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0" y="4720201"/>
            <a:ext cx="548700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561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53EF-3496-E573-334F-387A2240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dirty="0"/>
              <a:t>TEST BENCH: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F511-86B3-9ACB-D7BD-F9A3E207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420" y="1028250"/>
            <a:ext cx="3937520" cy="3087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`timescale 1ns/1ns</a:t>
            </a: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module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tb_wm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reg [5:0]A,B;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wire [11:0]p;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wm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uut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(.A(A),.B(B),.p(p));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initial begin A=6'd4; B=6'd3; #100 A=6'd5; B=6'd2;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#200 $finish; </a:t>
            </a: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 </a:t>
            </a:r>
          </a:p>
          <a:p>
            <a:pPr marL="0" indent="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None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Arial"/>
              </a:rPr>
              <a:t>endmodule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0F988-0D85-A8C5-48F5-5AE49CB3D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1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21C2-FD77-7132-5C8C-F6C8994E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81" y="29699"/>
            <a:ext cx="6761100" cy="857400"/>
          </a:xfrm>
        </p:spPr>
        <p:txBody>
          <a:bodyPr/>
          <a:lstStyle/>
          <a:p>
            <a:r>
              <a:rPr lang="en-US" dirty="0"/>
              <a:t>WAVEFORM: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12EE0-3650-AE11-F16B-D8CB4C9D2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image2.jpeg">
            <a:extLst>
              <a:ext uri="{FF2B5EF4-FFF2-40B4-BE49-F238E27FC236}">
                <a16:creationId xmlns:a16="http://schemas.microsoft.com/office/drawing/2014/main" id="{556E9DA5-39E0-1B32-B7CE-FC87BFE392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231" y="1874202"/>
            <a:ext cx="6726555" cy="139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FE42-8AE4-608F-921E-DE4776A4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9699"/>
            <a:ext cx="5699760" cy="673739"/>
          </a:xfrm>
        </p:spPr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SYNTHESIS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6409-85F5-84B7-264F-D7607EBAA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690" y="905009"/>
            <a:ext cx="4231529" cy="673739"/>
          </a:xfrm>
        </p:spPr>
        <p:txBody>
          <a:bodyPr/>
          <a:lstStyle/>
          <a:p>
            <a:pPr marL="114300" indent="0">
              <a:spcBef>
                <a:spcPts val="0"/>
              </a:spcBef>
              <a:buClr>
                <a:schemeClr val="dk2"/>
              </a:buClr>
              <a:buSzPts val="3600"/>
              <a:buNone/>
            </a:pPr>
            <a:r>
              <a:rPr lang="en-US" sz="2800" b="1" dirty="0">
                <a:solidFill>
                  <a:schemeClr val="dk2"/>
                </a:solidFill>
                <a:latin typeface="Times New Roman" panose="02020603050405020304" pitchFamily="18" charset="0"/>
                <a:sym typeface="Dosis ExtraLight"/>
              </a:rPr>
              <a:t>POWER REPORT:</a:t>
            </a:r>
            <a:endParaRPr lang="en-IN" sz="2800" b="1" dirty="0">
              <a:solidFill>
                <a:schemeClr val="dk2"/>
              </a:solidFill>
              <a:latin typeface="Times New Roman" panose="02020603050405020304" pitchFamily="18" charset="0"/>
              <a:sym typeface="Dosis ExtraLight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497C-21BF-690A-9823-F7E74576CD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5B0AC3-8C5F-AF27-CA47-6708B012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354"/>
              </p:ext>
            </p:extLst>
          </p:nvPr>
        </p:nvGraphicFramePr>
        <p:xfrm>
          <a:off x="957690" y="1780319"/>
          <a:ext cx="6868050" cy="296581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307019">
                  <a:extLst>
                    <a:ext uri="{9D8B030D-6E8A-4147-A177-3AD203B41FA5}">
                      <a16:colId xmlns:a16="http://schemas.microsoft.com/office/drawing/2014/main" val="2930049153"/>
                    </a:ext>
                  </a:extLst>
                </a:gridCol>
                <a:gridCol w="746971">
                  <a:extLst>
                    <a:ext uri="{9D8B030D-6E8A-4147-A177-3AD203B41FA5}">
                      <a16:colId xmlns:a16="http://schemas.microsoft.com/office/drawing/2014/main" val="1797287135"/>
                    </a:ext>
                  </a:extLst>
                </a:gridCol>
                <a:gridCol w="413417">
                  <a:extLst>
                    <a:ext uri="{9D8B030D-6E8A-4147-A177-3AD203B41FA5}">
                      <a16:colId xmlns:a16="http://schemas.microsoft.com/office/drawing/2014/main" val="565394556"/>
                    </a:ext>
                  </a:extLst>
                </a:gridCol>
                <a:gridCol w="835239">
                  <a:extLst>
                    <a:ext uri="{9D8B030D-6E8A-4147-A177-3AD203B41FA5}">
                      <a16:colId xmlns:a16="http://schemas.microsoft.com/office/drawing/2014/main" val="2598838385"/>
                    </a:ext>
                  </a:extLst>
                </a:gridCol>
                <a:gridCol w="1445651">
                  <a:extLst>
                    <a:ext uri="{9D8B030D-6E8A-4147-A177-3AD203B41FA5}">
                      <a16:colId xmlns:a16="http://schemas.microsoft.com/office/drawing/2014/main" val="965047765"/>
                    </a:ext>
                  </a:extLst>
                </a:gridCol>
                <a:gridCol w="1521801">
                  <a:extLst>
                    <a:ext uri="{9D8B030D-6E8A-4147-A177-3AD203B41FA5}">
                      <a16:colId xmlns:a16="http://schemas.microsoft.com/office/drawing/2014/main" val="1279746473"/>
                    </a:ext>
                  </a:extLst>
                </a:gridCol>
                <a:gridCol w="1597952">
                  <a:extLst>
                    <a:ext uri="{9D8B030D-6E8A-4147-A177-3AD203B41FA5}">
                      <a16:colId xmlns:a16="http://schemas.microsoft.com/office/drawing/2014/main" val="2508476890"/>
                    </a:ext>
                  </a:extLst>
                </a:gridCol>
              </a:tblGrid>
              <a:tr h="27440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85"/>
                        </a:spcBef>
                      </a:pPr>
                      <a:r>
                        <a:rPr lang="en-US" sz="1050">
                          <a:effectLst/>
                        </a:rPr>
                        <a:t>wm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00" dirty="0">
                          <a:effectLst/>
                        </a:rPr>
                        <a:t> INSTANCE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CELLS</a:t>
                      </a:r>
                    </a:p>
                    <a:p>
                      <a:pPr marR="7747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117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LEAKAGE 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3810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6953.839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DYNAMIC </a:t>
                      </a:r>
                    </a:p>
                    <a:p>
                      <a:pPr marR="3683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3683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30500.680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</a:t>
                      </a:r>
                    </a:p>
                    <a:p>
                      <a:pPr marR="7620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76200" algn="r">
                        <a:lnSpc>
                          <a:spcPts val="109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37454.519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261407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1515.363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5938.154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7453.516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1650572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r1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216.480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862.277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1078.757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5394041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475.983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562.945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1290324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357.493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444.455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5082446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r2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216.480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905.524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1122.004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4633346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472.809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559.771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6984290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245.976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332.938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6887275"/>
                  </a:ext>
                </a:extLst>
              </a:tr>
              <a:tr h="184487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216.480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1157.494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1373.974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711466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574.079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661.041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89295145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430.008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516.970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5641539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r4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216.480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1031.651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1248.131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1448590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380.567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467.529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897588"/>
                  </a:ext>
                </a:extLst>
              </a:tr>
              <a:tr h="18371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374.915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1050" dirty="0">
                          <a:effectLst/>
                        </a:rPr>
                        <a:t>461.877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883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16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1E0D9-2FC3-87D0-867B-DB45D1C9CA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663D18-B08D-88D9-9D9C-A168891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2965"/>
              </p:ext>
            </p:extLst>
          </p:nvPr>
        </p:nvGraphicFramePr>
        <p:xfrm>
          <a:off x="640232" y="139057"/>
          <a:ext cx="6941667" cy="45811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310309">
                  <a:extLst>
                    <a:ext uri="{9D8B030D-6E8A-4147-A177-3AD203B41FA5}">
                      <a16:colId xmlns:a16="http://schemas.microsoft.com/office/drawing/2014/main" val="3544658034"/>
                    </a:ext>
                  </a:extLst>
                </a:gridCol>
                <a:gridCol w="615735">
                  <a:extLst>
                    <a:ext uri="{9D8B030D-6E8A-4147-A177-3AD203B41FA5}">
                      <a16:colId xmlns:a16="http://schemas.microsoft.com/office/drawing/2014/main" val="263700764"/>
                    </a:ext>
                  </a:extLst>
                </a:gridCol>
                <a:gridCol w="557094">
                  <a:extLst>
                    <a:ext uri="{9D8B030D-6E8A-4147-A177-3AD203B41FA5}">
                      <a16:colId xmlns:a16="http://schemas.microsoft.com/office/drawing/2014/main" val="156034083"/>
                    </a:ext>
                  </a:extLst>
                </a:gridCol>
                <a:gridCol w="844191">
                  <a:extLst>
                    <a:ext uri="{9D8B030D-6E8A-4147-A177-3AD203B41FA5}">
                      <a16:colId xmlns:a16="http://schemas.microsoft.com/office/drawing/2014/main" val="2977899096"/>
                    </a:ext>
                  </a:extLst>
                </a:gridCol>
                <a:gridCol w="1461146">
                  <a:extLst>
                    <a:ext uri="{9D8B030D-6E8A-4147-A177-3AD203B41FA5}">
                      <a16:colId xmlns:a16="http://schemas.microsoft.com/office/drawing/2014/main" val="2424889343"/>
                    </a:ext>
                  </a:extLst>
                </a:gridCol>
                <a:gridCol w="1538113">
                  <a:extLst>
                    <a:ext uri="{9D8B030D-6E8A-4147-A177-3AD203B41FA5}">
                      <a16:colId xmlns:a16="http://schemas.microsoft.com/office/drawing/2014/main" val="1750520221"/>
                    </a:ext>
                  </a:extLst>
                </a:gridCol>
                <a:gridCol w="1615079">
                  <a:extLst>
                    <a:ext uri="{9D8B030D-6E8A-4147-A177-3AD203B41FA5}">
                      <a16:colId xmlns:a16="http://schemas.microsoft.com/office/drawing/2014/main" val="2637053642"/>
                    </a:ext>
                  </a:extLst>
                </a:gridCol>
              </a:tblGrid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r5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 dirty="0">
                          <a:effectLst/>
                        </a:rPr>
                        <a:t>3</a:t>
                      </a:r>
                      <a:endParaRPr lang="en-IN" sz="6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1050.370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1266.850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849352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340.915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427.877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8910459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6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436.605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523.567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4730069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r6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661.210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877.690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4778547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107.000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193.962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7500117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373.783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460.745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5367967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r7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269.629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486.109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6649444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53.662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140.624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1244845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174.156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261.118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8929337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955.914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1172.394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7570431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319.565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406.527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103750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452.632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539.594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07864545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535.737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752.218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8723836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184.863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271.825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391334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258.774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345.736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8497109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667.827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884.307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1326058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242.021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328.983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3708525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334.227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421.189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604666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f5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781.758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998.238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8614902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276.495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363.457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4932184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414.255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501.217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7143857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798.458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1014.938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7432418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269.421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356.383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6991314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382.950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469.912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5537785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829.178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1045.658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5566974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265.405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352.367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9255550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410.648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497.610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1055282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f10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924.376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1140.856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4433738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297.955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384.917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7367478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480.875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567.837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49686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f11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716.116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932.596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1711986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241.013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327.975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1990942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383.843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470.805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3479676"/>
                  </a:ext>
                </a:extLst>
              </a:tr>
              <a:tr h="8266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f14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890.877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1107.357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4815812"/>
                  </a:ext>
                </a:extLst>
              </a:tr>
              <a:tr h="8301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336.571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5"/>
                        </a:lnSpc>
                      </a:pPr>
                      <a:r>
                        <a:rPr lang="en-US" sz="600">
                          <a:effectLst/>
                        </a:rPr>
                        <a:t>423.533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3703782"/>
                  </a:ext>
                </a:extLst>
              </a:tr>
              <a:tr h="83362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ha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369.553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456.515</a:t>
                      </a:r>
                      <a:endParaRPr lang="en-IN" sz="6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92569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5125181-9804-4F83-7C3C-18CB368C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-539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699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9975" algn="r"/>
              </a:tabLst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69975" algn="r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9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B5E0-7BF9-9C98-B21F-A33D22C270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33F0ED-15AE-160D-C40F-68420C8A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96428"/>
              </p:ext>
            </p:extLst>
          </p:nvPr>
        </p:nvGraphicFramePr>
        <p:xfrm>
          <a:off x="640231" y="162115"/>
          <a:ext cx="6987388" cy="48192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1912218">
                  <a:extLst>
                    <a:ext uri="{9D8B030D-6E8A-4147-A177-3AD203B41FA5}">
                      <a16:colId xmlns:a16="http://schemas.microsoft.com/office/drawing/2014/main" val="32272595"/>
                    </a:ext>
                  </a:extLst>
                </a:gridCol>
                <a:gridCol w="462530">
                  <a:extLst>
                    <a:ext uri="{9D8B030D-6E8A-4147-A177-3AD203B41FA5}">
                      <a16:colId xmlns:a16="http://schemas.microsoft.com/office/drawing/2014/main" val="3510516341"/>
                    </a:ext>
                  </a:extLst>
                </a:gridCol>
                <a:gridCol w="1515583">
                  <a:extLst>
                    <a:ext uri="{9D8B030D-6E8A-4147-A177-3AD203B41FA5}">
                      <a16:colId xmlns:a16="http://schemas.microsoft.com/office/drawing/2014/main" val="3197385504"/>
                    </a:ext>
                  </a:extLst>
                </a:gridCol>
                <a:gridCol w="1596683">
                  <a:extLst>
                    <a:ext uri="{9D8B030D-6E8A-4147-A177-3AD203B41FA5}">
                      <a16:colId xmlns:a16="http://schemas.microsoft.com/office/drawing/2014/main" val="50096708"/>
                    </a:ext>
                  </a:extLst>
                </a:gridCol>
                <a:gridCol w="1500374">
                  <a:extLst>
                    <a:ext uri="{9D8B030D-6E8A-4147-A177-3AD203B41FA5}">
                      <a16:colId xmlns:a16="http://schemas.microsoft.com/office/drawing/2014/main" val="3859002328"/>
                    </a:ext>
                  </a:extLst>
                </a:gridCol>
              </a:tblGrid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1005.300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1221.780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5038973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401.555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488.517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0439994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418.396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505.358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11406357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882.336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1098.817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6965901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287.716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374.678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2759101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410.306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497.268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2793831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420.539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637.020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524538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97.991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184.953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5304805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230.542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317.504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393539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f21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1783.043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1999.524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0717336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651.528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738.490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3613055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763.614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850.576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6640905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f22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1463.611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1680.091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3928805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512.497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599.459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1065884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677.530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764.492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2966364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f23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1541.784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1758.264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8452432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426.741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513.703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6710063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750.775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837.737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333889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f24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6667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216.480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852.019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1068.499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7304391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291.984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378.946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6674910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407.435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494.397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3348582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212.365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299.327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6257234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212.365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299.327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8101212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298.319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385.281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027746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298.319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385.281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0759737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f7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321.110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408.072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9986219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321.110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408.072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591296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f12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272.394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359.356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858104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272.394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359.356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6533210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259.349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346.311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3609480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259.349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346.311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8121348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f19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213.861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300.823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6253162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R="5245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213.861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300.823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7250188"/>
                  </a:ext>
                </a:extLst>
              </a:tr>
              <a:tr h="7630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f20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865.631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952.593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4433391"/>
                  </a:ext>
                </a:extLst>
              </a:tr>
              <a:tr h="76626">
                <a:tc>
                  <a:txBody>
                    <a:bodyPr/>
                    <a:lstStyle/>
                    <a:p>
                      <a:pPr marR="5245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ha1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865.631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500">
                          <a:effectLst/>
                        </a:rPr>
                        <a:t>952.593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6135745"/>
                  </a:ext>
                </a:extLst>
              </a:tr>
              <a:tr h="76948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f25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278.378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365.340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5844248"/>
                  </a:ext>
                </a:extLst>
              </a:tr>
              <a:tr h="76304">
                <a:tc gridSpan="2">
                  <a:txBody>
                    <a:bodyPr/>
                    <a:lstStyle/>
                    <a:p>
                      <a:pPr marL="190500" algn="l">
                        <a:lnSpc>
                          <a:spcPts val="1090"/>
                        </a:lnSpc>
                        <a:tabLst>
                          <a:tab pos="1069975" algn="r"/>
                        </a:tabLst>
                      </a:pPr>
                      <a:r>
                        <a:rPr lang="en-US" sz="500">
                          <a:effectLst/>
                        </a:rPr>
                        <a:t>ha1	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278.378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365.340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6875932"/>
                  </a:ext>
                </a:extLst>
              </a:tr>
              <a:tr h="76304">
                <a:tc gridSpan="2"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tabLst>
                          <a:tab pos="1069975" algn="r"/>
                        </a:tabLst>
                      </a:pPr>
                      <a:r>
                        <a:rPr lang="en-US" sz="500">
                          <a:effectLst/>
                        </a:rPr>
                        <a:t>f26	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192.083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279.045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63445"/>
                  </a:ext>
                </a:extLst>
              </a:tr>
              <a:tr h="76626">
                <a:tc gridSpan="2">
                  <a:txBody>
                    <a:bodyPr/>
                    <a:lstStyle/>
                    <a:p>
                      <a:pPr marL="190500" algn="l">
                        <a:lnSpc>
                          <a:spcPts val="1090"/>
                        </a:lnSpc>
                        <a:tabLst>
                          <a:tab pos="1069975" algn="r"/>
                        </a:tabLst>
                      </a:pPr>
                      <a:r>
                        <a:rPr lang="en-US" sz="500">
                          <a:effectLst/>
                        </a:rPr>
                        <a:t>ha1	1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6055" marR="6667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86.962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192.083</a:t>
                      </a:r>
                      <a:endParaRPr lang="en-IN" sz="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500" dirty="0">
                          <a:effectLst/>
                        </a:rPr>
                        <a:t>279.045</a:t>
                      </a:r>
                      <a:endParaRPr lang="en-IN" sz="6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442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A175-D864-2E86-C1C2-FF5A17FBB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359FA-F4F1-416D-5182-46C4C06222BB}"/>
              </a:ext>
            </a:extLst>
          </p:cNvPr>
          <p:cNvSpPr txBox="1"/>
          <p:nvPr/>
        </p:nvSpPr>
        <p:spPr>
          <a:xfrm>
            <a:off x="91531" y="2969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Clr>
                <a:schemeClr val="dk2"/>
              </a:buClr>
              <a:buSzPts val="3600"/>
              <a:buNone/>
            </a:pPr>
            <a:r>
              <a:rPr lang="en-US" sz="3200" b="1" dirty="0">
                <a:solidFill>
                  <a:schemeClr val="dk2"/>
                </a:solidFill>
                <a:latin typeface="Times New Roman" panose="02020603050405020304" pitchFamily="18" charset="0"/>
                <a:sym typeface="Dosis ExtraLight"/>
              </a:rPr>
              <a:t>AREA REPORT:</a:t>
            </a:r>
            <a:endParaRPr lang="en-IN" sz="3200" b="1" dirty="0">
              <a:solidFill>
                <a:schemeClr val="dk2"/>
              </a:solidFill>
              <a:latin typeface="Times New Roman" panose="02020603050405020304" pitchFamily="18" charset="0"/>
              <a:sym typeface="Dosis Extra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E85FC-4AB0-92EB-E071-40B8BA86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05162"/>
              </p:ext>
            </p:extLst>
          </p:nvPr>
        </p:nvGraphicFramePr>
        <p:xfrm>
          <a:off x="487801" y="1457179"/>
          <a:ext cx="6783230" cy="23906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166564">
                  <a:extLst>
                    <a:ext uri="{9D8B030D-6E8A-4147-A177-3AD203B41FA5}">
                      <a16:colId xmlns:a16="http://schemas.microsoft.com/office/drawing/2014/main" val="1125352072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1229631788"/>
                    </a:ext>
                  </a:extLst>
                </a:gridCol>
                <a:gridCol w="289192">
                  <a:extLst>
                    <a:ext uri="{9D8B030D-6E8A-4147-A177-3AD203B41FA5}">
                      <a16:colId xmlns:a16="http://schemas.microsoft.com/office/drawing/2014/main" val="2115230817"/>
                    </a:ext>
                  </a:extLst>
                </a:gridCol>
                <a:gridCol w="1404648">
                  <a:extLst>
                    <a:ext uri="{9D8B030D-6E8A-4147-A177-3AD203B41FA5}">
                      <a16:colId xmlns:a16="http://schemas.microsoft.com/office/drawing/2014/main" val="1881875177"/>
                    </a:ext>
                  </a:extLst>
                </a:gridCol>
                <a:gridCol w="784295">
                  <a:extLst>
                    <a:ext uri="{9D8B030D-6E8A-4147-A177-3AD203B41FA5}">
                      <a16:colId xmlns:a16="http://schemas.microsoft.com/office/drawing/2014/main" val="1967286571"/>
                    </a:ext>
                  </a:extLst>
                </a:gridCol>
                <a:gridCol w="950203">
                  <a:extLst>
                    <a:ext uri="{9D8B030D-6E8A-4147-A177-3AD203B41FA5}">
                      <a16:colId xmlns:a16="http://schemas.microsoft.com/office/drawing/2014/main" val="2842334841"/>
                    </a:ext>
                  </a:extLst>
                </a:gridCol>
                <a:gridCol w="866921">
                  <a:extLst>
                    <a:ext uri="{9D8B030D-6E8A-4147-A177-3AD203B41FA5}">
                      <a16:colId xmlns:a16="http://schemas.microsoft.com/office/drawing/2014/main" val="1150762714"/>
                    </a:ext>
                  </a:extLst>
                </a:gridCol>
                <a:gridCol w="990861">
                  <a:extLst>
                    <a:ext uri="{9D8B030D-6E8A-4147-A177-3AD203B41FA5}">
                      <a16:colId xmlns:a16="http://schemas.microsoft.com/office/drawing/2014/main" val="347279147"/>
                    </a:ext>
                  </a:extLst>
                </a:gridCol>
                <a:gridCol w="701012">
                  <a:extLst>
                    <a:ext uri="{9D8B030D-6E8A-4147-A177-3AD203B41FA5}">
                      <a16:colId xmlns:a16="http://schemas.microsoft.com/office/drawing/2014/main" val="1943523003"/>
                    </a:ext>
                  </a:extLst>
                </a:gridCol>
                <a:gridCol w="299029">
                  <a:extLst>
                    <a:ext uri="{9D8B030D-6E8A-4147-A177-3AD203B41FA5}">
                      <a16:colId xmlns:a16="http://schemas.microsoft.com/office/drawing/2014/main" val="1427389972"/>
                    </a:ext>
                  </a:extLst>
                </a:gridCol>
              </a:tblGrid>
              <a:tr h="413624"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  <a:spcBef>
                          <a:spcPts val="575"/>
                        </a:spcBef>
                      </a:pPr>
                      <a:r>
                        <a:rPr lang="en-US" sz="1050">
                          <a:effectLst/>
                        </a:rPr>
                        <a:t>wm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117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962.777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962.777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5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8853683"/>
                  </a:ext>
                </a:extLst>
              </a:tr>
              <a:tr h="220180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carryadder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201.335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201.335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7637195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r7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fulladder_6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3249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halfadder_13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0570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halfadder_12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5631049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r6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fulladder_5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56536919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halfadder_11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14674168"/>
                  </a:ext>
                </a:extLst>
              </a:tr>
              <a:tr h="21925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halfadder_10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1378308"/>
                  </a:ext>
                </a:extLst>
              </a:tr>
              <a:tr h="220180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r5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fulladder_4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28.762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5"/>
                        </a:lnSpc>
                      </a:pPr>
                      <a:r>
                        <a:rPr lang="en-US" sz="1050">
                          <a:effectLst/>
                        </a:rPr>
                        <a:t>(D)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912124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1050">
                          <a:effectLst/>
                        </a:rPr>
                        <a:t>ha2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halfadder_9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0.000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12.110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&lt;none&gt;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(D)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253472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EEDDA7A-BA6F-EF64-3312-BEAF1CCB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1" y="1115314"/>
            <a:ext cx="8329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Instance	Module	Cell Count	Cell Area	Net Area	Total Area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Wireload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908175" algn="l"/>
                <a:tab pos="2868613" algn="l"/>
                <a:tab pos="3749675" algn="l"/>
                <a:tab pos="4627563" algn="l"/>
                <a:tab pos="55880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7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A7B97-82C7-5724-F629-20651AFC7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BD2F2B-B373-610F-7AF3-B12B27F36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60004"/>
              </p:ext>
            </p:extLst>
          </p:nvPr>
        </p:nvGraphicFramePr>
        <p:xfrm>
          <a:off x="640232" y="476092"/>
          <a:ext cx="7033112" cy="40629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390415">
                  <a:extLst>
                    <a:ext uri="{9D8B030D-6E8A-4147-A177-3AD203B41FA5}">
                      <a16:colId xmlns:a16="http://schemas.microsoft.com/office/drawing/2014/main" val="2510684186"/>
                    </a:ext>
                  </a:extLst>
                </a:gridCol>
                <a:gridCol w="311343">
                  <a:extLst>
                    <a:ext uri="{9D8B030D-6E8A-4147-A177-3AD203B41FA5}">
                      <a16:colId xmlns:a16="http://schemas.microsoft.com/office/drawing/2014/main" val="1675049385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754259630"/>
                    </a:ext>
                  </a:extLst>
                </a:gridCol>
                <a:gridCol w="643867">
                  <a:extLst>
                    <a:ext uri="{9D8B030D-6E8A-4147-A177-3AD203B41FA5}">
                      <a16:colId xmlns:a16="http://schemas.microsoft.com/office/drawing/2014/main" val="723373595"/>
                    </a:ext>
                  </a:extLst>
                </a:gridCol>
                <a:gridCol w="979213">
                  <a:extLst>
                    <a:ext uri="{9D8B030D-6E8A-4147-A177-3AD203B41FA5}">
                      <a16:colId xmlns:a16="http://schemas.microsoft.com/office/drawing/2014/main" val="2309576287"/>
                    </a:ext>
                  </a:extLst>
                </a:gridCol>
                <a:gridCol w="978508">
                  <a:extLst>
                    <a:ext uri="{9D8B030D-6E8A-4147-A177-3AD203B41FA5}">
                      <a16:colId xmlns:a16="http://schemas.microsoft.com/office/drawing/2014/main" val="398557465"/>
                    </a:ext>
                  </a:extLst>
                </a:gridCol>
                <a:gridCol w="1023692">
                  <a:extLst>
                    <a:ext uri="{9D8B030D-6E8A-4147-A177-3AD203B41FA5}">
                      <a16:colId xmlns:a16="http://schemas.microsoft.com/office/drawing/2014/main" val="594296885"/>
                    </a:ext>
                  </a:extLst>
                </a:gridCol>
                <a:gridCol w="756119">
                  <a:extLst>
                    <a:ext uri="{9D8B030D-6E8A-4147-A177-3AD203B41FA5}">
                      <a16:colId xmlns:a16="http://schemas.microsoft.com/office/drawing/2014/main" val="1677905200"/>
                    </a:ext>
                  </a:extLst>
                </a:gridCol>
                <a:gridCol w="348054">
                  <a:extLst>
                    <a:ext uri="{9D8B030D-6E8A-4147-A177-3AD203B41FA5}">
                      <a16:colId xmlns:a16="http://schemas.microsoft.com/office/drawing/2014/main" val="913647020"/>
                    </a:ext>
                  </a:extLst>
                </a:gridCol>
              </a:tblGrid>
              <a:tr h="96408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halfadder_8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0073823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r4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2484193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halfadder_7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109086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halfadder_6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5982810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r3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fulladder_2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1221568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700">
                          <a:effectLst/>
                        </a:rPr>
                        <a:t>ha2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halfadder_5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5684834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halfadder_4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9076958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r2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47936832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3759068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6632290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r1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6673246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9758489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halfadder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65961473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f24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fulladder_30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7559426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halfadder_61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44887322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halfadder_60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62916123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f23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fulladder_29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6183072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halfadder_59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5724397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halfadder_58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8813145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f22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fulladder_28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2884171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halfadder_57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3379833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halfadder_56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1872541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f21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fulladder_27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5423512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halfadder_55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2050945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halfadder_54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2210049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f18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fulladder_24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426511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halfadder_49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975706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halfadder_48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2839718"/>
                  </a:ext>
                </a:extLst>
              </a:tr>
              <a:tr h="9600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f17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fulladder_23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28.762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4881976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halfadder_47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(D)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2592357"/>
                  </a:ext>
                </a:extLst>
              </a:tr>
              <a:tr h="96408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halfadder_46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0.000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12.110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&lt;none&gt;</a:t>
                      </a:r>
                      <a:endParaRPr lang="en-IN" sz="7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(D)</a:t>
                      </a:r>
                      <a:endParaRPr lang="en-IN" sz="7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094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6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ctrTitle"/>
          </p:nvPr>
        </p:nvSpPr>
        <p:spPr>
          <a:xfrm>
            <a:off x="685800" y="211531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REQUIRED</a:t>
            </a:r>
            <a:endParaRPr sz="3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D68F4A-5B00-4394-0AA8-896F6711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634" y="1529131"/>
            <a:ext cx="5268900" cy="2085237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Cadence NC Launch Tool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Cadence Genus Tool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Modelsim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6.5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400AC-C619-6B52-9A8A-6926C8CBC8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A58F98-182F-39F3-7243-B2D2C82D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441"/>
              </p:ext>
            </p:extLst>
          </p:nvPr>
        </p:nvGraphicFramePr>
        <p:xfrm>
          <a:off x="640231" y="491089"/>
          <a:ext cx="7010248" cy="41613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389145">
                  <a:extLst>
                    <a:ext uri="{9D8B030D-6E8A-4147-A177-3AD203B41FA5}">
                      <a16:colId xmlns:a16="http://schemas.microsoft.com/office/drawing/2014/main" val="2220672913"/>
                    </a:ext>
                  </a:extLst>
                </a:gridCol>
                <a:gridCol w="310331">
                  <a:extLst>
                    <a:ext uri="{9D8B030D-6E8A-4147-A177-3AD203B41FA5}">
                      <a16:colId xmlns:a16="http://schemas.microsoft.com/office/drawing/2014/main" val="1662666524"/>
                    </a:ext>
                  </a:extLst>
                </a:gridCol>
                <a:gridCol w="1596694">
                  <a:extLst>
                    <a:ext uri="{9D8B030D-6E8A-4147-A177-3AD203B41FA5}">
                      <a16:colId xmlns:a16="http://schemas.microsoft.com/office/drawing/2014/main" val="438766994"/>
                    </a:ext>
                  </a:extLst>
                </a:gridCol>
                <a:gridCol w="641773">
                  <a:extLst>
                    <a:ext uri="{9D8B030D-6E8A-4147-A177-3AD203B41FA5}">
                      <a16:colId xmlns:a16="http://schemas.microsoft.com/office/drawing/2014/main" val="3206849829"/>
                    </a:ext>
                  </a:extLst>
                </a:gridCol>
                <a:gridCol w="976029">
                  <a:extLst>
                    <a:ext uri="{9D8B030D-6E8A-4147-A177-3AD203B41FA5}">
                      <a16:colId xmlns:a16="http://schemas.microsoft.com/office/drawing/2014/main" val="682407125"/>
                    </a:ext>
                  </a:extLst>
                </a:gridCol>
                <a:gridCol w="975327">
                  <a:extLst>
                    <a:ext uri="{9D8B030D-6E8A-4147-A177-3AD203B41FA5}">
                      <a16:colId xmlns:a16="http://schemas.microsoft.com/office/drawing/2014/main" val="1985200599"/>
                    </a:ext>
                  </a:extLst>
                </a:gridCol>
                <a:gridCol w="1020364">
                  <a:extLst>
                    <a:ext uri="{9D8B030D-6E8A-4147-A177-3AD203B41FA5}">
                      <a16:colId xmlns:a16="http://schemas.microsoft.com/office/drawing/2014/main" val="631591239"/>
                    </a:ext>
                  </a:extLst>
                </a:gridCol>
                <a:gridCol w="753661">
                  <a:extLst>
                    <a:ext uri="{9D8B030D-6E8A-4147-A177-3AD203B41FA5}">
                      <a16:colId xmlns:a16="http://schemas.microsoft.com/office/drawing/2014/main" val="801692323"/>
                    </a:ext>
                  </a:extLst>
                </a:gridCol>
                <a:gridCol w="346924">
                  <a:extLst>
                    <a:ext uri="{9D8B030D-6E8A-4147-A177-3AD203B41FA5}">
                      <a16:colId xmlns:a16="http://schemas.microsoft.com/office/drawing/2014/main" val="4150415234"/>
                    </a:ext>
                  </a:extLst>
                </a:gridCol>
              </a:tblGrid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f16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fulladder_22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9168151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halfadder_45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8020476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halfadder_44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9858422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f15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fulladder_21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5397205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halfadder_43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6468483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halfadder_42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7884555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f14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fulladder_20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5478628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halfadder_41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5393974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halfadder_40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3238855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fulladder_17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0655772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halfadder_35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9866953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halfadder_34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0205351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fulladder_16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879600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halfadder_33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818833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halfadder_32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8018621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f9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fulladder_15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3461501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halfadder_31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6620561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halfadder_30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6340572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f8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fulladder_14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3772472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halfadder_29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958966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halfadder_28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3542084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f5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fulladder_11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3469002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halfadder_23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7690279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halfadder_22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8749270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f4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fulladder_10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28.762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9960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halfadder_21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(D)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2529668"/>
                  </a:ext>
                </a:extLst>
              </a:tr>
              <a:tr h="154123">
                <a:tc>
                  <a:txBody>
                    <a:bodyPr/>
                    <a:lstStyle/>
                    <a:p>
                      <a:pPr marR="63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halfadder_20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859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0.000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12.110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&lt;none&gt;</a:t>
                      </a:r>
                      <a:endParaRPr lang="en-IN" sz="8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(D)</a:t>
                      </a:r>
                      <a:endParaRPr lang="en-IN" sz="8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406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2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6711D-B134-0D0F-A88D-F44A9DB91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590C06-0B44-6583-8577-68CA2D4B6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86924"/>
              </p:ext>
            </p:extLst>
          </p:nvPr>
        </p:nvGraphicFramePr>
        <p:xfrm>
          <a:off x="639736" y="419100"/>
          <a:ext cx="7003124" cy="36332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597299">
                  <a:extLst>
                    <a:ext uri="{9D8B030D-6E8A-4147-A177-3AD203B41FA5}">
                      <a16:colId xmlns:a16="http://schemas.microsoft.com/office/drawing/2014/main" val="3842804838"/>
                    </a:ext>
                  </a:extLst>
                </a:gridCol>
                <a:gridCol w="1647389">
                  <a:extLst>
                    <a:ext uri="{9D8B030D-6E8A-4147-A177-3AD203B41FA5}">
                      <a16:colId xmlns:a16="http://schemas.microsoft.com/office/drawing/2014/main" val="3358041092"/>
                    </a:ext>
                  </a:extLst>
                </a:gridCol>
                <a:gridCol w="779654">
                  <a:extLst>
                    <a:ext uri="{9D8B030D-6E8A-4147-A177-3AD203B41FA5}">
                      <a16:colId xmlns:a16="http://schemas.microsoft.com/office/drawing/2014/main" val="741277122"/>
                    </a:ext>
                  </a:extLst>
                </a:gridCol>
                <a:gridCol w="953752">
                  <a:extLst>
                    <a:ext uri="{9D8B030D-6E8A-4147-A177-3AD203B41FA5}">
                      <a16:colId xmlns:a16="http://schemas.microsoft.com/office/drawing/2014/main" val="3853639616"/>
                    </a:ext>
                  </a:extLst>
                </a:gridCol>
                <a:gridCol w="953063">
                  <a:extLst>
                    <a:ext uri="{9D8B030D-6E8A-4147-A177-3AD203B41FA5}">
                      <a16:colId xmlns:a16="http://schemas.microsoft.com/office/drawing/2014/main" val="3767874434"/>
                    </a:ext>
                  </a:extLst>
                </a:gridCol>
                <a:gridCol w="997105">
                  <a:extLst>
                    <a:ext uri="{9D8B030D-6E8A-4147-A177-3AD203B41FA5}">
                      <a16:colId xmlns:a16="http://schemas.microsoft.com/office/drawing/2014/main" val="3693845261"/>
                    </a:ext>
                  </a:extLst>
                </a:gridCol>
                <a:gridCol w="736301">
                  <a:extLst>
                    <a:ext uri="{9D8B030D-6E8A-4147-A177-3AD203B41FA5}">
                      <a16:colId xmlns:a16="http://schemas.microsoft.com/office/drawing/2014/main" val="1389111788"/>
                    </a:ext>
                  </a:extLst>
                </a:gridCol>
                <a:gridCol w="338561">
                  <a:extLst>
                    <a:ext uri="{9D8B030D-6E8A-4147-A177-3AD203B41FA5}">
                      <a16:colId xmlns:a16="http://schemas.microsoft.com/office/drawing/2014/main" val="1750982503"/>
                    </a:ext>
                  </a:extLst>
                </a:gridCol>
              </a:tblGrid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28.762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28.762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4831806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2328528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halfadder_18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4750965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28.762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28.762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7138772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ha2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halfadder_17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3185775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halfadder_16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8044147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f26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fulladder_32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4414254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halfadder_64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3942547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f25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fulladder_31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5891873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034434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f20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fulladder_26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7409663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halfadder_52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5383260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f19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fulladder_25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53626003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halfadder_50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0761875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f13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53435680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halfadder_38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5683189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f12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fulladder_18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9684489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halfadder_36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953860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fulladder_13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543522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halfadder_26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2123844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f6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fulladder_12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5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8398091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halfadder_24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3165086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fulladder_7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(D)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5907834"/>
                  </a:ext>
                </a:extLst>
              </a:tr>
              <a:tr h="151384">
                <a:tc>
                  <a:txBody>
                    <a:bodyPr/>
                    <a:lstStyle/>
                    <a:p>
                      <a:pPr marR="117475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halfadder_14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055" marR="18669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025" algn="l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0.000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12.110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900">
                          <a:effectLst/>
                        </a:rPr>
                        <a:t>&lt;none&gt;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" marR="19050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(D)</a:t>
                      </a:r>
                      <a:endParaRPr lang="en-IN" sz="9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97558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4349E14B-5D12-2109-7122-27E240CD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97" y="4393781"/>
            <a:ext cx="11694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(D)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wireload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default in technology library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0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92B0-0617-12FE-59C9-C8969805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293850"/>
            <a:ext cx="6761100" cy="857400"/>
          </a:xfrm>
        </p:spPr>
        <p:txBody>
          <a:bodyPr/>
          <a:lstStyle/>
          <a:p>
            <a:r>
              <a:rPr lang="en-US" b="1" dirty="0"/>
              <a:t>ANALYSIS…..,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D825-6142-B241-3ADC-4E99C9D8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607" y="1426048"/>
            <a:ext cx="3931769" cy="30870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MULTIPLIER</a:t>
            </a:r>
          </a:p>
          <a:p>
            <a:pPr marL="11430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DELAY(S)</a:t>
            </a:r>
          </a:p>
          <a:p>
            <a:pPr marL="1143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(10.85nS)</a:t>
            </a:r>
          </a:p>
          <a:p>
            <a:pPr marL="114300" indent="0" algn="ctr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DELAY PRODUCT(JULE)</a:t>
            </a:r>
          </a:p>
          <a:p>
            <a:pPr marL="1143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7.110X10^-17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297D-8E84-2FF0-DA03-C62F0C3BFF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20781" y="1424316"/>
            <a:ext cx="4100897" cy="30870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WALLACE TREE MULTIPLIER</a:t>
            </a:r>
          </a:p>
          <a:p>
            <a:pPr marL="114300" indent="0" algn="ctr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DELAY(S)</a:t>
            </a:r>
          </a:p>
          <a:p>
            <a:pPr marL="1143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(4.94nS)</a:t>
            </a:r>
          </a:p>
          <a:p>
            <a:pPr marL="114300" indent="0" algn="ctr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DELAY PRODUCT(JULE)</a:t>
            </a:r>
          </a:p>
          <a:p>
            <a:pPr marL="11430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6.34X10^-16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08ECE-7DB3-1638-EFD3-6BE66334E9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65130-AEBE-ACB2-7548-B2ED8D2AA237}"/>
              </a:ext>
            </a:extLst>
          </p:cNvPr>
          <p:cNvCxnSpPr>
            <a:stCxn id="2" idx="2"/>
          </p:cNvCxnSpPr>
          <p:nvPr/>
        </p:nvCxnSpPr>
        <p:spPr>
          <a:xfrm>
            <a:off x="4020781" y="1151250"/>
            <a:ext cx="0" cy="3277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7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BEB9-A8A7-D894-A437-1AF5BCA7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31" y="98513"/>
            <a:ext cx="6761100" cy="857400"/>
          </a:xfrm>
        </p:spPr>
        <p:txBody>
          <a:bodyPr/>
          <a:lstStyle/>
          <a:p>
            <a:r>
              <a:rPr lang="en-US" b="1" dirty="0"/>
              <a:t>PROOF…,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929B-7430-5976-0F59-E65401718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881D-DBF0-826F-3C39-8BB05C442B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C841-A0D8-FEF6-106D-88E4AEFEA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34398-3191-FFCA-77E3-B615D3DA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769"/>
            <a:ext cx="9144000" cy="42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31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9749-53A1-FF48-B8CB-65E4DEDF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D2A4-27DB-CA0A-0316-5E7B9C03C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729EC-0622-D4FD-8F13-9ADD05E2EB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FF843-C21E-CA9B-F111-BFFBE96F50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75E03-5EFE-3EFA-84B0-282DD634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7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B739-1078-233E-5790-D5143266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2EEE-4F8C-AAC5-98E8-5F5AF39AA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A5A7E-8AD3-3A09-637C-8906C20D2F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1543B-C487-BB48-1B6A-35B1912A9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0096D-D0D3-BE68-A786-648439C1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BE2E0-DBA3-30D2-1FB8-C38E60195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2290" name="Picture 2" descr="Check Out Our Latest Collection of TOP 50+ Thank You Images ...">
            <a:extLst>
              <a:ext uri="{FF2B5EF4-FFF2-40B4-BE49-F238E27FC236}">
                <a16:creationId xmlns:a16="http://schemas.microsoft.com/office/drawing/2014/main" id="{91F2F962-856D-97E4-6218-1BBB0E10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5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30163"/>
            <a:ext cx="3732213" cy="657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endParaRPr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0" y="687388"/>
            <a:ext cx="7023100" cy="442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terminal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window.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and test bench for the given designs and save it.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NCLaunch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tool and compile the design and test bench.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test bench from work.lib and elaborate it.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test bench from snapshots and simulate it. </a:t>
            </a:r>
          </a:p>
          <a:p>
            <a:pPr marL="285750" indent="-285750">
              <a:lnSpc>
                <a:spcPct val="150000"/>
              </a:lnSpc>
              <a:spcBef>
                <a:spcPts val="123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waveform window and Run the simulation.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35"/>
              </a:spcBef>
              <a:spcAft>
                <a:spcPts val="0"/>
              </a:spcAft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49B90-9E89-2586-A875-2BED6F3AE6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B9C21C31-8039-909D-FC64-FC3DF35D3176}"/>
              </a:ext>
            </a:extLst>
          </p:cNvPr>
          <p:cNvSpPr txBox="1">
            <a:spLocks/>
          </p:cNvSpPr>
          <p:nvPr/>
        </p:nvSpPr>
        <p:spPr>
          <a:xfrm>
            <a:off x="640231" y="358471"/>
            <a:ext cx="7022592" cy="44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285750" marR="2402205" indent="-285750">
              <a:lnSpc>
                <a:spcPct val="150000"/>
              </a:lnSpc>
              <a:spcBef>
                <a:spcPts val="124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 and Capture the waveform.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402205" indent="-285750">
              <a:lnSpc>
                <a:spcPct val="150000"/>
              </a:lnSpc>
              <a:spcBef>
                <a:spcPts val="124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the design inside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folder for synthesis.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124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the terminal inside syn folder and launch the genus tool.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47650" indent="-285750">
              <a:lnSpc>
                <a:spcPct val="150000"/>
              </a:lnSpc>
              <a:spcBef>
                <a:spcPts val="12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the all the commands that needed for synthesis to generate netlist,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power, timing, area reports.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47650" indent="-285750">
              <a:lnSpc>
                <a:spcPct val="150000"/>
              </a:lnSpc>
              <a:spcBef>
                <a:spcPts val="122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generated reports from syn folder and tabulate the results.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235"/>
              </a:spcBef>
              <a:buFont typeface="Titillium Web Light"/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846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E36BB-53C7-DB84-3E2D-C8D4847455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image1.jpeg">
            <a:extLst>
              <a:ext uri="{FF2B5EF4-FFF2-40B4-BE49-F238E27FC236}">
                <a16:creationId xmlns:a16="http://schemas.microsoft.com/office/drawing/2014/main" id="{7CE5F868-B86D-9950-FAFC-A37C8015B47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231" y="1143000"/>
            <a:ext cx="6784975" cy="1428750"/>
          </a:xfrm>
          <a:prstGeom prst="rect">
            <a:avLst/>
          </a:prstGeom>
        </p:spPr>
      </p:pic>
      <p:sp>
        <p:nvSpPr>
          <p:cNvPr id="4" name="Google Shape;3850;p15">
            <a:extLst>
              <a:ext uri="{FF2B5EF4-FFF2-40B4-BE49-F238E27FC236}">
                <a16:creationId xmlns:a16="http://schemas.microsoft.com/office/drawing/2014/main" id="{3D848C66-2CFD-2B05-4213-11AC5F7775DA}"/>
              </a:ext>
            </a:extLst>
          </p:cNvPr>
          <p:cNvSpPr txBox="1">
            <a:spLocks/>
          </p:cNvSpPr>
          <p:nvPr/>
        </p:nvSpPr>
        <p:spPr>
          <a:xfrm>
            <a:off x="365881" y="29699"/>
            <a:ext cx="4742669" cy="6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</a:rPr>
              <a:t>WAVEFORM: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6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9C438-02A2-F032-19FE-B39550DDEF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3850;p15">
            <a:extLst>
              <a:ext uri="{FF2B5EF4-FFF2-40B4-BE49-F238E27FC236}">
                <a16:creationId xmlns:a16="http://schemas.microsoft.com/office/drawing/2014/main" id="{651D7C73-3FE8-7389-7A2D-4EA55E134D56}"/>
              </a:ext>
            </a:extLst>
          </p:cNvPr>
          <p:cNvSpPr txBox="1">
            <a:spLocks/>
          </p:cNvSpPr>
          <p:nvPr/>
        </p:nvSpPr>
        <p:spPr>
          <a:xfrm>
            <a:off x="365881" y="925543"/>
            <a:ext cx="3852551" cy="31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</a:rPr>
              <a:t>POWER REPORT:</a:t>
            </a:r>
            <a:endParaRPr lang="en-US" sz="2800" dirty="0"/>
          </a:p>
        </p:txBody>
      </p:sp>
      <p:sp>
        <p:nvSpPr>
          <p:cNvPr id="8" name="Google Shape;3850;p15">
            <a:extLst>
              <a:ext uri="{FF2B5EF4-FFF2-40B4-BE49-F238E27FC236}">
                <a16:creationId xmlns:a16="http://schemas.microsoft.com/office/drawing/2014/main" id="{2881F728-E0C7-7222-B82B-1A988DA66B4A}"/>
              </a:ext>
            </a:extLst>
          </p:cNvPr>
          <p:cNvSpPr txBox="1">
            <a:spLocks/>
          </p:cNvSpPr>
          <p:nvPr/>
        </p:nvSpPr>
        <p:spPr>
          <a:xfrm>
            <a:off x="91531" y="34346"/>
            <a:ext cx="4998600" cy="6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SYNTHESIS</a:t>
            </a:r>
            <a:r>
              <a:rPr lang="en-US" sz="2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2800" dirty="0">
                <a:latin typeface="Times New Roman" panose="02020603050405020304" pitchFamily="18" charset="0"/>
              </a:rPr>
              <a:t>:</a:t>
            </a:r>
            <a:endParaRPr lang="en-US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6294CA-91F8-C385-8D60-2F4B507A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59110"/>
              </p:ext>
            </p:extLst>
          </p:nvPr>
        </p:nvGraphicFramePr>
        <p:xfrm>
          <a:off x="640231" y="1534731"/>
          <a:ext cx="6998058" cy="18607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313549">
                  <a:extLst>
                    <a:ext uri="{9D8B030D-6E8A-4147-A177-3AD203B41FA5}">
                      <a16:colId xmlns:a16="http://schemas.microsoft.com/office/drawing/2014/main" val="3463025268"/>
                    </a:ext>
                  </a:extLst>
                </a:gridCol>
                <a:gridCol w="933239">
                  <a:extLst>
                    <a:ext uri="{9D8B030D-6E8A-4147-A177-3AD203B41FA5}">
                      <a16:colId xmlns:a16="http://schemas.microsoft.com/office/drawing/2014/main" val="3012987126"/>
                    </a:ext>
                  </a:extLst>
                </a:gridCol>
                <a:gridCol w="1087544">
                  <a:extLst>
                    <a:ext uri="{9D8B030D-6E8A-4147-A177-3AD203B41FA5}">
                      <a16:colId xmlns:a16="http://schemas.microsoft.com/office/drawing/2014/main" val="1822443206"/>
                    </a:ext>
                  </a:extLst>
                </a:gridCol>
                <a:gridCol w="1477628">
                  <a:extLst>
                    <a:ext uri="{9D8B030D-6E8A-4147-A177-3AD203B41FA5}">
                      <a16:colId xmlns:a16="http://schemas.microsoft.com/office/drawing/2014/main" val="294025933"/>
                    </a:ext>
                  </a:extLst>
                </a:gridCol>
                <a:gridCol w="1554164">
                  <a:extLst>
                    <a:ext uri="{9D8B030D-6E8A-4147-A177-3AD203B41FA5}">
                      <a16:colId xmlns:a16="http://schemas.microsoft.com/office/drawing/2014/main" val="210657780"/>
                    </a:ext>
                  </a:extLst>
                </a:gridCol>
                <a:gridCol w="1631934">
                  <a:extLst>
                    <a:ext uri="{9D8B030D-6E8A-4147-A177-3AD203B41FA5}">
                      <a16:colId xmlns:a16="http://schemas.microsoft.com/office/drawing/2014/main" val="4212685899"/>
                    </a:ext>
                  </a:extLst>
                </a:gridCol>
              </a:tblGrid>
              <a:tr h="509423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75"/>
                        </a:spcBef>
                      </a:pPr>
                      <a:r>
                        <a:rPr lang="en-US" sz="1050">
                          <a:effectLst/>
                        </a:rPr>
                        <a:t>am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CELLS</a:t>
                      </a:r>
                    </a:p>
                    <a:p>
                      <a:pPr marR="7874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68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LEAKAGE 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3810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3511.511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DYNAMIC 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37465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24308.438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 POWER(</a:t>
                      </a:r>
                      <a:r>
                        <a:rPr lang="en-US" sz="1050" dirty="0" err="1">
                          <a:effectLst/>
                        </a:rPr>
                        <a:t>nW</a:t>
                      </a:r>
                      <a:r>
                        <a:rPr lang="en-US" sz="1050" dirty="0">
                          <a:effectLst/>
                        </a:rPr>
                        <a:t>)</a:t>
                      </a:r>
                    </a:p>
                    <a:p>
                      <a:pPr marR="7747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27819.949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39653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f9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88.570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325.220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413.790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26175539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219.390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306.352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1101898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290.435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377.397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85687"/>
                  </a:ext>
                </a:extLst>
              </a:tr>
              <a:tr h="270036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86.962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339.324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426.286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2727625"/>
                  </a:ext>
                </a:extLst>
              </a:tr>
              <a:tr h="271175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h4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1050" dirty="0">
                          <a:effectLst/>
                        </a:rPr>
                        <a:t>86.962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090"/>
                        </a:lnSpc>
                      </a:pPr>
                      <a:r>
                        <a:rPr lang="en-US" sz="1050">
                          <a:effectLst/>
                        </a:rPr>
                        <a:t>377.523</a:t>
                      </a:r>
                      <a:endParaRPr lang="en-IN" sz="11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1050" dirty="0">
                          <a:effectLst/>
                        </a:rPr>
                        <a:t>464.485</a:t>
                      </a:r>
                      <a:endParaRPr lang="en-IN" sz="11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848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55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574EE-7CA0-0A79-5B9C-9741B4510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9C7115-6879-C4EA-06CD-5F396D7D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29241"/>
              </p:ext>
            </p:extLst>
          </p:nvPr>
        </p:nvGraphicFramePr>
        <p:xfrm>
          <a:off x="640231" y="566262"/>
          <a:ext cx="6918809" cy="33702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1245546">
                  <a:extLst>
                    <a:ext uri="{9D8B030D-6E8A-4147-A177-3AD203B41FA5}">
                      <a16:colId xmlns:a16="http://schemas.microsoft.com/office/drawing/2014/main" val="1445146871"/>
                    </a:ext>
                  </a:extLst>
                </a:gridCol>
                <a:gridCol w="1179921">
                  <a:extLst>
                    <a:ext uri="{9D8B030D-6E8A-4147-A177-3AD203B41FA5}">
                      <a16:colId xmlns:a16="http://schemas.microsoft.com/office/drawing/2014/main" val="322771325"/>
                    </a:ext>
                  </a:extLst>
                </a:gridCol>
                <a:gridCol w="1221440">
                  <a:extLst>
                    <a:ext uri="{9D8B030D-6E8A-4147-A177-3AD203B41FA5}">
                      <a16:colId xmlns:a16="http://schemas.microsoft.com/office/drawing/2014/main" val="973146777"/>
                    </a:ext>
                  </a:extLst>
                </a:gridCol>
                <a:gridCol w="1686174">
                  <a:extLst>
                    <a:ext uri="{9D8B030D-6E8A-4147-A177-3AD203B41FA5}">
                      <a16:colId xmlns:a16="http://schemas.microsoft.com/office/drawing/2014/main" val="1085547037"/>
                    </a:ext>
                  </a:extLst>
                </a:gridCol>
                <a:gridCol w="1585728">
                  <a:extLst>
                    <a:ext uri="{9D8B030D-6E8A-4147-A177-3AD203B41FA5}">
                      <a16:colId xmlns:a16="http://schemas.microsoft.com/office/drawing/2014/main" val="1633407093"/>
                    </a:ext>
                  </a:extLst>
                </a:gridCol>
              </a:tblGrid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86.962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610.606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697.568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0215108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h6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86.962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521.347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608.309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6097107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422.719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507.196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1732236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312.222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396.699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4061883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f3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429.833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514.310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2147772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504.324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588.800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6637451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432.480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516.956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48897251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557.621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642.098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5040620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585.619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670.095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0547521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538.098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622.574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5609969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1031.703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1116.179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7949351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1167.681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1252.157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2339730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f12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891.084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975.560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9565264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f13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741.879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826.355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6501457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810.284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894.760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0922060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f15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907.304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991.780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4912492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879.668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964.144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8613579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763.263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847.740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1663669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819.302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903.778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1590792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f19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590.392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674.868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43275410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f20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854.831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5"/>
                        </a:lnSpc>
                      </a:pPr>
                      <a:r>
                        <a:rPr lang="en-US" sz="800">
                          <a:effectLst/>
                        </a:rPr>
                        <a:t>939.307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9030646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f21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909.692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994.169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5380153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f22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866.770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951.246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4528491"/>
                  </a:ext>
                </a:extLst>
              </a:tr>
              <a:tr h="119029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f23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84.476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716.714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801.190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0386609"/>
                  </a:ext>
                </a:extLst>
              </a:tr>
              <a:tr h="119531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f24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090"/>
                        </a:lnSpc>
                      </a:pPr>
                      <a:r>
                        <a:rPr lang="en-US" sz="800">
                          <a:effectLst/>
                        </a:rPr>
                        <a:t>67.041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 marR="654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151.052</a:t>
                      </a:r>
                      <a:endParaRPr lang="en-IN" sz="9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10" algn="r">
                        <a:lnSpc>
                          <a:spcPts val="1090"/>
                        </a:lnSpc>
                      </a:pPr>
                      <a:r>
                        <a:rPr lang="en-US" sz="800" dirty="0">
                          <a:effectLst/>
                        </a:rPr>
                        <a:t>218.093</a:t>
                      </a:r>
                      <a:endParaRPr lang="en-IN" sz="9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770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2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FBAFF-3C04-8C77-AC99-DB0DE9DF6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82F482-74FE-0B96-A7D9-98A4407B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48223"/>
              </p:ext>
            </p:extLst>
          </p:nvPr>
        </p:nvGraphicFramePr>
        <p:xfrm>
          <a:off x="640231" y="834287"/>
          <a:ext cx="7065738" cy="3620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758357">
                  <a:extLst>
                    <a:ext uri="{9D8B030D-6E8A-4147-A177-3AD203B41FA5}">
                      <a16:colId xmlns:a16="http://schemas.microsoft.com/office/drawing/2014/main" val="1146294133"/>
                    </a:ext>
                  </a:extLst>
                </a:gridCol>
                <a:gridCol w="959265">
                  <a:extLst>
                    <a:ext uri="{9D8B030D-6E8A-4147-A177-3AD203B41FA5}">
                      <a16:colId xmlns:a16="http://schemas.microsoft.com/office/drawing/2014/main" val="2203295519"/>
                    </a:ext>
                  </a:extLst>
                </a:gridCol>
                <a:gridCol w="488829">
                  <a:extLst>
                    <a:ext uri="{9D8B030D-6E8A-4147-A177-3AD203B41FA5}">
                      <a16:colId xmlns:a16="http://schemas.microsoft.com/office/drawing/2014/main" val="3087343966"/>
                    </a:ext>
                  </a:extLst>
                </a:gridCol>
                <a:gridCol w="579380">
                  <a:extLst>
                    <a:ext uri="{9D8B030D-6E8A-4147-A177-3AD203B41FA5}">
                      <a16:colId xmlns:a16="http://schemas.microsoft.com/office/drawing/2014/main" val="3884608625"/>
                    </a:ext>
                  </a:extLst>
                </a:gridCol>
                <a:gridCol w="981196">
                  <a:extLst>
                    <a:ext uri="{9D8B030D-6E8A-4147-A177-3AD203B41FA5}">
                      <a16:colId xmlns:a16="http://schemas.microsoft.com/office/drawing/2014/main" val="692584057"/>
                    </a:ext>
                  </a:extLst>
                </a:gridCol>
                <a:gridCol w="934507">
                  <a:extLst>
                    <a:ext uri="{9D8B030D-6E8A-4147-A177-3AD203B41FA5}">
                      <a16:colId xmlns:a16="http://schemas.microsoft.com/office/drawing/2014/main" val="188442488"/>
                    </a:ext>
                  </a:extLst>
                </a:gridCol>
                <a:gridCol w="1114897">
                  <a:extLst>
                    <a:ext uri="{9D8B030D-6E8A-4147-A177-3AD203B41FA5}">
                      <a16:colId xmlns:a16="http://schemas.microsoft.com/office/drawing/2014/main" val="790631443"/>
                    </a:ext>
                  </a:extLst>
                </a:gridCol>
                <a:gridCol w="847492">
                  <a:extLst>
                    <a:ext uri="{9D8B030D-6E8A-4147-A177-3AD203B41FA5}">
                      <a16:colId xmlns:a16="http://schemas.microsoft.com/office/drawing/2014/main" val="1065975933"/>
                    </a:ext>
                  </a:extLst>
                </a:gridCol>
                <a:gridCol w="401815">
                  <a:extLst>
                    <a:ext uri="{9D8B030D-6E8A-4147-A177-3AD203B41FA5}">
                      <a16:colId xmlns:a16="http://schemas.microsoft.com/office/drawing/2014/main" val="2547136468"/>
                    </a:ext>
                  </a:extLst>
                </a:gridCol>
              </a:tblGrid>
              <a:tr h="12484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Instance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03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Module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Cell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Count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Cell Area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Net Area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Total Area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Wireload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63860143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  <a:spcBef>
                          <a:spcPts val="575"/>
                        </a:spcBef>
                      </a:pPr>
                      <a:r>
                        <a:rPr lang="en-US" sz="400">
                          <a:effectLst/>
                        </a:rPr>
                        <a:t>am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68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704.674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704.674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78688257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5"/>
                        </a:lnSpc>
                      </a:pPr>
                      <a:r>
                        <a:rPr lang="en-US" sz="400" dirty="0">
                          <a:effectLst/>
                        </a:rPr>
                        <a:t>f24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fulladder_23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172904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f23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fulladder_22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24225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f22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fulladder_21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1701935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f21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fulladder_20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3683207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f20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8309317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fulladder_18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891015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f18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fulladder_17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799546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f17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fulladder_16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517040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f16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fulladder_15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 dirty="0">
                          <a:effectLst/>
                        </a:rPr>
                        <a:t> 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1812959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f15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fulladder_14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0287282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346388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18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8271284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7319625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472442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f8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fulladder_7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088290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f7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fulladder_6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981924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f6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fulladder_5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3176679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6710797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245274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8110062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733786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19.679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623583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f9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fulladder_8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15.895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15.895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8033175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h6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halfadder_5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341454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5"/>
                        </a:lnSpc>
                      </a:pPr>
                      <a:r>
                        <a:rPr lang="en-US" sz="400" dirty="0">
                          <a:effectLst/>
                        </a:rPr>
                        <a:t>h5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halfadder_4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5"/>
                        </a:lnSpc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9669346"/>
                  </a:ext>
                </a:extLst>
              </a:tr>
              <a:tr h="124844">
                <a:tc>
                  <a:txBody>
                    <a:bodyPr/>
                    <a:lstStyle/>
                    <a:p>
                      <a:pPr marL="16192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h4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halfadder_3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90"/>
                        </a:lnSpc>
                      </a:pPr>
                      <a:r>
                        <a:rPr lang="en-US" sz="300">
                          <a:effectLst/>
                        </a:rPr>
                        <a:t> 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735" algn="r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algn="l">
                        <a:lnSpc>
                          <a:spcPts val="109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(D)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7378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39C8D3-F8E5-8F5A-9751-BD4EFA509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19529"/>
              </p:ext>
            </p:extLst>
          </p:nvPr>
        </p:nvGraphicFramePr>
        <p:xfrm>
          <a:off x="640231" y="4454763"/>
          <a:ext cx="7065741" cy="3594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{0F24753E-8A85-4BEE-97E2-441CDA198357}</a:tableStyleId>
              </a:tblPr>
              <a:tblGrid>
                <a:gridCol w="757884">
                  <a:extLst>
                    <a:ext uri="{9D8B030D-6E8A-4147-A177-3AD203B41FA5}">
                      <a16:colId xmlns:a16="http://schemas.microsoft.com/office/drawing/2014/main" val="1196382794"/>
                    </a:ext>
                  </a:extLst>
                </a:gridCol>
                <a:gridCol w="968037">
                  <a:extLst>
                    <a:ext uri="{9D8B030D-6E8A-4147-A177-3AD203B41FA5}">
                      <a16:colId xmlns:a16="http://schemas.microsoft.com/office/drawing/2014/main" val="1313190373"/>
                    </a:ext>
                  </a:extLst>
                </a:gridCol>
                <a:gridCol w="1061718">
                  <a:extLst>
                    <a:ext uri="{9D8B030D-6E8A-4147-A177-3AD203B41FA5}">
                      <a16:colId xmlns:a16="http://schemas.microsoft.com/office/drawing/2014/main" val="1551780824"/>
                    </a:ext>
                  </a:extLst>
                </a:gridCol>
                <a:gridCol w="975845">
                  <a:extLst>
                    <a:ext uri="{9D8B030D-6E8A-4147-A177-3AD203B41FA5}">
                      <a16:colId xmlns:a16="http://schemas.microsoft.com/office/drawing/2014/main" val="3552286384"/>
                    </a:ext>
                  </a:extLst>
                </a:gridCol>
                <a:gridCol w="952423">
                  <a:extLst>
                    <a:ext uri="{9D8B030D-6E8A-4147-A177-3AD203B41FA5}">
                      <a16:colId xmlns:a16="http://schemas.microsoft.com/office/drawing/2014/main" val="3646425189"/>
                    </a:ext>
                  </a:extLst>
                </a:gridCol>
                <a:gridCol w="1092945">
                  <a:extLst>
                    <a:ext uri="{9D8B030D-6E8A-4147-A177-3AD203B41FA5}">
                      <a16:colId xmlns:a16="http://schemas.microsoft.com/office/drawing/2014/main" val="1257449682"/>
                    </a:ext>
                  </a:extLst>
                </a:gridCol>
                <a:gridCol w="850936">
                  <a:extLst>
                    <a:ext uri="{9D8B030D-6E8A-4147-A177-3AD203B41FA5}">
                      <a16:colId xmlns:a16="http://schemas.microsoft.com/office/drawing/2014/main" val="3302354450"/>
                    </a:ext>
                  </a:extLst>
                </a:gridCol>
                <a:gridCol w="405953">
                  <a:extLst>
                    <a:ext uri="{9D8B030D-6E8A-4147-A177-3AD203B41FA5}">
                      <a16:colId xmlns:a16="http://schemas.microsoft.com/office/drawing/2014/main" val="3808312598"/>
                    </a:ext>
                  </a:extLst>
                </a:gridCol>
              </a:tblGrid>
              <a:tr h="83012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h3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halfadder_2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 marR="18605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146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877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h2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halfadder_1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 marR="18605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0.000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12.110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400">
                          <a:effectLst/>
                        </a:rPr>
                        <a:t>&lt;none&gt;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146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(D)</a:t>
                      </a:r>
                      <a:endParaRPr lang="en-IN" sz="4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4249569"/>
                  </a:ext>
                </a:extLst>
              </a:tr>
              <a:tr h="83012">
                <a:tc>
                  <a:txBody>
                    <a:bodyPr/>
                    <a:lstStyle/>
                    <a:p>
                      <a:pPr marL="3175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h1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 dirty="0" err="1">
                          <a:effectLst/>
                        </a:rPr>
                        <a:t>halfadder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1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 marR="18605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12.110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 algn="l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0.000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12.110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90"/>
                        </a:lnSpc>
                      </a:pPr>
                      <a:r>
                        <a:rPr lang="en-US" sz="400" dirty="0">
                          <a:effectLst/>
                        </a:rPr>
                        <a:t>&lt;none&gt;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14605" algn="ctr">
                        <a:lnSpc>
                          <a:spcPts val="1090"/>
                        </a:lnSpc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(D)</a:t>
                      </a:r>
                      <a:endParaRPr lang="en-IN" sz="400" dirty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07038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E26F4F9-5E2C-98E4-3B3D-A6EA62EB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42" y="4634500"/>
            <a:ext cx="37940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(D)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wireload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default in technology library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34F2ADF4-3109-E9BF-2A48-F42CEB9EE430}"/>
              </a:ext>
            </a:extLst>
          </p:cNvPr>
          <p:cNvSpPr txBox="1">
            <a:spLocks/>
          </p:cNvSpPr>
          <p:nvPr/>
        </p:nvSpPr>
        <p:spPr>
          <a:xfrm>
            <a:off x="365881" y="29699"/>
            <a:ext cx="4742669" cy="69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</a:rPr>
              <a:t>AREA REPORT: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3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FC79C7-FB73-B9B2-93C7-EB34FC3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50" y="0"/>
            <a:ext cx="6761100" cy="857400"/>
          </a:xfrm>
        </p:spPr>
        <p:txBody>
          <a:bodyPr/>
          <a:lstStyle/>
          <a:p>
            <a:pPr algn="ctr"/>
            <a:r>
              <a:rPr lang="en-IN" sz="3600" dirty="0"/>
              <a:t>6x6 Wallace Tree Multiplier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F4717-0C71-85AB-81C7-007D0B0C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194"/>
            <a:ext cx="3166394" cy="2189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6A4E1-2BC2-8554-9F20-B91C04D1A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256" y="1564989"/>
            <a:ext cx="4943999" cy="2013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4466</Words>
  <Application>Microsoft Office PowerPoint</Application>
  <PresentationFormat>On-screen Show (16:9)</PresentationFormat>
  <Paragraphs>2002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Courier New</vt:lpstr>
      <vt:lpstr>Dosis ExtraLight</vt:lpstr>
      <vt:lpstr>Times New Roman</vt:lpstr>
      <vt:lpstr>Wingdings</vt:lpstr>
      <vt:lpstr>Titillium Web Light</vt:lpstr>
      <vt:lpstr>Arial</vt:lpstr>
      <vt:lpstr>Mowbray template</vt:lpstr>
      <vt:lpstr> Wallace Tree Multiplier </vt:lpstr>
      <vt:lpstr>SOFTWARE REQUIRED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6x6 Wallace Tree Multiplier</vt:lpstr>
      <vt:lpstr>WALLACE TREE MULTIPLIER:</vt:lpstr>
      <vt:lpstr>PowerPoint Presentation</vt:lpstr>
      <vt:lpstr>PowerPoint Presentation</vt:lpstr>
      <vt:lpstr>TEST BENCH:</vt:lpstr>
      <vt:lpstr>WAVEFORM:</vt:lpstr>
      <vt:lpstr>SYNTHESIS REPORT: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ANALYSIS…..,</vt:lpstr>
      <vt:lpstr>PROOF…,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karteeswar kp</dc:creator>
  <cp:lastModifiedBy>karteeswarkpk@outlook.com</cp:lastModifiedBy>
  <cp:revision>7</cp:revision>
  <dcterms:modified xsi:type="dcterms:W3CDTF">2022-10-13T07:46:09Z</dcterms:modified>
</cp:coreProperties>
</file>