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grandir" charset="1" panose="00000500000000000000"/>
      <p:regular r:id="rId18"/>
    </p:embeddedFont>
    <p:embeddedFont>
      <p:font typeface="Agrandir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gif" Type="http://schemas.openxmlformats.org/officeDocument/2006/relationships/image"/><Relationship Id="rId4" Target="../media/image2.gif" Type="http://schemas.openxmlformats.org/officeDocument/2006/relationships/image"/><Relationship Id="rId5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gif" Type="http://schemas.openxmlformats.org/officeDocument/2006/relationships/image"/><Relationship Id="rId3" Target="../media/image5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8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gif" Type="http://schemas.openxmlformats.org/officeDocument/2006/relationships/image"/><Relationship Id="rId3" Target="../media/image6.gif" Type="http://schemas.openxmlformats.org/officeDocument/2006/relationships/image"/><Relationship Id="rId4" Target="../media/image10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8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8.gif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10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gif" Type="http://schemas.openxmlformats.org/officeDocument/2006/relationships/image"/><Relationship Id="rId3" Target="../media/image13.gif" Type="http://schemas.openxmlformats.org/officeDocument/2006/relationships/image"/><Relationship Id="rId4" Target="../media/image8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411976" y="1945703"/>
            <a:ext cx="11464047" cy="4598606"/>
            <a:chOff x="0" y="0"/>
            <a:chExt cx="15285397" cy="61314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66259"/>
              <a:ext cx="15285397" cy="5481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58"/>
                </a:lnSpc>
              </a:pPr>
              <a:r>
                <a:rPr lang="en-US" sz="923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Sentiment Analysis using Mamba Intelligence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564208"/>
              <a:ext cx="15285397" cy="567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6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0" y="8344735"/>
            <a:ext cx="6460021" cy="1124373"/>
            <a:chOff x="0" y="0"/>
            <a:chExt cx="8613361" cy="149916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4700"/>
              <a:ext cx="8613361" cy="10840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4"/>
                </a:lnSpc>
              </a:pPr>
              <a:r>
                <a:rPr lang="en-US" sz="2703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Aditya Raju</a:t>
              </a:r>
            </a:p>
            <a:p>
              <a:pPr algn="ctr">
                <a:lnSpc>
                  <a:spcPts val="2974"/>
                </a:lnSpc>
              </a:pPr>
              <a:r>
                <a:rPr lang="en-US" sz="2703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Kartekeya Sharma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86766"/>
              <a:ext cx="8613361" cy="312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61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2558" y="1028700"/>
            <a:ext cx="8002884" cy="1756428"/>
            <a:chOff x="0" y="0"/>
            <a:chExt cx="10670512" cy="23419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0"/>
              <a:ext cx="10670512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Project Overview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52506"/>
              <a:ext cx="10670512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68502" y="2669269"/>
            <a:ext cx="5948112" cy="97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Title</a:t>
            </a:r>
            <a:r>
              <a:rPr lang="en-US" sz="25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Sentiment Analysis with Mamba Intelligence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68502" y="4212955"/>
            <a:ext cx="7409801" cy="142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Purpose</a:t>
            </a:r>
            <a:r>
              <a:rPr lang="en-US" sz="25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To implement adaptive, multilingual sentiment analysis for social media platforms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168502" y="7471121"/>
            <a:ext cx="7409801" cy="142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Objective</a:t>
            </a:r>
            <a:r>
              <a:rPr lang="en-US" sz="25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Enhance accuracy, scalability, and language adaptability using Mamba Intelligence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68502" y="5665034"/>
            <a:ext cx="7888752" cy="142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b="true" sz="2599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Motivation</a:t>
            </a:r>
            <a:r>
              <a:rPr lang="en-US" sz="25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Addressing challenges in real-time sentiment detection, language diversity, and dynamic content on social media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838200"/>
            <a:ext cx="10496456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Model and Framework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99715"/>
            <a:ext cx="10496456" cy="645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</a:t>
            </a: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</a:t>
            </a: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tilizes adaptive models with pre-trained transformers like multilingual BERT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Real-time learning for continuous improvement and response to emerging slang and idioms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Mamba Intelligence Architecture: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Tokenization and Embeddings: Language-specific tokenizers, embeddings for cross-language semantics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Transformer Core: Manages context-aware sentiment prediction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Adaptive Learning: Dynamically adjusts based on language trends without retraining</a:t>
            </a:r>
          </a:p>
          <a:p>
            <a:pPr algn="l" marL="0" indent="0" lvl="0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90974" y="1299920"/>
            <a:ext cx="16256953" cy="1957877"/>
            <a:chOff x="0" y="0"/>
            <a:chExt cx="21675937" cy="26105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21104"/>
              <a:ext cx="21675937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21675937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Dataset and Experimental Setup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540219" y="3719759"/>
            <a:ext cx="15498961" cy="593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    1.Dataset</a:t>
            </a:r>
            <a:r>
              <a:rPr lang="en-US" b="true" sz="28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:</a:t>
            </a:r>
          </a:p>
          <a:p>
            <a:pPr algn="l" marL="604542" indent="-30227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Collection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of labeled social media posts from platforms like Twitter, Facebook, Instagram</a:t>
            </a:r>
          </a:p>
          <a:p>
            <a:pPr algn="l" marL="604542" indent="-30227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Multilingual, covering diverse languages and dialects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</a:t>
            </a:r>
            <a:r>
              <a:rPr lang="en-US" b="true" sz="28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2.Metrics</a:t>
            </a:r>
            <a:r>
              <a:rPr lang="en-US" b="true" sz="28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:</a:t>
            </a:r>
          </a:p>
          <a:p>
            <a:pPr algn="l" marL="604542" indent="-30227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Accuracy: Correct se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ntiment classifications</a:t>
            </a:r>
          </a:p>
          <a:p>
            <a:pPr algn="l" marL="604542" indent="-30227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Precision: Positive sentiment prediction accuracy</a:t>
            </a:r>
          </a:p>
          <a:p>
            <a:pPr algn="l" marL="604542" indent="-30227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Recall: Completeness of sentiment predictions</a:t>
            </a:r>
          </a:p>
          <a:p>
            <a:pPr algn="l" marL="604542" indent="-30227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F1 Score: Balance between precision and recall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</a:t>
            </a:r>
            <a:r>
              <a:rPr lang="en-US" b="true" sz="28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3.Comparison Baselines</a:t>
            </a:r>
            <a:r>
              <a:rPr lang="en-US" b="true" sz="28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:</a:t>
            </a: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   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Differs from fixed-premium models, boosting market appeal.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481761" y="-897210"/>
            <a:ext cx="7657236" cy="85479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684253" y="3763693"/>
            <a:ext cx="8416058" cy="777403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090077" y="328612"/>
            <a:ext cx="14525482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40"/>
              </a:lnSpc>
              <a:spcBef>
                <a:spcPct val="0"/>
              </a:spcBef>
            </a:pPr>
            <a:r>
              <a:rPr lang="en-US" sz="67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Tools and Software Architecture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61372" y="2682926"/>
            <a:ext cx="13382892" cy="628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3"/>
              </a:lnSpc>
            </a:pPr>
            <a:r>
              <a:rPr lang="en-US" sz="2802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1. Tools</a:t>
            </a:r>
          </a:p>
          <a:p>
            <a:pPr algn="l">
              <a:lnSpc>
                <a:spcPts val="754"/>
              </a:lnSpc>
            </a:pPr>
          </a:p>
          <a:p>
            <a:pPr algn="l" marL="605102" indent="-302551" lvl="1">
              <a:lnSpc>
                <a:spcPts val="3923"/>
              </a:lnSpc>
              <a:buFont typeface="Arial"/>
              <a:buChar char="•"/>
            </a:pPr>
            <a:r>
              <a:rPr lang="en-US" sz="280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Languages: </a:t>
            </a:r>
            <a:r>
              <a:rPr lang="en-US" sz="280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Python (for model development), TensorFlow Lite (for deployment on edge devices)</a:t>
            </a:r>
          </a:p>
          <a:p>
            <a:pPr algn="l" marL="605102" indent="-302551" lvl="1">
              <a:lnSpc>
                <a:spcPts val="3923"/>
              </a:lnSpc>
              <a:buFont typeface="Arial"/>
              <a:buChar char="•"/>
            </a:pPr>
            <a:r>
              <a:rPr lang="en-US" sz="280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Frameworks: Mamba Intelligence, multilingual BERT</a:t>
            </a:r>
          </a:p>
          <a:p>
            <a:pPr algn="l" marL="605102" indent="-302551" lvl="1">
              <a:lnSpc>
                <a:spcPts val="3923"/>
              </a:lnSpc>
              <a:buFont typeface="Arial"/>
              <a:buChar char="•"/>
            </a:pPr>
            <a:r>
              <a:rPr lang="en-US" sz="280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Distributed Computing: Parallel processing for scalability</a:t>
            </a:r>
          </a:p>
          <a:p>
            <a:pPr algn="l">
              <a:lnSpc>
                <a:spcPts val="3923"/>
              </a:lnSpc>
            </a:pPr>
          </a:p>
          <a:p>
            <a:pPr algn="l">
              <a:lnSpc>
                <a:spcPts val="3923"/>
              </a:lnSpc>
            </a:pPr>
            <a:r>
              <a:rPr lang="en-US" sz="2802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2. Software Architecture</a:t>
            </a:r>
          </a:p>
          <a:p>
            <a:pPr algn="l">
              <a:lnSpc>
                <a:spcPts val="754"/>
              </a:lnSpc>
            </a:pPr>
          </a:p>
          <a:p>
            <a:pPr algn="l" marL="605102" indent="-302551" lvl="1">
              <a:lnSpc>
                <a:spcPts val="3923"/>
              </a:lnSpc>
              <a:buFont typeface="Arial"/>
              <a:buChar char="•"/>
            </a:pPr>
            <a:r>
              <a:rPr lang="en-US" sz="280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Rea</a:t>
            </a:r>
            <a:r>
              <a:rPr lang="en-US" sz="280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l-time Data Integration: Processes high-volume social media data</a:t>
            </a:r>
          </a:p>
          <a:p>
            <a:pPr algn="l" marL="605102" indent="-302551" lvl="1">
              <a:lnSpc>
                <a:spcPts val="3923"/>
              </a:lnSpc>
              <a:buFont typeface="Arial"/>
              <a:buChar char="•"/>
            </a:pPr>
            <a:r>
              <a:rPr lang="en-US" sz="280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Dynamic Resource Allocation: Adapts computational resources to data spikes, ensuring continuous processing</a:t>
            </a:r>
          </a:p>
          <a:p>
            <a:pPr algn="l">
              <a:lnSpc>
                <a:spcPts val="3923"/>
              </a:lnSpc>
            </a:pPr>
          </a:p>
          <a:p>
            <a:pPr algn="l">
              <a:lnSpc>
                <a:spcPts val="754"/>
              </a:lnSpc>
            </a:pPr>
          </a:p>
          <a:p>
            <a:pPr algn="l" marL="0" indent="0" lvl="0">
              <a:lnSpc>
                <a:spcPts val="3923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6182450" y="-1086730"/>
            <a:ext cx="2889322" cy="28842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011244"/>
            <a:ext cx="15501410" cy="1957877"/>
            <a:chOff x="0" y="0"/>
            <a:chExt cx="20668547" cy="26105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21104"/>
              <a:ext cx="20668547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20668547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Results and Analysis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872277"/>
            <a:ext cx="11736926" cy="6660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1"/>
              </a:lnSpc>
            </a:pPr>
            <a:r>
              <a:rPr lang="en-US" sz="2457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Performance Comparison</a:t>
            </a:r>
          </a:p>
          <a:p>
            <a:pPr algn="l" marL="530680" indent="-265340" lvl="1">
              <a:lnSpc>
                <a:spcPts val="3441"/>
              </a:lnSpc>
              <a:buFont typeface="Arial"/>
              <a:buChar char="•"/>
            </a:pPr>
            <a:r>
              <a:rPr lang="en-US" sz="2457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Mamba Intelligence outperforms baseline models in multilingual sentiment detection</a:t>
            </a:r>
          </a:p>
          <a:p>
            <a:pPr algn="l" marL="530680" indent="-265340" lvl="1">
              <a:lnSpc>
                <a:spcPts val="3441"/>
              </a:lnSpc>
              <a:buFont typeface="Arial"/>
              <a:buChar char="•"/>
            </a:pPr>
            <a:r>
              <a:rPr lang="en-US" sz="2457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Achieves higher F1 scores and reduced errors, especially with small training datasets</a:t>
            </a:r>
          </a:p>
          <a:p>
            <a:pPr algn="l" marL="530680" indent="-265340" lvl="1">
              <a:lnSpc>
                <a:spcPts val="3441"/>
              </a:lnSpc>
              <a:buFont typeface="Arial"/>
              <a:buChar char="•"/>
            </a:pPr>
            <a:r>
              <a:rPr lang="en-US" sz="2457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Effectiveness in detecting sentiment across languages and informal social media expressions</a:t>
            </a:r>
          </a:p>
          <a:p>
            <a:pPr algn="l">
              <a:lnSpc>
                <a:spcPts val="3441"/>
              </a:lnSpc>
            </a:pPr>
          </a:p>
          <a:p>
            <a:pPr algn="l">
              <a:lnSpc>
                <a:spcPts val="661"/>
              </a:lnSpc>
            </a:pPr>
          </a:p>
          <a:p>
            <a:pPr algn="l">
              <a:lnSpc>
                <a:spcPts val="3441"/>
              </a:lnSpc>
            </a:pPr>
          </a:p>
          <a:p>
            <a:pPr algn="l">
              <a:lnSpc>
                <a:spcPts val="3441"/>
              </a:lnSpc>
            </a:pPr>
            <a:r>
              <a:rPr lang="en-US" sz="2457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Insights</a:t>
            </a:r>
          </a:p>
          <a:p>
            <a:pPr algn="l">
              <a:lnSpc>
                <a:spcPts val="3441"/>
              </a:lnSpc>
            </a:pPr>
          </a:p>
          <a:p>
            <a:pPr algn="l" marL="530680" indent="-265340" lvl="1">
              <a:lnSpc>
                <a:spcPts val="3441"/>
              </a:lnSpc>
              <a:buFont typeface="Arial"/>
              <a:buChar char="•"/>
            </a:pPr>
            <a:r>
              <a:rPr lang="en-US" sz="2457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Mamba’s ability to handle multilingual inputs enhances usability and global reach</a:t>
            </a:r>
          </a:p>
          <a:p>
            <a:pPr algn="l">
              <a:lnSpc>
                <a:spcPts val="3441"/>
              </a:lnSpc>
            </a:pPr>
          </a:p>
          <a:p>
            <a:pPr algn="l" marL="0" indent="0" lvl="0">
              <a:lnSpc>
                <a:spcPts val="344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1028700" y="2624042"/>
            <a:ext cx="16230600" cy="6634258"/>
          </a:xfrm>
          <a:custGeom>
            <a:avLst/>
            <a:gdLst/>
            <a:ahLst/>
            <a:cxnLst/>
            <a:rect r="r" b="b" t="t" l="l"/>
            <a:pathLst>
              <a:path h="6634258" w="16230600">
                <a:moveTo>
                  <a:pt x="0" y="0"/>
                </a:moveTo>
                <a:lnTo>
                  <a:pt x="16230600" y="0"/>
                </a:lnTo>
                <a:lnTo>
                  <a:pt x="16230600" y="6634258"/>
                </a:lnTo>
                <a:lnTo>
                  <a:pt x="0" y="6634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227723" y="847433"/>
            <a:ext cx="15501410" cy="1957877"/>
            <a:chOff x="0" y="0"/>
            <a:chExt cx="20668547" cy="261050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921104"/>
              <a:ext cx="20668547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90500"/>
              <a:ext cx="20668547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Output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4901" y="3177448"/>
            <a:ext cx="93981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Future Work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895772" y="4792722"/>
            <a:ext cx="10496456" cy="325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Multimodal Sentiment Analysis: Integrate text, image, and video for richer sentiment insights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Dialect Expansion: Enhance support for dialects and underrepresented languages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Scalability: Further refine adaptive scaling for global social media sentiment analysis applications</a:t>
            </a:r>
          </a:p>
          <a:p>
            <a:pPr algn="l" marL="0" indent="0" lvl="0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11263" y="4219178"/>
            <a:ext cx="8465475" cy="1848644"/>
            <a:chOff x="0" y="0"/>
            <a:chExt cx="11287299" cy="246485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11287299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19487"/>
              <a:ext cx="11287299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1039798"/>
            <a:ext cx="6335313" cy="707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DAGQ-8mMZhU</dc:identifier>
  <dcterms:modified xsi:type="dcterms:W3CDTF">2011-08-01T06:04:30Z</dcterms:modified>
  <cp:revision>1</cp:revision>
  <dc:title>BUSINESS IDEA</dc:title>
</cp:coreProperties>
</file>