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1" r:id="rId4"/>
    <p:sldId id="279" r:id="rId5"/>
    <p:sldId id="280" r:id="rId6"/>
    <p:sldId id="281" r:id="rId7"/>
    <p:sldId id="282" r:id="rId8"/>
    <p:sldId id="283" r:id="rId9"/>
    <p:sldId id="285" r:id="rId10"/>
    <p:sldId id="272" r:id="rId11"/>
    <p:sldId id="273" r:id="rId12"/>
    <p:sldId id="276" r:id="rId13"/>
    <p:sldId id="277" r:id="rId14"/>
    <p:sldId id="266" r:id="rId15"/>
    <p:sldId id="286" r:id="rId16"/>
    <p:sldId id="268" r:id="rId17"/>
    <p:sldId id="269" r:id="rId18"/>
    <p:sldId id="262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58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F136-F539-4D4D-B124-E58C5261764B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44F5-1AC6-4716-8D1C-D1F86ACE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7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F136-F539-4D4D-B124-E58C5261764B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44F5-1AC6-4716-8D1C-D1F86ACE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6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F136-F539-4D4D-B124-E58C5261764B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44F5-1AC6-4716-8D1C-D1F86ACE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3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F136-F539-4D4D-B124-E58C5261764B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44F5-1AC6-4716-8D1C-D1F86ACE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5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F136-F539-4D4D-B124-E58C5261764B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44F5-1AC6-4716-8D1C-D1F86ACE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6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F136-F539-4D4D-B124-E58C5261764B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44F5-1AC6-4716-8D1C-D1F86ACE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2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F136-F539-4D4D-B124-E58C5261764B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44F5-1AC6-4716-8D1C-D1F86ACE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2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F136-F539-4D4D-B124-E58C5261764B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44F5-1AC6-4716-8D1C-D1F86ACE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F136-F539-4D4D-B124-E58C5261764B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44F5-1AC6-4716-8D1C-D1F86ACE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7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F136-F539-4D4D-B124-E58C5261764B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44F5-1AC6-4716-8D1C-D1F86ACE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3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F136-F539-4D4D-B124-E58C5261764B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44F5-1AC6-4716-8D1C-D1F86ACE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0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1F136-F539-4D4D-B124-E58C5261764B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544F5-1AC6-4716-8D1C-D1F86ACE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0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813" y="1371601"/>
            <a:ext cx="9937376" cy="1089492"/>
          </a:xfrm>
        </p:spPr>
        <p:txBody>
          <a:bodyPr/>
          <a:lstStyle/>
          <a:p>
            <a:r>
              <a:rPr lang="en-US" dirty="0"/>
              <a:t>Implementing Multiclass SVM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83975" y="3137508"/>
            <a:ext cx="9040907" cy="1938992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No 		: 44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Name	: Random_team_1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ID 	: 26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Title	: Implement MULTICLASS SVM WITH DIFFERENT KERNELS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Members	:</a:t>
            </a:r>
          </a:p>
          <a:p>
            <a:pPr lvl="3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24292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1.2018801010 - Karnati Venkata Kartheek </a:t>
            </a:r>
          </a:p>
          <a:p>
            <a:pPr lvl="3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800" dirty="0">
                <a:solidFill>
                  <a:srgbClr val="24292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2.2018900061 - Shashikant Ghangare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36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9917859" cy="735106"/>
          </a:xfrm>
        </p:spPr>
        <p:txBody>
          <a:bodyPr>
            <a:normAutofit/>
          </a:bodyPr>
          <a:lstStyle/>
          <a:p>
            <a:r>
              <a:rPr lang="en-US" dirty="0"/>
              <a:t>Visualization on some datasets, different kernels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0259" y="1537447"/>
            <a:ext cx="4740741" cy="3875648"/>
          </a:xfrm>
        </p:spPr>
        <p:txBody>
          <a:bodyPr/>
          <a:lstStyle/>
          <a:p>
            <a:pPr fontAlgn="base"/>
            <a:r>
              <a:rPr lang="en-US" dirty="0" err="1"/>
              <a:t>n_features</a:t>
            </a:r>
            <a:r>
              <a:rPr lang="en-US" dirty="0"/>
              <a:t>=2 ,</a:t>
            </a:r>
          </a:p>
          <a:p>
            <a:pPr fontAlgn="base"/>
            <a:r>
              <a:rPr lang="en-US" dirty="0" err="1"/>
              <a:t>n_clusters_per_class</a:t>
            </a:r>
            <a:r>
              <a:rPr lang="en-US" dirty="0"/>
              <a:t>=1</a:t>
            </a:r>
          </a:p>
          <a:p>
            <a:pPr fontAlgn="base"/>
            <a:r>
              <a:rPr lang="en-US" dirty="0" err="1"/>
              <a:t>n_classes</a:t>
            </a:r>
            <a:r>
              <a:rPr lang="en-US" dirty="0"/>
              <a:t>=3</a:t>
            </a:r>
          </a:p>
          <a:p>
            <a:pPr fontAlgn="base"/>
            <a:r>
              <a:rPr lang="en-US" dirty="0"/>
              <a:t>(overfitted)</a:t>
            </a:r>
          </a:p>
          <a:p>
            <a:pPr fontAlgn="base"/>
            <a:r>
              <a:rPr lang="en-US" dirty="0"/>
              <a:t>kernel = '</a:t>
            </a:r>
            <a:r>
              <a:rPr lang="en-US" dirty="0" err="1"/>
              <a:t>rbf</a:t>
            </a:r>
            <a:r>
              <a:rPr lang="en-US" dirty="0"/>
              <a:t>'   </a:t>
            </a:r>
          </a:p>
          <a:p>
            <a:pPr fontAlgn="base"/>
            <a:r>
              <a:rPr lang="en-US" dirty="0"/>
              <a:t>degree = 4  </a:t>
            </a:r>
          </a:p>
          <a:p>
            <a:pPr fontAlgn="base"/>
            <a:r>
              <a:rPr lang="en-US" dirty="0"/>
              <a:t>sigma = 0.4  </a:t>
            </a:r>
          </a:p>
          <a:p>
            <a:pPr fontAlgn="base"/>
            <a:r>
              <a:rPr lang="en-US" dirty="0"/>
              <a:t>C = 100</a:t>
            </a:r>
          </a:p>
          <a:p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060336" y="1537447"/>
            <a:ext cx="5448039" cy="423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71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9917859" cy="735106"/>
          </a:xfrm>
        </p:spPr>
        <p:txBody>
          <a:bodyPr>
            <a:normAutofit/>
          </a:bodyPr>
          <a:lstStyle/>
          <a:p>
            <a:r>
              <a:rPr lang="en-US" dirty="0"/>
              <a:t>Visualization on some datasets, different kernels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0259" y="1537447"/>
            <a:ext cx="4740741" cy="3875648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 err="1"/>
              <a:t>gaussian_quantiles</a:t>
            </a:r>
            <a:endParaRPr lang="en-US" sz="2000" dirty="0"/>
          </a:p>
          <a:p>
            <a:pPr fontAlgn="base"/>
            <a:r>
              <a:rPr lang="en-US" sz="2000" dirty="0"/>
              <a:t>(</a:t>
            </a:r>
            <a:r>
              <a:rPr lang="en-US" sz="2000" dirty="0" err="1"/>
              <a:t>n_features</a:t>
            </a:r>
            <a:r>
              <a:rPr lang="en-US" sz="2000" dirty="0"/>
              <a:t>=2, </a:t>
            </a:r>
            <a:r>
              <a:rPr lang="en-US" sz="2000" dirty="0" err="1"/>
              <a:t>n_classes</a:t>
            </a:r>
            <a:r>
              <a:rPr lang="en-US" sz="2000" dirty="0"/>
              <a:t>=3)</a:t>
            </a:r>
          </a:p>
          <a:p>
            <a:pPr fontAlgn="base"/>
            <a:r>
              <a:rPr lang="en-US" sz="2000" dirty="0"/>
              <a:t>(overfitted)</a:t>
            </a:r>
          </a:p>
          <a:p>
            <a:pPr fontAlgn="base"/>
            <a:r>
              <a:rPr lang="en-US" sz="2000" dirty="0"/>
              <a:t>kernel = '</a:t>
            </a:r>
            <a:r>
              <a:rPr lang="en-US" sz="2000" dirty="0" err="1"/>
              <a:t>rbf</a:t>
            </a:r>
            <a:r>
              <a:rPr lang="en-US" sz="2000" dirty="0"/>
              <a:t>'   degree = 4  sigma = 0.4  </a:t>
            </a:r>
          </a:p>
          <a:p>
            <a:pPr fontAlgn="base"/>
            <a:r>
              <a:rPr lang="en-US" sz="2000" dirty="0"/>
              <a:t>C = 100</a:t>
            </a:r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839787" y="1462423"/>
            <a:ext cx="5825472" cy="460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4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9917859" cy="735106"/>
          </a:xfrm>
        </p:spPr>
        <p:txBody>
          <a:bodyPr>
            <a:normAutofit/>
          </a:bodyPr>
          <a:lstStyle/>
          <a:p>
            <a:r>
              <a:rPr lang="en-US" dirty="0"/>
              <a:t>Visualization on some datasets, different kernels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0259" y="1537447"/>
            <a:ext cx="4740741" cy="3875648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 err="1"/>
              <a:t>make_blobs</a:t>
            </a:r>
            <a:r>
              <a:rPr lang="en-US" sz="2000" dirty="0"/>
              <a:t>(</a:t>
            </a:r>
            <a:r>
              <a:rPr lang="en-US" sz="2000" dirty="0" err="1"/>
              <a:t>n_features</a:t>
            </a:r>
            <a:r>
              <a:rPr lang="en-US" sz="2000" dirty="0"/>
              <a:t>=2, centers=4)</a:t>
            </a:r>
          </a:p>
          <a:p>
            <a:pPr fontAlgn="base"/>
            <a:r>
              <a:rPr lang="en-US" sz="2000" dirty="0"/>
              <a:t>kernel = 'linear'   C = 10000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93" y="1537447"/>
            <a:ext cx="5686276" cy="368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5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9917859" cy="735106"/>
          </a:xfrm>
        </p:spPr>
        <p:txBody>
          <a:bodyPr>
            <a:normAutofit/>
          </a:bodyPr>
          <a:lstStyle/>
          <a:p>
            <a:r>
              <a:rPr lang="en-US" dirty="0"/>
              <a:t>Visualization on some datasets, different kernels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0259" y="1537447"/>
            <a:ext cx="4740741" cy="3875648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 err="1"/>
              <a:t>make_blobs</a:t>
            </a:r>
            <a:r>
              <a:rPr lang="en-US" sz="2000" dirty="0"/>
              <a:t>(</a:t>
            </a:r>
            <a:r>
              <a:rPr lang="en-US" sz="2000" dirty="0" err="1"/>
              <a:t>n_features</a:t>
            </a:r>
            <a:r>
              <a:rPr lang="en-US" sz="2000" dirty="0"/>
              <a:t>=2, centers=3)</a:t>
            </a:r>
          </a:p>
          <a:p>
            <a:pPr fontAlgn="base"/>
            <a:r>
              <a:rPr lang="en-US" sz="2000" dirty="0"/>
              <a:t>kernel = ‘polynomial‘ degree =3   C = 100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70" y="1592304"/>
            <a:ext cx="5854571" cy="389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5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Validated Error rates comparison on different datasets and </a:t>
            </a:r>
            <a:r>
              <a:rPr lang="en-US" dirty="0" err="1"/>
              <a:t>Avg</a:t>
            </a:r>
            <a:r>
              <a:rPr lang="en-US" dirty="0"/>
              <a:t> 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1603752"/>
            <a:ext cx="5795682" cy="5752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Gautami" panose="020B0502040204020203" pitchFamily="34" charset="0"/>
              </a:rPr>
              <a:t>Dataset = IRIS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Method - SMCSVM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c=1,10,50 kernel='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rbf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' sigma='0.7' degree=1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mean_error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= 0.0608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Avg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Time Taken = 6.32 secs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Method –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LinearSVC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(OVR)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C=1,10  kernel='linear'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mean_error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= 0.0605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Avg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Time Taken = 0.006 secs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method – SVC(OVO)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C=50  kernel = '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rbf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', 'linear', poly  sigma = 0.2,0.7,1.2  degree = 2,3,4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mean_error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= 0.1078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Avg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Time Taken = 1.9 secs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25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96898"/>
            <a:ext cx="6096000" cy="60652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Dataset = Wine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i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Method – SMCSVM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c=1 kernel='linear'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mean_error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= 0.208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Avg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Time Taken = 0.65 secs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Note: Using a higher sigma value above 10 increases accuracy of RBF kernel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Method –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LinearSVC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(OVR)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C=1,10,50  kernel='poly', 'linear'  degree = 2,3,4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mean_error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= 0.2254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Avg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Time Taken = 0.38 secs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method - SVC(OVO)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C=10 kernel =  '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rbf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' sigma= 0.2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mean_error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= 0.1682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Avg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Time Taken = 3 secs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219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Space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OVO(one vs one)  kC2 binary classifiers</a:t>
            </a:r>
          </a:p>
          <a:p>
            <a:pPr fontAlgn="base"/>
            <a:r>
              <a:rPr lang="en-US" dirty="0"/>
              <a:t>OVR(one vs rest) k binary classifiers in OVR case</a:t>
            </a:r>
          </a:p>
          <a:p>
            <a:pPr fontAlgn="base"/>
            <a:r>
              <a:rPr lang="en-US" dirty="0"/>
              <a:t>dim(A) = [n(k-1),k(d+1)]</a:t>
            </a:r>
          </a:p>
          <a:p>
            <a:pPr fontAlgn="base"/>
            <a:r>
              <a:rPr lang="en-US" dirty="0"/>
              <a:t>dim(A’A) = [n(k-1), n(k-1)]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A’A has to be supplied to the classifier and with increase in k and n the space requirements will increase in multiclass classifier</a:t>
            </a:r>
          </a:p>
        </p:txBody>
      </p:sp>
    </p:spTree>
    <p:extLst>
      <p:ext uri="{BB962C8B-B14F-4D97-AF65-F5344CB8AC3E}">
        <p14:creationId xmlns:p14="http://schemas.microsoft.com/office/powerpoint/2010/main" val="1983800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while increasing number of points and number of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80" y="2167040"/>
            <a:ext cx="5497091" cy="3691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516" y="2167040"/>
            <a:ext cx="5378694" cy="364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91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953" y="28976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10953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952" y="3905771"/>
            <a:ext cx="5701600" cy="295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1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OF MULTICLASS SVM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071" y="1690688"/>
            <a:ext cx="8897470" cy="3620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Binary SVM Formulation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min L = ½ </a:t>
            </a:r>
            <a:r>
              <a:rPr lang="en-US" sz="3200" dirty="0" err="1"/>
              <a:t>w’w</a:t>
            </a:r>
            <a:r>
              <a:rPr lang="en-US" sz="3200" dirty="0"/>
              <a:t> + C ∑</a:t>
            </a:r>
            <a:r>
              <a:rPr lang="en-US" sz="3200" baseline="-25000" dirty="0"/>
              <a:t>i</a:t>
            </a:r>
            <a:r>
              <a:rPr lang="en-US" sz="3200" baseline="30000" dirty="0"/>
              <a:t>n</a:t>
            </a:r>
            <a:r>
              <a:rPr lang="en-US" sz="3200" dirty="0"/>
              <a:t> </a:t>
            </a:r>
            <a:r>
              <a:rPr lang="en-US" sz="3200" dirty="0">
                <a:sym typeface="Symbol" panose="05050102010706020507" pitchFamily="18" charset="2"/>
              </a:rPr>
              <a:t></a:t>
            </a:r>
            <a:r>
              <a:rPr lang="en-US" sz="3200" baseline="-25000" dirty="0" err="1"/>
              <a:t>i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such that </a:t>
            </a:r>
            <a:r>
              <a:rPr lang="en-US" sz="3200" dirty="0" err="1"/>
              <a:t>y</a:t>
            </a:r>
            <a:r>
              <a:rPr lang="en-US" sz="3200" baseline="-25000" dirty="0" err="1"/>
              <a:t>i</a:t>
            </a:r>
            <a:r>
              <a:rPr lang="en-US" sz="3200" dirty="0" err="1"/>
              <a:t>f</a:t>
            </a:r>
            <a:r>
              <a:rPr lang="en-US" sz="3200" dirty="0"/>
              <a:t>(</a:t>
            </a:r>
            <a:r>
              <a:rPr lang="en-US" sz="3200" b="1" dirty="0"/>
              <a:t>x</a:t>
            </a:r>
            <a:r>
              <a:rPr lang="en-US" sz="3200" baseline="-25000" dirty="0"/>
              <a:t>i</a:t>
            </a:r>
            <a:r>
              <a:rPr lang="en-US" sz="3200" dirty="0"/>
              <a:t>) </a:t>
            </a:r>
            <a:r>
              <a:rPr lang="en-US" sz="3200" dirty="0">
                <a:sym typeface="Symbol" panose="05050102010706020507" pitchFamily="18" charset="2"/>
              </a:rPr>
              <a:t></a:t>
            </a:r>
            <a:r>
              <a:rPr lang="en-US" sz="3200" dirty="0"/>
              <a:t> 1 - </a:t>
            </a:r>
            <a:r>
              <a:rPr lang="en-US" sz="3200" dirty="0">
                <a:sym typeface="Symbol" panose="05050102010706020507" pitchFamily="18" charset="2"/>
              </a:rPr>
              <a:t></a:t>
            </a:r>
            <a:r>
              <a:rPr lang="en-US" sz="3200" baseline="-25000" dirty="0" err="1"/>
              <a:t>i</a:t>
            </a:r>
            <a:r>
              <a:rPr lang="en-US" sz="3200" dirty="0"/>
              <a:t>, for all </a:t>
            </a:r>
            <a:r>
              <a:rPr lang="en-US" sz="3200" dirty="0" err="1"/>
              <a:t>i</a:t>
            </a:r>
            <a:r>
              <a:rPr lang="en-US" sz="3200" dirty="0"/>
              <a:t>(1 to n) </a:t>
            </a:r>
          </a:p>
          <a:p>
            <a:pPr marL="0" indent="0" algn="ctr">
              <a:buNone/>
            </a:pPr>
            <a:r>
              <a:rPr lang="en-US" sz="3200" dirty="0"/>
              <a:t>	</a:t>
            </a:r>
            <a:r>
              <a:rPr lang="en-US" sz="3200" dirty="0">
                <a:sym typeface="Symbol" panose="05050102010706020507" pitchFamily="18" charset="2"/>
              </a:rPr>
              <a:t></a:t>
            </a:r>
            <a:r>
              <a:rPr lang="en-US" sz="3200" baseline="-25000" dirty="0" err="1"/>
              <a:t>i</a:t>
            </a:r>
            <a:r>
              <a:rPr lang="en-US" sz="3200" dirty="0"/>
              <a:t> </a:t>
            </a:r>
            <a:r>
              <a:rPr lang="en-US" sz="3200" dirty="0">
                <a:sym typeface="Symbol" panose="05050102010706020507" pitchFamily="18" charset="2"/>
              </a:rPr>
              <a:t></a:t>
            </a:r>
            <a:r>
              <a:rPr lang="en-US" sz="3200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426944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400" y="3848608"/>
            <a:ext cx="4478959" cy="229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1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OF MULTICLASS SVM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071" y="1690687"/>
            <a:ext cx="9601200" cy="4463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MultiClassSVM</a:t>
            </a:r>
            <a:r>
              <a:rPr lang="en-US" sz="3200" dirty="0"/>
              <a:t> formulation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600" dirty="0"/>
              <a:t>min L = ½ ∑</a:t>
            </a:r>
            <a:r>
              <a:rPr lang="en-US" sz="3600" baseline="-25000" dirty="0"/>
              <a:t>t</a:t>
            </a:r>
            <a:r>
              <a:rPr lang="en-US" sz="3600" dirty="0"/>
              <a:t> </a:t>
            </a:r>
            <a:r>
              <a:rPr lang="en-US" sz="3600" dirty="0" err="1"/>
              <a:t>w</a:t>
            </a:r>
            <a:r>
              <a:rPr lang="en-US" sz="3600" baseline="-25000" dirty="0" err="1"/>
              <a:t>t</a:t>
            </a:r>
            <a:r>
              <a:rPr lang="en-US" sz="3600" dirty="0" err="1"/>
              <a:t>’w</a:t>
            </a:r>
            <a:r>
              <a:rPr lang="en-US" sz="3600" baseline="-25000" dirty="0" err="1"/>
              <a:t>t</a:t>
            </a:r>
            <a:r>
              <a:rPr lang="en-US" sz="3600" dirty="0"/>
              <a:t> + C ∑</a:t>
            </a:r>
            <a:r>
              <a:rPr lang="en-US" sz="3600" baseline="-25000" dirty="0" err="1"/>
              <a:t>i</a:t>
            </a:r>
            <a:r>
              <a:rPr lang="en-US" sz="3600" baseline="-25000" dirty="0"/>
              <a:t> </a:t>
            </a:r>
            <a:r>
              <a:rPr lang="en-US" sz="3600" dirty="0"/>
              <a:t>∑</a:t>
            </a:r>
            <a:r>
              <a:rPr lang="en-US" sz="3600" baseline="-25000" dirty="0"/>
              <a:t>m(≠</a:t>
            </a:r>
            <a:r>
              <a:rPr lang="en-US" sz="3600" dirty="0" err="1"/>
              <a:t>y</a:t>
            </a:r>
            <a:r>
              <a:rPr lang="en-US" sz="3600" baseline="-25000" dirty="0" err="1"/>
              <a:t>i</a:t>
            </a:r>
            <a:r>
              <a:rPr lang="en-US" sz="3600" baseline="-25000" dirty="0"/>
              <a:t>)</a:t>
            </a:r>
            <a:r>
              <a:rPr lang="en-US" sz="3600" dirty="0"/>
              <a:t> </a:t>
            </a:r>
            <a:r>
              <a:rPr lang="en-US" sz="3600" dirty="0">
                <a:sym typeface="Symbol" panose="05050102010706020507" pitchFamily="18" charset="2"/>
              </a:rPr>
              <a:t></a:t>
            </a:r>
            <a:r>
              <a:rPr lang="en-US" sz="3600" baseline="-25000" dirty="0" err="1"/>
              <a:t>i</a:t>
            </a:r>
            <a:r>
              <a:rPr lang="en-US" sz="3600" baseline="30000" dirty="0" err="1"/>
              <a:t>m</a:t>
            </a: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such that for ever point </a:t>
            </a:r>
            <a:r>
              <a:rPr lang="en-US" sz="3600" dirty="0" err="1"/>
              <a:t>i</a:t>
            </a:r>
            <a:r>
              <a:rPr lang="en-US" sz="3600" dirty="0"/>
              <a:t>(1 to n),</a:t>
            </a:r>
          </a:p>
          <a:p>
            <a:pPr marL="0" indent="0" algn="ctr">
              <a:buNone/>
            </a:pPr>
            <a:r>
              <a:rPr lang="en-US" sz="3600" dirty="0"/>
              <a:t> </a:t>
            </a:r>
            <a:r>
              <a:rPr lang="en-US" sz="3600" dirty="0" err="1"/>
              <a:t>W</a:t>
            </a:r>
            <a:r>
              <a:rPr lang="en-US" sz="3600" baseline="-25000" dirty="0" err="1"/>
              <a:t>yi</a:t>
            </a:r>
            <a:r>
              <a:rPr lang="en-US" sz="3600" baseline="30000" dirty="0"/>
              <a:t>’ </a:t>
            </a:r>
            <a:r>
              <a:rPr lang="en-US" sz="3600" b="1" dirty="0"/>
              <a:t>x</a:t>
            </a:r>
            <a:r>
              <a:rPr lang="en-US" sz="3600" baseline="-25000" dirty="0"/>
              <a:t>i  </a:t>
            </a:r>
            <a:r>
              <a:rPr lang="en-US" sz="3600" dirty="0"/>
              <a:t>- W</a:t>
            </a:r>
            <a:r>
              <a:rPr lang="en-US" sz="3600" baseline="-25000" dirty="0"/>
              <a:t>m</a:t>
            </a:r>
            <a:r>
              <a:rPr lang="en-US" sz="3600" baseline="30000" dirty="0"/>
              <a:t>’ </a:t>
            </a:r>
            <a:r>
              <a:rPr lang="en-US" sz="3600" b="1" dirty="0"/>
              <a:t>x</a:t>
            </a:r>
            <a:r>
              <a:rPr lang="en-US" sz="3600" baseline="-25000" dirty="0"/>
              <a:t>i   </a:t>
            </a:r>
            <a:r>
              <a:rPr lang="en-US" sz="3600" dirty="0">
                <a:sym typeface="Symbol" panose="05050102010706020507" pitchFamily="18" charset="2"/>
              </a:rPr>
              <a:t></a:t>
            </a:r>
            <a:r>
              <a:rPr lang="en-US" sz="3600" dirty="0"/>
              <a:t> 1 - </a:t>
            </a:r>
            <a:r>
              <a:rPr lang="en-US" sz="3600" dirty="0">
                <a:sym typeface="Symbol" panose="05050102010706020507" pitchFamily="18" charset="2"/>
              </a:rPr>
              <a:t></a:t>
            </a:r>
            <a:r>
              <a:rPr lang="en-US" sz="3600" baseline="-25000" dirty="0" err="1"/>
              <a:t>i</a:t>
            </a:r>
            <a:r>
              <a:rPr lang="en-US" sz="3600" baseline="30000" dirty="0" err="1"/>
              <a:t>m</a:t>
            </a:r>
            <a:r>
              <a:rPr lang="en-US" sz="3600" dirty="0"/>
              <a:t>, for m</a:t>
            </a:r>
            <a:r>
              <a:rPr lang="en-US" sz="3600" baseline="-25000" dirty="0"/>
              <a:t>(≠</a:t>
            </a:r>
            <a:r>
              <a:rPr lang="en-US" sz="3600" dirty="0" err="1"/>
              <a:t>y</a:t>
            </a:r>
            <a:r>
              <a:rPr lang="en-US" sz="3600" baseline="-25000" dirty="0" err="1"/>
              <a:t>i</a:t>
            </a:r>
            <a:r>
              <a:rPr lang="en-US" sz="3600" baseline="-25000" dirty="0"/>
              <a:t>)</a:t>
            </a:r>
            <a:r>
              <a:rPr lang="en-US" sz="3600" dirty="0"/>
              <a:t> = 1,2 ..k</a:t>
            </a:r>
          </a:p>
        </p:txBody>
      </p:sp>
    </p:spTree>
    <p:extLst>
      <p:ext uri="{BB962C8B-B14F-4D97-AF65-F5344CB8AC3E}">
        <p14:creationId xmlns:p14="http://schemas.microsoft.com/office/powerpoint/2010/main" val="59483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6283" y="1053368"/>
            <a:ext cx="6580093" cy="1881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W =[ w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w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w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3 ……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w</a:t>
            </a:r>
            <a:r>
              <a:rPr lang="en-US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]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L =  ½ W’W + C 1’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The constraints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W</a:t>
            </a:r>
            <a:r>
              <a:rPr lang="en-US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yi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’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i 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- W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’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i  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1 -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i</a:t>
            </a:r>
            <a:r>
              <a:rPr lang="en-US" baseline="300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, for m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(≠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y</a:t>
            </a:r>
            <a:r>
              <a:rPr lang="en-US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i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= 1,2 ..k    are converted into the form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18288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A*W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1-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27730" y="2966670"/>
            <a:ext cx="5383306" cy="35596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12733" y="5923244"/>
            <a:ext cx="340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Dimensions of A = [n(k-1),k(d+1)]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1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43009"/>
            <a:ext cx="6096000" cy="67719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We can form the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Legrangian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L =   ½ W’W + C 1’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- α’ (A*W-(1-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)) – β‘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L =   ½ W’W + C 1’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- α’ (A*W) + α’1- α’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– β‘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Differentiating w.r.to W = 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½ 2W’ = α’A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1828800" marR="0" indent="4572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W = A’ α                             ------ 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1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Differentiating w.r.to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= 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C *1’ - α’ – β’ = 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18288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C *1’  = α’ + β’                         ------ 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0 ≤ α’≤ C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Substituting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,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back into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legrangian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, we get 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L =   ½ W’W + C 1’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- α’ (A*W) + α’1- α’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– β‘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L =   ½ α’ A’ A α + (α’ + β’)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- α’ 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’ α + α’1- α’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– β‘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Maximize L =   α’1- ½ α’ A’ A α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Or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		 Minimize L = ½ α’ A’ A α – 1’α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Such that 0 ≤ α’≤ C        or       α’≤ C and -α’≤ 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7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14918" y="495619"/>
            <a:ext cx="6306670" cy="198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Optimization format accepted by CVXOPT is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Minimize    ½ α’P α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+ q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’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α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1828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  Subject to G α ≤ h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So in order to solve using CVXOPT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Here 		P = A’ A 		q = [-1 -1 -1 ….]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14918" y="3102815"/>
            <a:ext cx="5294630" cy="321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9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03054" y="1525127"/>
            <a:ext cx="6696364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For the linear kernel just the product  A’ A is enough but for the polynomial kernel and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rbf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kernel every dot product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x</a:t>
            </a:r>
            <a:r>
              <a:rPr lang="en-US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i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’x</a:t>
            </a:r>
            <a:r>
              <a:rPr lang="en-US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involved in A’A calculation is replaced  respectively by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56218" y="3086387"/>
            <a:ext cx="2526145" cy="78826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712836" y="3086387"/>
            <a:ext cx="2427200" cy="7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6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83975" y="614082"/>
            <a:ext cx="8162365" cy="2478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To predict the label for point 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t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we calculate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argmax ([W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1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’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t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, W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’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t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, ……..,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W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k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’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])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[W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1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’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, W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’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t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, ……..,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W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k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’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] = W’*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ValXtMatrix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				        = α’A*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ValXtMatrix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				        = α’kernel(A*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ValXtMatrix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91185" y="3305586"/>
            <a:ext cx="7555155" cy="29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8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94" y="191317"/>
            <a:ext cx="5040916" cy="32197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337" y="191317"/>
            <a:ext cx="5296757" cy="33362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94" y="3527612"/>
            <a:ext cx="5224023" cy="33303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4776" y="3742329"/>
            <a:ext cx="6096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SMC vs  OVO  vs OVR Comparison</a:t>
            </a:r>
            <a:endParaRPr lang="en-US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Left SMCSVM</a:t>
            </a:r>
          </a:p>
          <a:p>
            <a:pPr fontAlgn="base"/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 Right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OVO</a:t>
            </a:r>
          </a:p>
          <a:p>
            <a:pPr fontAlgn="base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Bottom Right OVR</a:t>
            </a:r>
          </a:p>
          <a:p>
            <a:pPr fontAlgn="base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make blobs(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n_features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=2, centers=3)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kernel = 'linear'   C = 100000</a:t>
            </a:r>
          </a:p>
          <a:p>
            <a:pPr fontAlgn="base"/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9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772</Words>
  <Application>Microsoft Office PowerPoint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Gautami</vt:lpstr>
      <vt:lpstr>Segoe UI</vt:lpstr>
      <vt:lpstr>Symbol</vt:lpstr>
      <vt:lpstr>Times New Roman</vt:lpstr>
      <vt:lpstr>Office Theme</vt:lpstr>
      <vt:lpstr>Implementing Multiclass SVM</vt:lpstr>
      <vt:lpstr>FORMULATION OF MULTICLASS SVM </vt:lpstr>
      <vt:lpstr>FORMULATION OF MULTICLASS SVM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 on some datasets, different kernels</vt:lpstr>
      <vt:lpstr>Visualization on some datasets, different kernels</vt:lpstr>
      <vt:lpstr>Visualization on some datasets, different kernels</vt:lpstr>
      <vt:lpstr>Visualization on some datasets, different kernels</vt:lpstr>
      <vt:lpstr>Cross Validated Error rates comparison on different datasets and Avg Time</vt:lpstr>
      <vt:lpstr>PowerPoint Presentation</vt:lpstr>
      <vt:lpstr>Space requirements </vt:lpstr>
      <vt:lpstr>Comparison while increasing number of points and number of classes</vt:lpstr>
      <vt:lpstr>THANK YOU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 kartheek karnati</dc:creator>
  <cp:lastModifiedBy>venkata kartheek karnati</cp:lastModifiedBy>
  <cp:revision>85</cp:revision>
  <dcterms:created xsi:type="dcterms:W3CDTF">2019-04-29T06:19:47Z</dcterms:created>
  <dcterms:modified xsi:type="dcterms:W3CDTF">2019-05-03T02:11:03Z</dcterms:modified>
</cp:coreProperties>
</file>