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Kartheeswari</a:t>
            </a:r>
            <a:r>
              <a:rPr lang="en-US" sz="3200" dirty="0" smtClean="0">
                <a:latin typeface="Trebuchet MS"/>
                <a:cs typeface="Trebuchet MS"/>
              </a:rPr>
              <a:t> M</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862302"/>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Rectangle 9"/>
          <p:cNvSpPr/>
          <p:nvPr/>
        </p:nvSpPr>
        <p:spPr>
          <a:xfrm>
            <a:off x="1143000" y="2362200"/>
            <a:ext cx="8001000" cy="2246769"/>
          </a:xfrm>
          <a:prstGeom prst="rect">
            <a:avLst/>
          </a:prstGeom>
        </p:spPr>
        <p:txBody>
          <a:bodyPr wrap="square">
            <a:spAutoFit/>
          </a:bodyPr>
          <a:lstStyle/>
          <a:p>
            <a:pPr algn="just"/>
            <a:r>
              <a:rPr lang="en-US" sz="2800" dirty="0">
                <a:latin typeface="Times New Roman" pitchFamily="18" charset="0"/>
                <a:cs typeface="Times New Roman" pitchFamily="18" charset="0"/>
              </a:rPr>
              <a:t>Results in heart disease prediction typically involve evaluating the performance of the developed models on unseen data. Here are some common metrics used to assess the effectiveness of heart disease prediction 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5" y="3253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smtClean="0"/>
              <a:t>PROJECT</a:t>
            </a:r>
            <a:r>
              <a:rPr sz="4250" spc="-90" dirty="0" smtClean="0"/>
              <a:t> </a:t>
            </a:r>
            <a:r>
              <a:rPr sz="4250" spc="-10"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Rectangle 22"/>
          <p:cNvSpPr/>
          <p:nvPr/>
        </p:nvSpPr>
        <p:spPr>
          <a:xfrm>
            <a:off x="2133600" y="2439487"/>
            <a:ext cx="5658921" cy="1938992"/>
          </a:xfrm>
          <a:prstGeom prst="rect">
            <a:avLst/>
          </a:prstGeom>
        </p:spPr>
        <p:txBody>
          <a:bodyPr wrap="none">
            <a:spAutoFit/>
          </a:bodyPr>
          <a:lstStyle/>
          <a:p>
            <a:r>
              <a:rPr lang="en-US" sz="6000" dirty="0">
                <a:latin typeface="Arial Rounded MT Bold" pitchFamily="34" charset="0"/>
                <a:cs typeface="Times New Roman" pitchFamily="18" charset="0"/>
              </a:rPr>
              <a:t>Heart Disease </a:t>
            </a:r>
            <a:endParaRPr lang="en-US" sz="6000" dirty="0" smtClean="0">
              <a:latin typeface="Arial Rounded MT Bold" pitchFamily="34" charset="0"/>
              <a:cs typeface="Times New Roman" pitchFamily="18" charset="0"/>
            </a:endParaRPr>
          </a:p>
          <a:p>
            <a:pPr algn="ctr"/>
            <a:r>
              <a:rPr lang="en-US" sz="6000" dirty="0" smtClean="0">
                <a:latin typeface="Arial Rounded MT Bold" pitchFamily="34" charset="0"/>
                <a:cs typeface="Times New Roman" pitchFamily="18" charset="0"/>
              </a:rPr>
              <a:t>Prediction </a:t>
            </a:r>
            <a:endParaRPr lang="en-US" sz="6000" dirty="0">
              <a:latin typeface="Arial Rounded MT Bold"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28255" y="521277"/>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23"/>
          <p:cNvSpPr/>
          <p:nvPr/>
        </p:nvSpPr>
        <p:spPr>
          <a:xfrm>
            <a:off x="1117023" y="1880531"/>
            <a:ext cx="7943850" cy="1938992"/>
          </a:xfrm>
          <a:prstGeom prst="rect">
            <a:avLst/>
          </a:prstGeom>
        </p:spPr>
        <p:txBody>
          <a:bodyPr wrap="square">
            <a:spAutoFit/>
          </a:bodyPr>
          <a:lstStyle/>
          <a:p>
            <a:pPr algn="just"/>
            <a:r>
              <a:rPr lang="en-US" sz="2400" dirty="0" smtClean="0">
                <a:latin typeface="Times New Roman" pitchFamily="18" charset="0"/>
                <a:cs typeface="Times New Roman" pitchFamily="18" charset="0"/>
              </a:rPr>
              <a:t>             The agenda for the heart disease prediction project encompasses several key stages aimed at developing an effective predictive model. </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begins with the collection and preprocessing of relevant datasets, ensuring data integrity and consistency. </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914400" y="2019300"/>
            <a:ext cx="6848475" cy="3416320"/>
          </a:xfrm>
          <a:prstGeom prst="rect">
            <a:avLst/>
          </a:prstGeom>
        </p:spPr>
        <p:txBody>
          <a:bodyPr wrap="square">
            <a:spAutoFit/>
          </a:bodyPr>
          <a:lstStyle/>
          <a:p>
            <a:pPr algn="just"/>
            <a:r>
              <a:rPr lang="en-US" sz="2400" dirty="0">
                <a:latin typeface="Times" pitchFamily="18" charset="0"/>
              </a:rPr>
              <a:t>The primary objective of this project is to build a robust machine learning model that accurately predicts the likelihood of heart disease in individuals based on their demographic, lifestyle, and clinical data. The model will utilize a dataset containing a variety of features such as age, gender, blood pressure, cholesterol levels, blood sugar levels, electrocardiogram (ECG) results, and other relevant medical history</a:t>
            </a:r>
            <a:r>
              <a:rPr lang="en-US" sz="2400" dirty="0" smtClean="0">
                <a:latin typeface="Times" pitchFamily="18" charset="0"/>
              </a:rPr>
              <a:t>.</a:t>
            </a:r>
            <a:endParaRPr lang="en-US" sz="2400" dirty="0">
              <a:latin typeface="Times"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739775" y="2174855"/>
            <a:ext cx="8404225" cy="3416320"/>
          </a:xfrm>
          <a:prstGeom prst="rect">
            <a:avLst/>
          </a:prstGeom>
        </p:spPr>
        <p:txBody>
          <a:bodyPr wrap="square">
            <a:spAutoFit/>
          </a:bodyPr>
          <a:lstStyle/>
          <a:p>
            <a:pPr algn="just"/>
            <a:r>
              <a:rPr lang="en-US" sz="2400" dirty="0">
                <a:latin typeface="Times New Roman" pitchFamily="18" charset="0"/>
                <a:cs typeface="Times New Roman" pitchFamily="18" charset="0"/>
              </a:rPr>
              <a:t>The Heart Disease Prediction System is an innovative application of machine learning techniques aimed at assisting healthcare professionals in early detection and risk assessment of heart disease. By analyzing various medical and lifestyle factors, the system predicts the likelihood of an individual developing heart disease, thereby enabling timely interventions and personalized healthcare strategies. This project overview outlines the key components and objectives of the Heart Disease Prediction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838200" y="2019300"/>
            <a:ext cx="7620000" cy="3785652"/>
          </a:xfrm>
          <a:prstGeom prst="rect">
            <a:avLst/>
          </a:prstGeom>
        </p:spPr>
        <p:txBody>
          <a:bodyPr wrap="square">
            <a:spAutoFit/>
          </a:bodyPr>
          <a:lstStyle/>
          <a:p>
            <a:pPr algn="just"/>
            <a:r>
              <a:rPr lang="en-US" sz="2400" dirty="0">
                <a:latin typeface="Times New Roman" pitchFamily="18" charset="0"/>
                <a:cs typeface="Times New Roman" pitchFamily="18" charset="0"/>
              </a:rPr>
              <a:t>The end users for heart disease prediction systems can vary depending on the specific implementation and context. Here are some potential end users for a heart disease prediction system</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Healthcare </a:t>
            </a:r>
            <a:r>
              <a:rPr lang="en-US" sz="2400" dirty="0" smtClean="0">
                <a:latin typeface="Times New Roman" pitchFamily="18" charset="0"/>
                <a:cs typeface="Times New Roman" pitchFamily="18" charset="0"/>
              </a:rPr>
              <a:t>Professionals</a:t>
            </a:r>
          </a:p>
          <a:p>
            <a:pPr marL="285750" indent="-285750" algn="just">
              <a:buFont typeface="Arial" pitchFamily="34" charset="0"/>
              <a:buChar char="•"/>
            </a:pPr>
            <a:r>
              <a:rPr lang="en-US" sz="2400" dirty="0">
                <a:latin typeface="Times New Roman" pitchFamily="18" charset="0"/>
                <a:cs typeface="Times New Roman" pitchFamily="18" charset="0"/>
              </a:rPr>
              <a:t>Hospitals and </a:t>
            </a:r>
            <a:r>
              <a:rPr lang="en-US" sz="2400" dirty="0" smtClean="0">
                <a:latin typeface="Times New Roman" pitchFamily="18" charset="0"/>
                <a:cs typeface="Times New Roman" pitchFamily="18" charset="0"/>
              </a:rPr>
              <a:t>Clinics</a:t>
            </a:r>
          </a:p>
          <a:p>
            <a:pPr marL="285750" indent="-285750" algn="just">
              <a:buFont typeface="Arial" pitchFamily="34" charset="0"/>
              <a:buChar char="•"/>
            </a:pPr>
            <a:r>
              <a:rPr lang="en-US" sz="2400" dirty="0">
                <a:latin typeface="Times New Roman" pitchFamily="18" charset="0"/>
                <a:cs typeface="Times New Roman" pitchFamily="18" charset="0"/>
              </a:rPr>
              <a:t>Insurance </a:t>
            </a:r>
            <a:r>
              <a:rPr lang="en-US" sz="2400" dirty="0" smtClean="0">
                <a:latin typeface="Times New Roman" pitchFamily="18" charset="0"/>
                <a:cs typeface="Times New Roman" pitchFamily="18" charset="0"/>
              </a:rPr>
              <a:t>Companies</a:t>
            </a:r>
          </a:p>
          <a:p>
            <a:pPr marL="285750" indent="-285750" algn="just">
              <a:buFont typeface="Arial" pitchFamily="34" charset="0"/>
              <a:buChar char="•"/>
            </a:pPr>
            <a:r>
              <a:rPr lang="en-US" sz="2400" dirty="0">
                <a:latin typeface="Times New Roman" pitchFamily="18" charset="0"/>
                <a:cs typeface="Times New Roman" pitchFamily="18" charset="0"/>
              </a:rPr>
              <a:t>Government and Policy </a:t>
            </a:r>
            <a:r>
              <a:rPr lang="en-US" sz="2400" dirty="0" smtClean="0">
                <a:latin typeface="Times New Roman" pitchFamily="18" charset="0"/>
                <a:cs typeface="Times New Roman" pitchFamily="18" charset="0"/>
              </a:rPr>
              <a:t>Makers</a:t>
            </a:r>
          </a:p>
          <a:p>
            <a:pPr marL="285750" indent="-285750" algn="just">
              <a:buFont typeface="Arial" pitchFamily="34" charset="0"/>
              <a:buChar char="•"/>
            </a:pPr>
            <a:r>
              <a:rPr lang="en-US" sz="2400" dirty="0">
                <a:latin typeface="Times New Roman" pitchFamily="18" charset="0"/>
                <a:cs typeface="Times New Roman" pitchFamily="18" charset="0"/>
              </a:rPr>
              <a:t>Patients and Individuals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048000" y="2019300"/>
            <a:ext cx="6534150" cy="3416320"/>
          </a:xfrm>
          <a:prstGeom prst="rect">
            <a:avLst/>
          </a:prstGeom>
        </p:spPr>
        <p:txBody>
          <a:bodyPr wrap="square">
            <a:spAutoFit/>
          </a:bodyPr>
          <a:lstStyle/>
          <a:p>
            <a:pPr algn="just"/>
            <a:r>
              <a:rPr lang="en-US" sz="2400" b="1" dirty="0" smtClean="0">
                <a:latin typeface="Times New Roman" pitchFamily="18" charset="0"/>
                <a:cs typeface="Times New Roman" pitchFamily="18" charset="0"/>
              </a:rPr>
              <a:t>Solution: Heart </a:t>
            </a:r>
            <a:r>
              <a:rPr lang="en-US" sz="2400" b="1" dirty="0">
                <a:latin typeface="Times New Roman" pitchFamily="18" charset="0"/>
                <a:cs typeface="Times New Roman" pitchFamily="18" charset="0"/>
              </a:rPr>
              <a:t>Health Prognosticator</a:t>
            </a:r>
          </a:p>
          <a:p>
            <a:pPr algn="just"/>
            <a:r>
              <a:rPr lang="en-US" sz="2400" dirty="0">
                <a:latin typeface="Times New Roman" pitchFamily="18" charset="0"/>
                <a:cs typeface="Times New Roman" pitchFamily="18" charset="0"/>
              </a:rPr>
              <a:t>Heart Health Prognosticator is an advanced predictive analytics tool leveraging machine learning algorithms to accurately assess an individual's risk of heart disease. By analyzing a comprehensive array of demographic, clinical, and lifestyle data, the system provides personalized risk predictions, enabling early intervention and preventive care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505247" y="2019300"/>
            <a:ext cx="7008495" cy="3785652"/>
          </a:xfrm>
          <a:prstGeom prst="rect">
            <a:avLst/>
          </a:prstGeom>
        </p:spPr>
        <p:txBody>
          <a:bodyPr wrap="square">
            <a:spAutoFit/>
          </a:bodyPr>
          <a:lstStyle/>
          <a:p>
            <a:pPr algn="just"/>
            <a:r>
              <a:rPr lang="en-US" sz="2400" dirty="0">
                <a:latin typeface="Times New Roman" pitchFamily="18" charset="0"/>
                <a:cs typeface="Times New Roman" pitchFamily="18" charset="0"/>
              </a:rPr>
              <a:t>The WOW factor in our Heart Health Prognosticator solution lies in its ability to not only accurately predict the risk of heart disease but also in its comprehensive approach to personalized healthcare and proactive intervention. Here's what sets our solution </a:t>
            </a:r>
            <a:r>
              <a:rPr lang="en-US" sz="2400" dirty="0" smtClean="0">
                <a:latin typeface="Times New Roman" pitchFamily="18" charset="0"/>
                <a:cs typeface="Times New Roman" pitchFamily="18" charset="0"/>
              </a:rPr>
              <a:t>apart</a:t>
            </a:r>
          </a:p>
          <a:p>
            <a:pPr algn="just"/>
            <a:endParaRPr lang="en-US" sz="2400" dirty="0" smtClean="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Precision and </a:t>
            </a:r>
            <a:r>
              <a:rPr lang="en-US" sz="2400" dirty="0" smtClean="0">
                <a:latin typeface="Times New Roman" pitchFamily="18" charset="0"/>
                <a:cs typeface="Times New Roman" pitchFamily="18" charset="0"/>
              </a:rPr>
              <a:t>Accuracy</a:t>
            </a:r>
          </a:p>
          <a:p>
            <a:pPr marL="285750" indent="-285750" algn="just">
              <a:buFont typeface="Arial" pitchFamily="34" charset="0"/>
              <a:buChar char="•"/>
            </a:pPr>
            <a:r>
              <a:rPr lang="en-US" sz="2400" dirty="0">
                <a:latin typeface="Times New Roman" pitchFamily="18" charset="0"/>
                <a:cs typeface="Times New Roman" pitchFamily="18" charset="0"/>
              </a:rPr>
              <a:t>Real-Time Risk </a:t>
            </a:r>
            <a:r>
              <a:rPr lang="en-US" sz="2400" dirty="0" smtClean="0">
                <a:latin typeface="Times New Roman" pitchFamily="18" charset="0"/>
                <a:cs typeface="Times New Roman" pitchFamily="18" charset="0"/>
              </a:rPr>
              <a:t>Assessment</a:t>
            </a:r>
          </a:p>
          <a:p>
            <a:pPr marL="285750" indent="-285750" algn="just">
              <a:buFont typeface="Arial" pitchFamily="34" charset="0"/>
              <a:buChar char="•"/>
            </a:pPr>
            <a:r>
              <a:rPr lang="en-US" sz="2400" dirty="0">
                <a:latin typeface="Times New Roman" pitchFamily="18" charset="0"/>
                <a:cs typeface="Times New Roman" pitchFamily="18" charset="0"/>
              </a:rPr>
              <a:t>User-Friendly </a:t>
            </a:r>
            <a:r>
              <a:rPr lang="en-US" sz="2400" dirty="0" smtClean="0">
                <a:latin typeface="Times New Roman" pitchFamily="18" charset="0"/>
                <a:cs typeface="Times New Roman" pitchFamily="18" charset="0"/>
              </a:rPr>
              <a:t>Interface</a:t>
            </a:r>
          </a:p>
          <a:p>
            <a:pPr marL="285750" indent="-285750" algn="just">
              <a:buFont typeface="Arial" pitchFamily="34" charset="0"/>
              <a:buChar char="•"/>
            </a:pPr>
            <a:r>
              <a:rPr lang="en-US" sz="2400" dirty="0">
                <a:latin typeface="Times New Roman" pitchFamily="18" charset="0"/>
                <a:cs typeface="Times New Roman" pitchFamily="18" charset="0"/>
              </a:rPr>
              <a:t>Continuous Improvement and </a:t>
            </a:r>
            <a:r>
              <a:rPr lang="en-US" sz="2400" dirty="0" smtClean="0">
                <a:latin typeface="Times New Roman" pitchFamily="18" charset="0"/>
                <a:cs typeface="Times New Roman" pitchFamily="18" charset="0"/>
              </a:rPr>
              <a:t>Adaptation</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1316181" y="93726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1281545" y="2286000"/>
            <a:ext cx="7848600" cy="1938992"/>
          </a:xfrm>
          <a:prstGeom prst="rect">
            <a:avLst/>
          </a:prstGeom>
        </p:spPr>
        <p:txBody>
          <a:bodyPr wrap="square">
            <a:spAutoFit/>
          </a:bodyPr>
          <a:lstStyle/>
          <a:p>
            <a:pPr algn="just"/>
            <a:r>
              <a:rPr lang="en-US" sz="2400" dirty="0">
                <a:latin typeface="Times New Roman" pitchFamily="18" charset="0"/>
                <a:cs typeface="Times New Roman" pitchFamily="18" charset="0"/>
              </a:rPr>
              <a:t>In heart disease prediction, modeling refers to the process of developing mathematical or computational algorithms that can analyze various factors and predict the likelihood of an individual developing heart disease. Here's an overview of the modeling process in heart disease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491</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Kartheeswari M</dc:creator>
  <cp:lastModifiedBy>ADMIN</cp:lastModifiedBy>
  <cp:revision>7</cp:revision>
  <dcterms:created xsi:type="dcterms:W3CDTF">2024-04-03T13:43:20Z</dcterms:created>
  <dcterms:modified xsi:type="dcterms:W3CDTF">2024-04-03T16:13:37Z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