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2622" y="-5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03-02-2015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90182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03-02-2015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67695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03-02-2015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862117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03-02-2015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309033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90F926-FFDE-4051-869B-E2E0FCD05DBF}" type="datetimeFigureOut">
              <a:rPr lang="en-IN" smtClean="0"/>
              <a:t>03-02-2015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39421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990F926-FFDE-4051-869B-E2E0FCD05DBF}" type="datetimeFigureOut">
              <a:rPr lang="en-IN" smtClean="0"/>
              <a:t>03-02-2015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777992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990F926-FFDE-4051-869B-E2E0FCD05DBF}" type="datetimeFigureOut">
              <a:rPr lang="en-IN" smtClean="0"/>
              <a:t>03-02-2015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427092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990F926-FFDE-4051-869B-E2E0FCD05DBF}" type="datetimeFigureOut">
              <a:rPr lang="en-IN" smtClean="0"/>
              <a:t>03-02-2015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593048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0F926-FFDE-4051-869B-E2E0FCD05DBF}" type="datetimeFigureOut">
              <a:rPr lang="en-IN" smtClean="0"/>
              <a:t>03-02-2015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114794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0F926-FFDE-4051-869B-E2E0FCD05DBF}" type="datetimeFigureOut">
              <a:rPr lang="en-IN" smtClean="0"/>
              <a:t>03-02-2015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29332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0F926-FFDE-4051-869B-E2E0FCD05DBF}" type="datetimeFigureOut">
              <a:rPr lang="en-IN" smtClean="0"/>
              <a:t>03-02-2015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88267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0F926-FFDE-4051-869B-E2E0FCD05DBF}" type="datetimeFigureOut">
              <a:rPr lang="en-IN" smtClean="0"/>
              <a:t>03-02-2015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2E280-92DF-42D2-A180-86B84A901038}" type="slidenum">
              <a:rPr lang="en-IN" smtClean="0"/>
              <a:t>‹#›</a:t>
            </a:fld>
            <a:endParaRPr lang="en-IN"/>
          </a:p>
        </p:txBody>
      </p:sp>
    </p:spTree>
    <p:extLst>
      <p:ext uri="{BB962C8B-B14F-4D97-AF65-F5344CB8AC3E}">
        <p14:creationId xmlns:p14="http://schemas.microsoft.com/office/powerpoint/2010/main" val="38454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irect Access Storage 3"/>
          <p:cNvSpPr/>
          <p:nvPr/>
        </p:nvSpPr>
        <p:spPr>
          <a:xfrm rot="16200000">
            <a:off x="521151" y="4298692"/>
            <a:ext cx="1656184" cy="127357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Result DB</a:t>
            </a:r>
            <a:endParaRPr lang="en-IN" dirty="0"/>
          </a:p>
        </p:txBody>
      </p:sp>
      <p:sp>
        <p:nvSpPr>
          <p:cNvPr id="5" name="Flowchart: Direct Access Storage 4"/>
          <p:cNvSpPr/>
          <p:nvPr/>
        </p:nvSpPr>
        <p:spPr>
          <a:xfrm rot="16200000">
            <a:off x="536830" y="676748"/>
            <a:ext cx="1624827" cy="106194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Result DB</a:t>
            </a:r>
            <a:endParaRPr lang="en-IN" dirty="0"/>
          </a:p>
        </p:txBody>
      </p:sp>
      <p:sp>
        <p:nvSpPr>
          <p:cNvPr id="6" name="Rectangle 5"/>
          <p:cNvSpPr/>
          <p:nvPr/>
        </p:nvSpPr>
        <p:spPr>
          <a:xfrm>
            <a:off x="521150" y="2524192"/>
            <a:ext cx="1656184" cy="12241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PC</a:t>
            </a:r>
            <a:endParaRPr lang="en-IN" dirty="0"/>
          </a:p>
        </p:txBody>
      </p:sp>
      <p:sp>
        <p:nvSpPr>
          <p:cNvPr id="9" name="Flowchart: Direct Access Storage 8"/>
          <p:cNvSpPr/>
          <p:nvPr/>
        </p:nvSpPr>
        <p:spPr>
          <a:xfrm rot="16200000">
            <a:off x="6612713" y="4366125"/>
            <a:ext cx="522548" cy="609554"/>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Direct Access Storage 9"/>
          <p:cNvSpPr/>
          <p:nvPr/>
        </p:nvSpPr>
        <p:spPr>
          <a:xfrm rot="16200000">
            <a:off x="6612713" y="4646873"/>
            <a:ext cx="522548" cy="609554"/>
          </a:xfrm>
          <a:prstGeom prst="flowChartMagneticDrum">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Direct Access Storage 10"/>
          <p:cNvSpPr/>
          <p:nvPr/>
        </p:nvSpPr>
        <p:spPr>
          <a:xfrm rot="16200000">
            <a:off x="6612713" y="4924053"/>
            <a:ext cx="522548" cy="60955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p:cNvCxnSpPr>
            <a:stCxn id="4" idx="4"/>
            <a:endCxn id="6" idx="2"/>
          </p:cNvCxnSpPr>
          <p:nvPr/>
        </p:nvCxnSpPr>
        <p:spPr>
          <a:xfrm flipH="1" flipV="1">
            <a:off x="1349242" y="3748328"/>
            <a:ext cx="1" cy="359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0"/>
            <a:endCxn id="5" idx="1"/>
          </p:cNvCxnSpPr>
          <p:nvPr/>
        </p:nvCxnSpPr>
        <p:spPr>
          <a:xfrm flipV="1">
            <a:off x="1349242" y="2020136"/>
            <a:ext cx="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Decagon 54"/>
          <p:cNvSpPr/>
          <p:nvPr/>
        </p:nvSpPr>
        <p:spPr>
          <a:xfrm>
            <a:off x="6841691" y="650369"/>
            <a:ext cx="2156165" cy="1656184"/>
          </a:xfrm>
          <a:prstGeom prst="dec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smtClean="0"/>
              <a:t>ALT Instrument</a:t>
            </a:r>
            <a:endParaRPr lang="en-IN" dirty="0"/>
          </a:p>
        </p:txBody>
      </p:sp>
      <p:sp>
        <p:nvSpPr>
          <p:cNvPr id="56" name="Decagon 55"/>
          <p:cNvSpPr/>
          <p:nvPr/>
        </p:nvSpPr>
        <p:spPr>
          <a:xfrm>
            <a:off x="3275625" y="2306553"/>
            <a:ext cx="2156165" cy="1656184"/>
          </a:xfrm>
          <a:prstGeom prst="dec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DAQ</a:t>
            </a:r>
            <a:endParaRPr lang="en-IN" dirty="0"/>
          </a:p>
        </p:txBody>
      </p:sp>
      <p:cxnSp>
        <p:nvCxnSpPr>
          <p:cNvPr id="58" name="Elbow Connector 57"/>
          <p:cNvCxnSpPr>
            <a:stCxn id="55" idx="8"/>
            <a:endCxn id="56" idx="7"/>
          </p:cNvCxnSpPr>
          <p:nvPr/>
        </p:nvCxnSpPr>
        <p:spPr>
          <a:xfrm rot="16200000" flipH="1" flipV="1">
            <a:off x="4547831" y="-415940"/>
            <a:ext cx="1972486" cy="4105108"/>
          </a:xfrm>
          <a:prstGeom prst="bentConnector4">
            <a:avLst>
              <a:gd name="adj1" fmla="val -11590"/>
              <a:gd name="adj2" fmla="val 11058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5" idx="7"/>
            <a:endCxn id="56" idx="8"/>
          </p:cNvCxnSpPr>
          <p:nvPr/>
        </p:nvCxnSpPr>
        <p:spPr>
          <a:xfrm rot="10800000" flipV="1">
            <a:off x="4020562" y="966673"/>
            <a:ext cx="3027024" cy="13398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5" idx="5"/>
            <a:endCxn id="56" idx="0"/>
          </p:cNvCxnSpPr>
          <p:nvPr/>
        </p:nvCxnSpPr>
        <p:spPr>
          <a:xfrm rot="10800000" flipV="1">
            <a:off x="5225896" y="1990249"/>
            <a:ext cx="1821691" cy="632608"/>
          </a:xfrm>
          <a:prstGeom prst="bentConnector3">
            <a:avLst>
              <a:gd name="adj1" fmla="val 8416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5" idx="4"/>
            <a:endCxn id="56" idx="1"/>
          </p:cNvCxnSpPr>
          <p:nvPr/>
        </p:nvCxnSpPr>
        <p:spPr>
          <a:xfrm rot="5400000">
            <a:off x="6095162" y="1643179"/>
            <a:ext cx="828094" cy="21548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55" idx="6"/>
            <a:endCxn id="56" idx="9"/>
          </p:cNvCxnSpPr>
          <p:nvPr/>
        </p:nvCxnSpPr>
        <p:spPr>
          <a:xfrm rot="10800000" flipV="1">
            <a:off x="4686853" y="1478461"/>
            <a:ext cx="2154838" cy="82809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6" idx="2"/>
            <a:endCxn id="9" idx="0"/>
          </p:cNvCxnSpPr>
          <p:nvPr/>
        </p:nvCxnSpPr>
        <p:spPr>
          <a:xfrm>
            <a:off x="5225895" y="3646433"/>
            <a:ext cx="1343315" cy="1024469"/>
          </a:xfrm>
          <a:prstGeom prst="bentConnector3">
            <a:avLst>
              <a:gd name="adj1" fmla="val 1407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6" idx="3"/>
            <a:endCxn id="10" idx="0"/>
          </p:cNvCxnSpPr>
          <p:nvPr/>
        </p:nvCxnSpPr>
        <p:spPr>
          <a:xfrm rot="16200000" flipH="1">
            <a:off x="5133574" y="3516013"/>
            <a:ext cx="988915" cy="188235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56" idx="4"/>
            <a:endCxn id="11" idx="0"/>
          </p:cNvCxnSpPr>
          <p:nvPr/>
        </p:nvCxnSpPr>
        <p:spPr>
          <a:xfrm rot="16200000" flipH="1">
            <a:off x="4661839" y="3321458"/>
            <a:ext cx="1266095" cy="254864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Flowchart: Direct Access Storage 77"/>
          <p:cNvSpPr/>
          <p:nvPr/>
        </p:nvSpPr>
        <p:spPr>
          <a:xfrm rot="16200000">
            <a:off x="6606096" y="5254112"/>
            <a:ext cx="522548" cy="609554"/>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0" name="Elbow Connector 79"/>
          <p:cNvCxnSpPr>
            <a:stCxn id="56" idx="5"/>
            <a:endCxn id="78" idx="0"/>
          </p:cNvCxnSpPr>
          <p:nvPr/>
        </p:nvCxnSpPr>
        <p:spPr>
          <a:xfrm rot="10800000" flipH="1" flipV="1">
            <a:off x="3481519" y="3646433"/>
            <a:ext cx="3081073" cy="1912456"/>
          </a:xfrm>
          <a:prstGeom prst="bentConnector3">
            <a:avLst>
              <a:gd name="adj1" fmla="val -1410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6" idx="6"/>
            <a:endCxn id="6" idx="3"/>
          </p:cNvCxnSpPr>
          <p:nvPr/>
        </p:nvCxnSpPr>
        <p:spPr>
          <a:xfrm rot="10800000" flipV="1">
            <a:off x="2177335" y="3134644"/>
            <a:ext cx="1098291" cy="161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56090" y="5820163"/>
            <a:ext cx="2186304" cy="646331"/>
          </a:xfrm>
          <a:prstGeom prst="rect">
            <a:avLst/>
          </a:prstGeom>
          <a:noFill/>
        </p:spPr>
        <p:txBody>
          <a:bodyPr wrap="none" rtlCol="0">
            <a:spAutoFit/>
          </a:bodyPr>
          <a:lstStyle/>
          <a:p>
            <a:pPr algn="ctr"/>
            <a:r>
              <a:rPr lang="en-GB" dirty="0" smtClean="0"/>
              <a:t>Pressure, Flow</a:t>
            </a:r>
          </a:p>
          <a:p>
            <a:pPr algn="ctr"/>
            <a:r>
              <a:rPr lang="en-GB" dirty="0" smtClean="0"/>
              <a:t>Test Result, Test Time</a:t>
            </a:r>
            <a:endParaRPr lang="en-IN" dirty="0"/>
          </a:p>
        </p:txBody>
      </p:sp>
      <p:sp>
        <p:nvSpPr>
          <p:cNvPr id="86" name="TextBox 85"/>
          <p:cNvSpPr txBox="1"/>
          <p:nvPr/>
        </p:nvSpPr>
        <p:spPr>
          <a:xfrm>
            <a:off x="3027805" y="395309"/>
            <a:ext cx="1660006" cy="369332"/>
          </a:xfrm>
          <a:prstGeom prst="rect">
            <a:avLst/>
          </a:prstGeom>
          <a:noFill/>
        </p:spPr>
        <p:txBody>
          <a:bodyPr wrap="none" rtlCol="0">
            <a:spAutoFit/>
          </a:bodyPr>
          <a:lstStyle/>
          <a:p>
            <a:r>
              <a:rPr lang="en-GB" dirty="0" smtClean="0"/>
              <a:t>START (Manual)</a:t>
            </a:r>
            <a:endParaRPr lang="en-IN" dirty="0" smtClean="0"/>
          </a:p>
        </p:txBody>
      </p:sp>
      <p:sp>
        <p:nvSpPr>
          <p:cNvPr id="87" name="TextBox 86"/>
          <p:cNvSpPr txBox="1"/>
          <p:nvPr/>
        </p:nvSpPr>
        <p:spPr>
          <a:xfrm>
            <a:off x="3991443" y="937062"/>
            <a:ext cx="1574342" cy="369332"/>
          </a:xfrm>
          <a:prstGeom prst="rect">
            <a:avLst/>
          </a:prstGeom>
          <a:noFill/>
        </p:spPr>
        <p:txBody>
          <a:bodyPr wrap="none" rtlCol="0">
            <a:spAutoFit/>
          </a:bodyPr>
          <a:lstStyle/>
          <a:p>
            <a:r>
              <a:rPr lang="en-GB" dirty="0" smtClean="0"/>
              <a:t>STOP (Manual)</a:t>
            </a:r>
            <a:endParaRPr lang="en-IN" dirty="0"/>
          </a:p>
        </p:txBody>
      </p:sp>
      <p:sp>
        <p:nvSpPr>
          <p:cNvPr id="88" name="TextBox 87"/>
          <p:cNvSpPr txBox="1"/>
          <p:nvPr/>
        </p:nvSpPr>
        <p:spPr>
          <a:xfrm>
            <a:off x="4632359" y="1438815"/>
            <a:ext cx="854721" cy="369332"/>
          </a:xfrm>
          <a:prstGeom prst="rect">
            <a:avLst/>
          </a:prstGeom>
          <a:noFill/>
        </p:spPr>
        <p:txBody>
          <a:bodyPr wrap="none" rtlCol="0">
            <a:spAutoFit/>
          </a:bodyPr>
          <a:lstStyle/>
          <a:p>
            <a:r>
              <a:rPr lang="en-GB" dirty="0" smtClean="0"/>
              <a:t>CLAMP</a:t>
            </a:r>
            <a:endParaRPr lang="en-IN" dirty="0"/>
          </a:p>
        </p:txBody>
      </p:sp>
      <p:sp>
        <p:nvSpPr>
          <p:cNvPr id="95" name="TextBox 94"/>
          <p:cNvSpPr txBox="1"/>
          <p:nvPr/>
        </p:nvSpPr>
        <p:spPr>
          <a:xfrm>
            <a:off x="5487493" y="1931985"/>
            <a:ext cx="630942" cy="369332"/>
          </a:xfrm>
          <a:prstGeom prst="rect">
            <a:avLst/>
          </a:prstGeom>
          <a:noFill/>
        </p:spPr>
        <p:txBody>
          <a:bodyPr wrap="none" rtlCol="0">
            <a:spAutoFit/>
          </a:bodyPr>
          <a:lstStyle/>
          <a:p>
            <a:r>
              <a:rPr lang="en-GB" dirty="0" smtClean="0"/>
              <a:t>PASS</a:t>
            </a:r>
            <a:endParaRPr lang="en-IN" dirty="0"/>
          </a:p>
        </p:txBody>
      </p:sp>
      <p:sp>
        <p:nvSpPr>
          <p:cNvPr id="96" name="TextBox 95"/>
          <p:cNvSpPr txBox="1"/>
          <p:nvPr/>
        </p:nvSpPr>
        <p:spPr>
          <a:xfrm>
            <a:off x="7011401" y="2772422"/>
            <a:ext cx="566052" cy="369332"/>
          </a:xfrm>
          <a:prstGeom prst="rect">
            <a:avLst/>
          </a:prstGeom>
          <a:noFill/>
        </p:spPr>
        <p:txBody>
          <a:bodyPr wrap="none" rtlCol="0">
            <a:spAutoFit/>
          </a:bodyPr>
          <a:lstStyle/>
          <a:p>
            <a:r>
              <a:rPr lang="en-GB" dirty="0" smtClean="0"/>
              <a:t>FAIL</a:t>
            </a:r>
            <a:endParaRPr lang="en-IN" dirty="0"/>
          </a:p>
        </p:txBody>
      </p:sp>
      <p:sp>
        <p:nvSpPr>
          <p:cNvPr id="97" name="TextBox 96"/>
          <p:cNvSpPr txBox="1"/>
          <p:nvPr/>
        </p:nvSpPr>
        <p:spPr>
          <a:xfrm>
            <a:off x="2997966" y="5262241"/>
            <a:ext cx="566052" cy="369332"/>
          </a:xfrm>
          <a:prstGeom prst="rect">
            <a:avLst/>
          </a:prstGeom>
          <a:noFill/>
        </p:spPr>
        <p:txBody>
          <a:bodyPr wrap="none" rtlCol="0">
            <a:spAutoFit/>
          </a:bodyPr>
          <a:lstStyle/>
          <a:p>
            <a:r>
              <a:rPr lang="en-GB" dirty="0" smtClean="0"/>
              <a:t>FAIL</a:t>
            </a:r>
            <a:endParaRPr lang="en-IN" dirty="0"/>
          </a:p>
        </p:txBody>
      </p:sp>
      <p:sp>
        <p:nvSpPr>
          <p:cNvPr id="98" name="TextBox 97"/>
          <p:cNvSpPr txBox="1"/>
          <p:nvPr/>
        </p:nvSpPr>
        <p:spPr>
          <a:xfrm>
            <a:off x="4008692" y="4937574"/>
            <a:ext cx="630942" cy="369332"/>
          </a:xfrm>
          <a:prstGeom prst="rect">
            <a:avLst/>
          </a:prstGeom>
          <a:noFill/>
        </p:spPr>
        <p:txBody>
          <a:bodyPr wrap="none" rtlCol="0">
            <a:spAutoFit/>
          </a:bodyPr>
          <a:lstStyle/>
          <a:p>
            <a:r>
              <a:rPr lang="en-GB" dirty="0" smtClean="0"/>
              <a:t>PASS</a:t>
            </a:r>
            <a:endParaRPr lang="en-IN" dirty="0"/>
          </a:p>
        </p:txBody>
      </p:sp>
      <p:sp>
        <p:nvSpPr>
          <p:cNvPr id="99" name="TextBox 98"/>
          <p:cNvSpPr txBox="1"/>
          <p:nvPr/>
        </p:nvSpPr>
        <p:spPr>
          <a:xfrm>
            <a:off x="4751464" y="4656278"/>
            <a:ext cx="595035" cy="369332"/>
          </a:xfrm>
          <a:prstGeom prst="rect">
            <a:avLst/>
          </a:prstGeom>
          <a:noFill/>
        </p:spPr>
        <p:txBody>
          <a:bodyPr wrap="none" rtlCol="0">
            <a:spAutoFit/>
          </a:bodyPr>
          <a:lstStyle/>
          <a:p>
            <a:r>
              <a:rPr lang="en-GB" dirty="0" smtClean="0"/>
              <a:t>IDLE</a:t>
            </a:r>
            <a:endParaRPr lang="en-IN" dirty="0"/>
          </a:p>
        </p:txBody>
      </p:sp>
      <p:sp>
        <p:nvSpPr>
          <p:cNvPr id="101" name="TextBox 100"/>
          <p:cNvSpPr txBox="1"/>
          <p:nvPr/>
        </p:nvSpPr>
        <p:spPr>
          <a:xfrm>
            <a:off x="5522000" y="4086461"/>
            <a:ext cx="958917" cy="646331"/>
          </a:xfrm>
          <a:prstGeom prst="rect">
            <a:avLst/>
          </a:prstGeom>
          <a:noFill/>
        </p:spPr>
        <p:txBody>
          <a:bodyPr wrap="none" rtlCol="0">
            <a:spAutoFit/>
          </a:bodyPr>
          <a:lstStyle/>
          <a:p>
            <a:r>
              <a:rPr lang="en-GB" dirty="0" smtClean="0"/>
              <a:t>Test</a:t>
            </a:r>
          </a:p>
          <a:p>
            <a:r>
              <a:rPr lang="en-GB" dirty="0" smtClean="0"/>
              <a:t>Running</a:t>
            </a:r>
            <a:endParaRPr lang="en-IN" dirty="0"/>
          </a:p>
        </p:txBody>
      </p:sp>
      <p:sp>
        <p:nvSpPr>
          <p:cNvPr id="2" name="TextBox 1"/>
          <p:cNvSpPr txBox="1"/>
          <p:nvPr/>
        </p:nvSpPr>
        <p:spPr>
          <a:xfrm>
            <a:off x="7317025" y="4681667"/>
            <a:ext cx="3653949" cy="646331"/>
          </a:xfrm>
          <a:prstGeom prst="rect">
            <a:avLst/>
          </a:prstGeom>
          <a:noFill/>
        </p:spPr>
        <p:txBody>
          <a:bodyPr wrap="none" rtlCol="0">
            <a:spAutoFit/>
          </a:bodyPr>
          <a:lstStyle/>
          <a:p>
            <a:r>
              <a:rPr lang="en-GB" dirty="0" smtClean="0">
                <a:solidFill>
                  <a:srgbClr val="FF0000"/>
                </a:solidFill>
              </a:rPr>
              <a:t>Only 3 DO lines are used in S/W</a:t>
            </a:r>
          </a:p>
          <a:p>
            <a:r>
              <a:rPr lang="en-GB" dirty="0" smtClean="0">
                <a:solidFill>
                  <a:srgbClr val="FF0000"/>
                </a:solidFill>
              </a:rPr>
              <a:t>Where as 4 DO lines are used in H/W</a:t>
            </a:r>
            <a:endParaRPr lang="en-IN" dirty="0">
              <a:solidFill>
                <a:srgbClr val="FF0000"/>
              </a:solidFill>
            </a:endParaRPr>
          </a:p>
        </p:txBody>
      </p:sp>
      <p:sp>
        <p:nvSpPr>
          <p:cNvPr id="38" name="Flowchart: Direct Access Storage 37"/>
          <p:cNvSpPr/>
          <p:nvPr/>
        </p:nvSpPr>
        <p:spPr>
          <a:xfrm rot="15369931">
            <a:off x="5468177" y="392958"/>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Flowchart: Direct Access Storage 36"/>
          <p:cNvSpPr/>
          <p:nvPr/>
        </p:nvSpPr>
        <p:spPr>
          <a:xfrm rot="15145955">
            <a:off x="5442610" y="167090"/>
            <a:ext cx="157839" cy="456436"/>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lowchart: Direct Access Storage 38"/>
          <p:cNvSpPr/>
          <p:nvPr/>
        </p:nvSpPr>
        <p:spPr>
          <a:xfrm rot="15369931">
            <a:off x="5970678" y="964321"/>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lowchart: Direct Access Storage 39"/>
          <p:cNvSpPr/>
          <p:nvPr/>
        </p:nvSpPr>
        <p:spPr>
          <a:xfrm rot="15145955">
            <a:off x="5945111" y="738453"/>
            <a:ext cx="157839" cy="456436"/>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48587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irect Access Storage 4"/>
          <p:cNvSpPr/>
          <p:nvPr/>
        </p:nvSpPr>
        <p:spPr>
          <a:xfrm rot="16200000">
            <a:off x="600647" y="676748"/>
            <a:ext cx="1624827" cy="106194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Result DB</a:t>
            </a:r>
            <a:endParaRPr lang="en-IN" dirty="0"/>
          </a:p>
        </p:txBody>
      </p:sp>
      <p:cxnSp>
        <p:nvCxnSpPr>
          <p:cNvPr id="15" name="Straight Arrow Connector 14"/>
          <p:cNvCxnSpPr>
            <a:stCxn id="44" idx="9"/>
            <a:endCxn id="5" idx="1"/>
          </p:cNvCxnSpPr>
          <p:nvPr/>
        </p:nvCxnSpPr>
        <p:spPr>
          <a:xfrm flipV="1">
            <a:off x="1412105" y="2020136"/>
            <a:ext cx="956" cy="284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Decagon 54"/>
          <p:cNvSpPr/>
          <p:nvPr/>
        </p:nvSpPr>
        <p:spPr>
          <a:xfrm>
            <a:off x="6841691" y="650369"/>
            <a:ext cx="2156165" cy="1656184"/>
          </a:xfrm>
          <a:prstGeom prst="dec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smtClean="0"/>
              <a:t>ALT Instrument</a:t>
            </a:r>
            <a:endParaRPr lang="en-IN" dirty="0"/>
          </a:p>
        </p:txBody>
      </p:sp>
      <p:cxnSp>
        <p:nvCxnSpPr>
          <p:cNvPr id="58" name="Elbow Connector 57"/>
          <p:cNvCxnSpPr>
            <a:stCxn id="55" idx="8"/>
            <a:endCxn id="57" idx="12"/>
          </p:cNvCxnSpPr>
          <p:nvPr/>
        </p:nvCxnSpPr>
        <p:spPr>
          <a:xfrm rot="16200000" flipH="1" flipV="1">
            <a:off x="4625082" y="-325343"/>
            <a:ext cx="1985833" cy="3937259"/>
          </a:xfrm>
          <a:prstGeom prst="bentConnector4">
            <a:avLst>
              <a:gd name="adj1" fmla="val -11512"/>
              <a:gd name="adj2" fmla="val 1135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5" idx="7"/>
            <a:endCxn id="57" idx="13"/>
          </p:cNvCxnSpPr>
          <p:nvPr/>
        </p:nvCxnSpPr>
        <p:spPr>
          <a:xfrm rot="10800000" flipV="1">
            <a:off x="3988112" y="966672"/>
            <a:ext cx="3059474" cy="15173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5" idx="5"/>
            <a:endCxn id="57" idx="15"/>
          </p:cNvCxnSpPr>
          <p:nvPr/>
        </p:nvCxnSpPr>
        <p:spPr>
          <a:xfrm rot="10800000" flipV="1">
            <a:off x="4787236" y="1990248"/>
            <a:ext cx="2260350" cy="49380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5" idx="2"/>
            <a:endCxn id="57" idx="2"/>
          </p:cNvCxnSpPr>
          <p:nvPr/>
        </p:nvCxnSpPr>
        <p:spPr>
          <a:xfrm flipH="1">
            <a:off x="5431790" y="1990249"/>
            <a:ext cx="3360171" cy="1142273"/>
          </a:xfrm>
          <a:prstGeom prst="bentConnector3">
            <a:avLst>
              <a:gd name="adj1" fmla="val -1293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55" idx="6"/>
            <a:endCxn id="57" idx="14"/>
          </p:cNvCxnSpPr>
          <p:nvPr/>
        </p:nvCxnSpPr>
        <p:spPr>
          <a:xfrm rot="10800000" flipV="1">
            <a:off x="4387675" y="1478460"/>
            <a:ext cx="2454017" cy="9521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7" idx="5"/>
            <a:endCxn id="9" idx="0"/>
          </p:cNvCxnSpPr>
          <p:nvPr/>
        </p:nvCxnSpPr>
        <p:spPr>
          <a:xfrm rot="16200000" flipH="1">
            <a:off x="5233267" y="3334959"/>
            <a:ext cx="889912" cy="178197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7" idx="6"/>
            <a:endCxn id="10" idx="0"/>
          </p:cNvCxnSpPr>
          <p:nvPr/>
        </p:nvCxnSpPr>
        <p:spPr>
          <a:xfrm rot="16200000" flipH="1">
            <a:off x="4919826" y="3302266"/>
            <a:ext cx="1117232" cy="218153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57" idx="7"/>
            <a:endCxn id="11" idx="0"/>
          </p:cNvCxnSpPr>
          <p:nvPr/>
        </p:nvCxnSpPr>
        <p:spPr>
          <a:xfrm rot="16200000" flipH="1">
            <a:off x="4554741" y="3214361"/>
            <a:ext cx="1447840" cy="25810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6569210" y="4409628"/>
            <a:ext cx="621987" cy="1410535"/>
            <a:chOff x="6569210" y="4409628"/>
            <a:chExt cx="621987" cy="1410535"/>
          </a:xfrm>
        </p:grpSpPr>
        <p:sp>
          <p:nvSpPr>
            <p:cNvPr id="9" name="Flowchart: Direct Access Storage 8"/>
            <p:cNvSpPr/>
            <p:nvPr/>
          </p:nvSpPr>
          <p:spPr>
            <a:xfrm rot="16200000">
              <a:off x="6612713" y="4366125"/>
              <a:ext cx="522548" cy="609554"/>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Direct Access Storage 9"/>
            <p:cNvSpPr/>
            <p:nvPr/>
          </p:nvSpPr>
          <p:spPr>
            <a:xfrm rot="16200000">
              <a:off x="6612713" y="4646873"/>
              <a:ext cx="522548" cy="609554"/>
            </a:xfrm>
            <a:prstGeom prst="flowChartMagneticDrum">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Direct Access Storage 10"/>
            <p:cNvSpPr/>
            <p:nvPr/>
          </p:nvSpPr>
          <p:spPr>
            <a:xfrm rot="16200000">
              <a:off x="6612713" y="4924053"/>
              <a:ext cx="522548" cy="60955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Flowchart: Direct Access Storage 77"/>
            <p:cNvSpPr/>
            <p:nvPr/>
          </p:nvSpPr>
          <p:spPr>
            <a:xfrm rot="16200000">
              <a:off x="6625146" y="5254112"/>
              <a:ext cx="522548" cy="609554"/>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80" name="Elbow Connector 79"/>
          <p:cNvCxnSpPr>
            <a:stCxn id="57" idx="8"/>
            <a:endCxn id="78" idx="0"/>
          </p:cNvCxnSpPr>
          <p:nvPr/>
        </p:nvCxnSpPr>
        <p:spPr>
          <a:xfrm rot="10800000" flipH="1" flipV="1">
            <a:off x="3649369" y="3628839"/>
            <a:ext cx="2932274" cy="1930049"/>
          </a:xfrm>
          <a:prstGeom prst="bentConnector3">
            <a:avLst>
              <a:gd name="adj1" fmla="val -182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7" idx="10"/>
            <a:endCxn id="44" idx="1"/>
          </p:cNvCxnSpPr>
          <p:nvPr/>
        </p:nvCxnSpPr>
        <p:spPr>
          <a:xfrm rot="10800000">
            <a:off x="2231536" y="3132522"/>
            <a:ext cx="1112022"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027805" y="395309"/>
            <a:ext cx="751103" cy="369332"/>
          </a:xfrm>
          <a:prstGeom prst="rect">
            <a:avLst/>
          </a:prstGeom>
          <a:noFill/>
        </p:spPr>
        <p:txBody>
          <a:bodyPr wrap="none" rtlCol="0">
            <a:spAutoFit/>
          </a:bodyPr>
          <a:lstStyle/>
          <a:p>
            <a:r>
              <a:rPr lang="en-GB" dirty="0" smtClean="0"/>
              <a:t>START</a:t>
            </a:r>
            <a:endParaRPr lang="en-IN" dirty="0"/>
          </a:p>
        </p:txBody>
      </p:sp>
      <p:sp>
        <p:nvSpPr>
          <p:cNvPr id="87" name="TextBox 86"/>
          <p:cNvSpPr txBox="1"/>
          <p:nvPr/>
        </p:nvSpPr>
        <p:spPr>
          <a:xfrm>
            <a:off x="3991443" y="937062"/>
            <a:ext cx="665439" cy="369332"/>
          </a:xfrm>
          <a:prstGeom prst="rect">
            <a:avLst/>
          </a:prstGeom>
          <a:noFill/>
        </p:spPr>
        <p:txBody>
          <a:bodyPr wrap="none" rtlCol="0">
            <a:spAutoFit/>
          </a:bodyPr>
          <a:lstStyle/>
          <a:p>
            <a:r>
              <a:rPr lang="en-GB" dirty="0" smtClean="0"/>
              <a:t>STOP</a:t>
            </a:r>
            <a:endParaRPr lang="en-IN" dirty="0"/>
          </a:p>
        </p:txBody>
      </p:sp>
      <p:sp>
        <p:nvSpPr>
          <p:cNvPr id="88" name="TextBox 87"/>
          <p:cNvSpPr txBox="1"/>
          <p:nvPr/>
        </p:nvSpPr>
        <p:spPr>
          <a:xfrm>
            <a:off x="4357412" y="1472320"/>
            <a:ext cx="854721" cy="369332"/>
          </a:xfrm>
          <a:prstGeom prst="rect">
            <a:avLst/>
          </a:prstGeom>
          <a:noFill/>
        </p:spPr>
        <p:txBody>
          <a:bodyPr wrap="none" rtlCol="0">
            <a:spAutoFit/>
          </a:bodyPr>
          <a:lstStyle/>
          <a:p>
            <a:r>
              <a:rPr lang="en-GB" dirty="0" smtClean="0"/>
              <a:t>CLAMP</a:t>
            </a:r>
            <a:endParaRPr lang="en-IN" dirty="0"/>
          </a:p>
        </p:txBody>
      </p:sp>
      <p:sp>
        <p:nvSpPr>
          <p:cNvPr id="95" name="TextBox 94"/>
          <p:cNvSpPr txBox="1"/>
          <p:nvPr/>
        </p:nvSpPr>
        <p:spPr>
          <a:xfrm>
            <a:off x="4751464" y="1977618"/>
            <a:ext cx="630942" cy="369332"/>
          </a:xfrm>
          <a:prstGeom prst="rect">
            <a:avLst/>
          </a:prstGeom>
          <a:noFill/>
        </p:spPr>
        <p:txBody>
          <a:bodyPr wrap="none" rtlCol="0">
            <a:spAutoFit/>
          </a:bodyPr>
          <a:lstStyle/>
          <a:p>
            <a:r>
              <a:rPr lang="en-GB" dirty="0" smtClean="0"/>
              <a:t>PASS</a:t>
            </a:r>
            <a:endParaRPr lang="en-IN" dirty="0"/>
          </a:p>
        </p:txBody>
      </p:sp>
      <p:sp>
        <p:nvSpPr>
          <p:cNvPr id="96" name="TextBox 95"/>
          <p:cNvSpPr txBox="1"/>
          <p:nvPr/>
        </p:nvSpPr>
        <p:spPr>
          <a:xfrm>
            <a:off x="5533030" y="2299387"/>
            <a:ext cx="566052" cy="369332"/>
          </a:xfrm>
          <a:prstGeom prst="rect">
            <a:avLst/>
          </a:prstGeom>
          <a:noFill/>
        </p:spPr>
        <p:txBody>
          <a:bodyPr wrap="none" rtlCol="0">
            <a:spAutoFit/>
          </a:bodyPr>
          <a:lstStyle/>
          <a:p>
            <a:r>
              <a:rPr lang="en-GB" dirty="0" smtClean="0"/>
              <a:t>FAIL</a:t>
            </a:r>
            <a:endParaRPr lang="en-IN" dirty="0"/>
          </a:p>
        </p:txBody>
      </p:sp>
      <p:sp>
        <p:nvSpPr>
          <p:cNvPr id="97" name="TextBox 96"/>
          <p:cNvSpPr txBox="1"/>
          <p:nvPr/>
        </p:nvSpPr>
        <p:spPr>
          <a:xfrm>
            <a:off x="4742222" y="4324729"/>
            <a:ext cx="566052" cy="369332"/>
          </a:xfrm>
          <a:prstGeom prst="rect">
            <a:avLst/>
          </a:prstGeom>
          <a:noFill/>
        </p:spPr>
        <p:txBody>
          <a:bodyPr wrap="none" rtlCol="0">
            <a:spAutoFit/>
          </a:bodyPr>
          <a:lstStyle/>
          <a:p>
            <a:r>
              <a:rPr lang="en-GB" dirty="0" smtClean="0"/>
              <a:t>FAIL</a:t>
            </a:r>
            <a:endParaRPr lang="en-IN" dirty="0"/>
          </a:p>
        </p:txBody>
      </p:sp>
      <p:sp>
        <p:nvSpPr>
          <p:cNvPr id="98" name="TextBox 97"/>
          <p:cNvSpPr txBox="1"/>
          <p:nvPr/>
        </p:nvSpPr>
        <p:spPr>
          <a:xfrm>
            <a:off x="4324162" y="4601892"/>
            <a:ext cx="630942" cy="369332"/>
          </a:xfrm>
          <a:prstGeom prst="rect">
            <a:avLst/>
          </a:prstGeom>
          <a:noFill/>
        </p:spPr>
        <p:txBody>
          <a:bodyPr wrap="none" rtlCol="0">
            <a:spAutoFit/>
          </a:bodyPr>
          <a:lstStyle/>
          <a:p>
            <a:r>
              <a:rPr lang="en-GB" dirty="0" smtClean="0"/>
              <a:t>PASS</a:t>
            </a:r>
            <a:endParaRPr lang="en-IN" dirty="0"/>
          </a:p>
        </p:txBody>
      </p:sp>
      <p:sp>
        <p:nvSpPr>
          <p:cNvPr id="99" name="TextBox 98"/>
          <p:cNvSpPr txBox="1"/>
          <p:nvPr/>
        </p:nvSpPr>
        <p:spPr>
          <a:xfrm>
            <a:off x="3972228" y="4928282"/>
            <a:ext cx="595035" cy="369332"/>
          </a:xfrm>
          <a:prstGeom prst="rect">
            <a:avLst/>
          </a:prstGeom>
          <a:noFill/>
        </p:spPr>
        <p:txBody>
          <a:bodyPr wrap="none" rtlCol="0">
            <a:spAutoFit/>
          </a:bodyPr>
          <a:lstStyle/>
          <a:p>
            <a:r>
              <a:rPr lang="en-GB" dirty="0" smtClean="0"/>
              <a:t>IDLE</a:t>
            </a:r>
            <a:endParaRPr lang="en-IN" dirty="0"/>
          </a:p>
        </p:txBody>
      </p:sp>
      <p:sp>
        <p:nvSpPr>
          <p:cNvPr id="101" name="TextBox 100"/>
          <p:cNvSpPr txBox="1"/>
          <p:nvPr/>
        </p:nvSpPr>
        <p:spPr>
          <a:xfrm>
            <a:off x="3032526" y="4974448"/>
            <a:ext cx="958917" cy="646331"/>
          </a:xfrm>
          <a:prstGeom prst="rect">
            <a:avLst/>
          </a:prstGeom>
          <a:noFill/>
        </p:spPr>
        <p:txBody>
          <a:bodyPr wrap="none" rtlCol="0">
            <a:spAutoFit/>
          </a:bodyPr>
          <a:lstStyle/>
          <a:p>
            <a:r>
              <a:rPr lang="en-GB" dirty="0" smtClean="0"/>
              <a:t>Test</a:t>
            </a:r>
          </a:p>
          <a:p>
            <a:r>
              <a:rPr lang="en-GB" dirty="0" smtClean="0"/>
              <a:t>Running</a:t>
            </a:r>
            <a:endParaRPr lang="en-IN" dirty="0"/>
          </a:p>
        </p:txBody>
      </p:sp>
      <p:sp>
        <p:nvSpPr>
          <p:cNvPr id="44" name="Decagon 43"/>
          <p:cNvSpPr/>
          <p:nvPr/>
        </p:nvSpPr>
        <p:spPr>
          <a:xfrm>
            <a:off x="-140246" y="2304430"/>
            <a:ext cx="2371782" cy="1656184"/>
          </a:xfrm>
          <a:prstGeom prst="dec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PC</a:t>
            </a:r>
            <a:endParaRPr lang="en-IN" dirty="0"/>
          </a:p>
        </p:txBody>
      </p:sp>
      <p:sp>
        <p:nvSpPr>
          <p:cNvPr id="51" name="Decagon 50"/>
          <p:cNvSpPr/>
          <p:nvPr/>
        </p:nvSpPr>
        <p:spPr>
          <a:xfrm>
            <a:off x="-8101408" y="2320272"/>
            <a:ext cx="2371782" cy="1656184"/>
          </a:xfrm>
          <a:prstGeom prst="dec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t>RS </a:t>
            </a:r>
            <a:r>
              <a:rPr lang="en-GB" dirty="0" err="1" smtClean="0"/>
              <a:t>Linx</a:t>
            </a:r>
            <a:r>
              <a:rPr lang="en-GB" dirty="0" smtClean="0"/>
              <a:t> PLC</a:t>
            </a:r>
          </a:p>
          <a:p>
            <a:pPr algn="ctr"/>
            <a:endParaRPr lang="en-GB" dirty="0"/>
          </a:p>
          <a:p>
            <a:pPr algn="ctr"/>
            <a:r>
              <a:rPr lang="en-GB" dirty="0" smtClean="0"/>
              <a:t>(Robot)</a:t>
            </a:r>
            <a:endParaRPr lang="en-IN" dirty="0"/>
          </a:p>
        </p:txBody>
      </p:sp>
      <p:sp>
        <p:nvSpPr>
          <p:cNvPr id="27" name="Rectangle 26"/>
          <p:cNvSpPr/>
          <p:nvPr/>
        </p:nvSpPr>
        <p:spPr>
          <a:xfrm>
            <a:off x="-1639719" y="1104062"/>
            <a:ext cx="1728192" cy="78844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smtClean="0"/>
              <a:t>Barcode Scanner</a:t>
            </a:r>
            <a:endParaRPr lang="en-IN" dirty="0"/>
          </a:p>
        </p:txBody>
      </p:sp>
      <p:cxnSp>
        <p:nvCxnSpPr>
          <p:cNvPr id="53" name="Elbow Connector 52"/>
          <p:cNvCxnSpPr>
            <a:stCxn id="27" idx="3"/>
            <a:endCxn id="44" idx="8"/>
          </p:cNvCxnSpPr>
          <p:nvPr/>
        </p:nvCxnSpPr>
        <p:spPr>
          <a:xfrm>
            <a:off x="88473" y="1498285"/>
            <a:ext cx="590712" cy="8061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4" idx="5"/>
            <a:endCxn id="51" idx="2"/>
          </p:cNvCxnSpPr>
          <p:nvPr/>
        </p:nvCxnSpPr>
        <p:spPr>
          <a:xfrm flipH="1">
            <a:off x="-5956111" y="3644310"/>
            <a:ext cx="6042350" cy="158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1" idx="0"/>
            <a:endCxn id="44" idx="7"/>
          </p:cNvCxnSpPr>
          <p:nvPr/>
        </p:nvCxnSpPr>
        <p:spPr>
          <a:xfrm flipV="1">
            <a:off x="-5956111" y="2620734"/>
            <a:ext cx="6042350" cy="158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758076" y="188377"/>
            <a:ext cx="3483646" cy="2308324"/>
          </a:xfrm>
          <a:prstGeom prst="rect">
            <a:avLst/>
          </a:prstGeom>
          <a:noFill/>
        </p:spPr>
        <p:txBody>
          <a:bodyPr wrap="none" rtlCol="0">
            <a:spAutoFit/>
          </a:bodyPr>
          <a:lstStyle/>
          <a:p>
            <a:r>
              <a:rPr lang="en-GB" b="1" dirty="0" smtClean="0"/>
              <a:t>Read Tag:</a:t>
            </a:r>
          </a:p>
          <a:p>
            <a:r>
              <a:rPr lang="en-IN" dirty="0" smtClean="0"/>
              <a:t>1.Robot Available (Yes/No) </a:t>
            </a:r>
          </a:p>
          <a:p>
            <a:r>
              <a:rPr lang="en-IN" strike="sngStrike" dirty="0" smtClean="0">
                <a:solidFill>
                  <a:srgbClr val="FF0000"/>
                </a:solidFill>
              </a:rPr>
              <a:t>2.Recent Part Loaded Station # ( ) </a:t>
            </a:r>
          </a:p>
          <a:p>
            <a:r>
              <a:rPr lang="en-IN" strike="sngStrike" dirty="0" smtClean="0">
                <a:solidFill>
                  <a:srgbClr val="FF0000"/>
                </a:solidFill>
              </a:rPr>
              <a:t>3.Recent Part Unloaded Station #( )</a:t>
            </a:r>
            <a:br>
              <a:rPr lang="en-IN" strike="sngStrike" dirty="0" smtClean="0">
                <a:solidFill>
                  <a:srgbClr val="FF0000"/>
                </a:solidFill>
              </a:rPr>
            </a:br>
            <a:r>
              <a:rPr lang="en-IN" strike="sngStrike" dirty="0" smtClean="0">
                <a:solidFill>
                  <a:srgbClr val="FF0000"/>
                </a:solidFill>
              </a:rPr>
              <a:t>4.Reurn Count()</a:t>
            </a:r>
          </a:p>
          <a:p>
            <a:r>
              <a:rPr lang="en-GB" dirty="0" smtClean="0"/>
              <a:t>5.Start Test()</a:t>
            </a:r>
          </a:p>
          <a:p>
            <a:r>
              <a:rPr lang="en-GB" dirty="0" smtClean="0"/>
              <a:t>6.Stop Test()</a:t>
            </a:r>
          </a:p>
          <a:p>
            <a:r>
              <a:rPr lang="en-GB" dirty="0" smtClean="0"/>
              <a:t>7.Scan Trigger()</a:t>
            </a:r>
            <a:endParaRPr lang="en-IN" dirty="0"/>
          </a:p>
        </p:txBody>
      </p:sp>
      <p:sp>
        <p:nvSpPr>
          <p:cNvPr id="81" name="TextBox 80"/>
          <p:cNvSpPr txBox="1"/>
          <p:nvPr/>
        </p:nvSpPr>
        <p:spPr>
          <a:xfrm>
            <a:off x="-5729626" y="3624425"/>
            <a:ext cx="4558043" cy="3139321"/>
          </a:xfrm>
          <a:prstGeom prst="rect">
            <a:avLst/>
          </a:prstGeom>
          <a:noFill/>
        </p:spPr>
        <p:txBody>
          <a:bodyPr wrap="none" rtlCol="0">
            <a:spAutoFit/>
          </a:bodyPr>
          <a:lstStyle/>
          <a:p>
            <a:r>
              <a:rPr lang="en-GB" b="1" dirty="0" smtClean="0"/>
              <a:t>Write Tag:</a:t>
            </a:r>
          </a:p>
          <a:p>
            <a:pPr marL="342900" indent="-342900">
              <a:buAutoNum type="arabicPeriod"/>
            </a:pPr>
            <a:r>
              <a:rPr lang="en-IN" dirty="0" smtClean="0"/>
              <a:t>Task Available for Robot(Yes/No) </a:t>
            </a:r>
          </a:p>
          <a:p>
            <a:pPr marL="342900" indent="-342900">
              <a:buAutoNum type="arabicPeriod"/>
            </a:pPr>
            <a:r>
              <a:rPr lang="en-IN" dirty="0" smtClean="0"/>
              <a:t>New Part (Yes/ No) </a:t>
            </a:r>
          </a:p>
          <a:p>
            <a:pPr marL="342900" indent="-342900">
              <a:buAutoNum type="arabicPeriod"/>
            </a:pPr>
            <a:r>
              <a:rPr lang="en-IN" dirty="0" err="1" smtClean="0"/>
              <a:t>Part_Adapter</a:t>
            </a:r>
            <a:r>
              <a:rPr lang="en-IN" dirty="0" smtClean="0"/>
              <a:t> Plate Size </a:t>
            </a:r>
          </a:p>
          <a:p>
            <a:pPr marL="342900" indent="-342900">
              <a:buAutoNum type="arabicPeriod"/>
            </a:pPr>
            <a:r>
              <a:rPr lang="en-IN" dirty="0" err="1" smtClean="0"/>
              <a:t>Part_Displacement</a:t>
            </a:r>
            <a:r>
              <a:rPr lang="en-IN" dirty="0" smtClean="0"/>
              <a:t> Size</a:t>
            </a:r>
          </a:p>
          <a:p>
            <a:pPr marL="342900" indent="-342900">
              <a:buAutoNum type="arabicPeriod"/>
            </a:pPr>
            <a:r>
              <a:rPr lang="en-IN" strike="sngStrike" dirty="0" smtClean="0">
                <a:solidFill>
                  <a:srgbClr val="FF0000"/>
                </a:solidFill>
              </a:rPr>
              <a:t>Test Type</a:t>
            </a:r>
            <a:r>
              <a:rPr lang="en-IN" strike="sngStrike" dirty="0" smtClean="0"/>
              <a:t> </a:t>
            </a:r>
          </a:p>
          <a:p>
            <a:pPr marL="342900" indent="-342900">
              <a:buAutoNum type="arabicPeriod"/>
            </a:pPr>
            <a:r>
              <a:rPr lang="en-IN" dirty="0" smtClean="0"/>
              <a:t>Test Result (Pass/Fail) ** For first iteration, </a:t>
            </a:r>
          </a:p>
          <a:p>
            <a:pPr marL="342900" indent="-342900">
              <a:buAutoNum type="arabicPeriod"/>
            </a:pPr>
            <a:r>
              <a:rPr lang="en-IN" dirty="0" smtClean="0"/>
              <a:t>Station # to Unload ( )</a:t>
            </a:r>
          </a:p>
          <a:p>
            <a:pPr marL="342900" indent="-342900">
              <a:buAutoNum type="arabicPeriod"/>
            </a:pPr>
            <a:r>
              <a:rPr lang="en-GB" dirty="0" smtClean="0"/>
              <a:t>Part Flange Size()</a:t>
            </a:r>
            <a:endParaRPr lang="en-IN" dirty="0" smtClean="0"/>
          </a:p>
          <a:p>
            <a:pPr marL="342900" indent="-342900">
              <a:buAutoNum type="arabicPeriod"/>
            </a:pPr>
            <a:r>
              <a:rPr lang="en-GB" dirty="0" smtClean="0"/>
              <a:t>Rerun</a:t>
            </a:r>
            <a:r>
              <a:rPr lang="en-GB" dirty="0" smtClean="0"/>
              <a:t>()</a:t>
            </a:r>
          </a:p>
          <a:p>
            <a:pPr marL="342900" indent="-342900">
              <a:buAutoNum type="arabicPeriod"/>
            </a:pPr>
            <a:r>
              <a:rPr lang="en-GB" dirty="0" smtClean="0"/>
              <a:t>Invalid Serial</a:t>
            </a:r>
            <a:endParaRPr lang="en-IN" dirty="0" smtClean="0"/>
          </a:p>
        </p:txBody>
      </p:sp>
      <p:sp>
        <p:nvSpPr>
          <p:cNvPr id="57" name="16-Point Star 56"/>
          <p:cNvSpPr/>
          <p:nvPr/>
        </p:nvSpPr>
        <p:spPr>
          <a:xfrm>
            <a:off x="3343558" y="2430626"/>
            <a:ext cx="2088232" cy="1403792"/>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DAQ</a:t>
            </a:r>
            <a:endParaRPr lang="en-IN" dirty="0"/>
          </a:p>
        </p:txBody>
      </p:sp>
      <p:cxnSp>
        <p:nvCxnSpPr>
          <p:cNvPr id="100" name="Elbow Connector 99"/>
          <p:cNvCxnSpPr>
            <a:stCxn id="55" idx="3"/>
            <a:endCxn id="57" idx="1"/>
          </p:cNvCxnSpPr>
          <p:nvPr/>
        </p:nvCxnSpPr>
        <p:spPr>
          <a:xfrm rot="5400000">
            <a:off x="6523932" y="1134932"/>
            <a:ext cx="557369" cy="2900607"/>
          </a:xfrm>
          <a:prstGeom prst="bentConnector2">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145522" y="2585235"/>
            <a:ext cx="1173078" cy="369332"/>
          </a:xfrm>
          <a:prstGeom prst="rect">
            <a:avLst/>
          </a:prstGeom>
          <a:noFill/>
        </p:spPr>
        <p:txBody>
          <a:bodyPr wrap="none" rtlCol="0">
            <a:spAutoFit/>
          </a:bodyPr>
          <a:lstStyle/>
          <a:p>
            <a:r>
              <a:rPr lang="en-GB" dirty="0" smtClean="0"/>
              <a:t>Test Select</a:t>
            </a:r>
            <a:endParaRPr lang="en-IN" dirty="0"/>
          </a:p>
        </p:txBody>
      </p:sp>
      <p:cxnSp>
        <p:nvCxnSpPr>
          <p:cNvPr id="103" name="Elbow Connector 102"/>
          <p:cNvCxnSpPr>
            <a:stCxn id="55" idx="1"/>
            <a:endCxn id="57" idx="3"/>
          </p:cNvCxnSpPr>
          <p:nvPr/>
        </p:nvCxnSpPr>
        <p:spPr>
          <a:xfrm flipH="1">
            <a:off x="5352312" y="1478461"/>
            <a:ext cx="3645544" cy="1922663"/>
          </a:xfrm>
          <a:prstGeom prst="bentConnector3">
            <a:avLst>
              <a:gd name="adj1" fmla="val -11845"/>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8791961" y="2851098"/>
            <a:ext cx="527260" cy="369332"/>
          </a:xfrm>
          <a:prstGeom prst="rect">
            <a:avLst/>
          </a:prstGeom>
          <a:noFill/>
        </p:spPr>
        <p:txBody>
          <a:bodyPr wrap="none" rtlCol="0">
            <a:spAutoFit/>
          </a:bodyPr>
          <a:lstStyle/>
          <a:p>
            <a:r>
              <a:rPr lang="en-GB" dirty="0" smtClean="0"/>
              <a:t>TTA</a:t>
            </a:r>
            <a:endParaRPr lang="en-IN" dirty="0"/>
          </a:p>
        </p:txBody>
      </p:sp>
      <p:sp>
        <p:nvSpPr>
          <p:cNvPr id="109" name="TextBox 108"/>
          <p:cNvSpPr txBox="1"/>
          <p:nvPr/>
        </p:nvSpPr>
        <p:spPr>
          <a:xfrm>
            <a:off x="9003289" y="3132522"/>
            <a:ext cx="537263" cy="369332"/>
          </a:xfrm>
          <a:prstGeom prst="rect">
            <a:avLst/>
          </a:prstGeom>
          <a:noFill/>
        </p:spPr>
        <p:txBody>
          <a:bodyPr wrap="none" rtlCol="0">
            <a:spAutoFit/>
          </a:bodyPr>
          <a:lstStyle/>
          <a:p>
            <a:r>
              <a:rPr lang="en-GB" dirty="0" smtClean="0"/>
              <a:t>TTB</a:t>
            </a:r>
            <a:endParaRPr lang="en-IN" dirty="0"/>
          </a:p>
        </p:txBody>
      </p:sp>
      <p:sp>
        <p:nvSpPr>
          <p:cNvPr id="110" name="Flowchart: Direct Access Storage 109"/>
          <p:cNvSpPr/>
          <p:nvPr/>
        </p:nvSpPr>
        <p:spPr>
          <a:xfrm rot="16200000">
            <a:off x="584971" y="4563046"/>
            <a:ext cx="1656184" cy="127357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Result DB</a:t>
            </a:r>
            <a:endParaRPr lang="en-IN" dirty="0"/>
          </a:p>
        </p:txBody>
      </p:sp>
      <p:cxnSp>
        <p:nvCxnSpPr>
          <p:cNvPr id="111" name="Straight Arrow Connector 110"/>
          <p:cNvCxnSpPr>
            <a:stCxn id="110" idx="4"/>
            <a:endCxn id="44" idx="3"/>
          </p:cNvCxnSpPr>
          <p:nvPr/>
        </p:nvCxnSpPr>
        <p:spPr>
          <a:xfrm flipH="1" flipV="1">
            <a:off x="1412105" y="3960612"/>
            <a:ext cx="958" cy="411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19910" y="6084517"/>
            <a:ext cx="2186304" cy="646331"/>
          </a:xfrm>
          <a:prstGeom prst="rect">
            <a:avLst/>
          </a:prstGeom>
          <a:noFill/>
        </p:spPr>
        <p:txBody>
          <a:bodyPr wrap="none" rtlCol="0">
            <a:spAutoFit/>
          </a:bodyPr>
          <a:lstStyle/>
          <a:p>
            <a:pPr algn="ctr"/>
            <a:r>
              <a:rPr lang="en-GB" dirty="0" smtClean="0"/>
              <a:t>Pressure, Flow</a:t>
            </a:r>
          </a:p>
          <a:p>
            <a:pPr algn="ctr"/>
            <a:r>
              <a:rPr lang="en-GB" dirty="0" smtClean="0"/>
              <a:t>Test Result, Test Time</a:t>
            </a:r>
            <a:endParaRPr lang="en-IN" dirty="0"/>
          </a:p>
        </p:txBody>
      </p:sp>
      <p:sp>
        <p:nvSpPr>
          <p:cNvPr id="115" name="TextBox 114"/>
          <p:cNvSpPr txBox="1"/>
          <p:nvPr/>
        </p:nvSpPr>
        <p:spPr>
          <a:xfrm>
            <a:off x="7228616" y="4770379"/>
            <a:ext cx="3653949" cy="646331"/>
          </a:xfrm>
          <a:prstGeom prst="rect">
            <a:avLst/>
          </a:prstGeom>
          <a:noFill/>
        </p:spPr>
        <p:txBody>
          <a:bodyPr wrap="none" rtlCol="0">
            <a:spAutoFit/>
          </a:bodyPr>
          <a:lstStyle/>
          <a:p>
            <a:r>
              <a:rPr lang="en-GB" dirty="0" smtClean="0">
                <a:solidFill>
                  <a:srgbClr val="FF0000"/>
                </a:solidFill>
              </a:rPr>
              <a:t>Only 3 DO lines are used in S/W</a:t>
            </a:r>
          </a:p>
          <a:p>
            <a:r>
              <a:rPr lang="en-GB" dirty="0" smtClean="0">
                <a:solidFill>
                  <a:srgbClr val="FF0000"/>
                </a:solidFill>
              </a:rPr>
              <a:t>Where as 4 DO lines are used in H/W</a:t>
            </a:r>
            <a:endParaRPr lang="en-IN" dirty="0">
              <a:solidFill>
                <a:srgbClr val="FF0000"/>
              </a:solidFill>
            </a:endParaRPr>
          </a:p>
        </p:txBody>
      </p:sp>
      <p:sp>
        <p:nvSpPr>
          <p:cNvPr id="116" name="Multiply 115"/>
          <p:cNvSpPr/>
          <p:nvPr/>
        </p:nvSpPr>
        <p:spPr>
          <a:xfrm>
            <a:off x="4067300" y="4845520"/>
            <a:ext cx="2980286" cy="713368"/>
          </a:xfrm>
          <a:prstGeom prst="mathMultiply">
            <a:avLst>
              <a:gd name="adj1" fmla="val 448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17" name="Flowchart: Direct Access Storage 116"/>
          <p:cNvSpPr/>
          <p:nvPr/>
        </p:nvSpPr>
        <p:spPr>
          <a:xfrm rot="15369931">
            <a:off x="5468177" y="392958"/>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Flowchart: Direct Access Storage 117"/>
          <p:cNvSpPr/>
          <p:nvPr/>
        </p:nvSpPr>
        <p:spPr>
          <a:xfrm rot="15145955">
            <a:off x="5442610" y="167090"/>
            <a:ext cx="157839" cy="456436"/>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Flowchart: Direct Access Storage 118"/>
          <p:cNvSpPr/>
          <p:nvPr/>
        </p:nvSpPr>
        <p:spPr>
          <a:xfrm rot="15369931">
            <a:off x="5860443" y="894171"/>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Flowchart: Direct Access Storage 119"/>
          <p:cNvSpPr/>
          <p:nvPr/>
        </p:nvSpPr>
        <p:spPr>
          <a:xfrm rot="15145955">
            <a:off x="5834876" y="668303"/>
            <a:ext cx="157839" cy="456436"/>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4831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New ALTS - PC Behaviour</a:t>
            </a:r>
            <a:endParaRPr lang="en-IN" dirty="0"/>
          </a:p>
        </p:txBody>
      </p:sp>
      <p:sp>
        <p:nvSpPr>
          <p:cNvPr id="3" name="Content Placeholder 2"/>
          <p:cNvSpPr>
            <a:spLocks noGrp="1"/>
          </p:cNvSpPr>
          <p:nvPr>
            <p:ph idx="1"/>
          </p:nvPr>
        </p:nvSpPr>
        <p:spPr/>
        <p:txBody>
          <a:bodyPr/>
          <a:lstStyle/>
          <a:p>
            <a:r>
              <a:rPr lang="en-GB" dirty="0" smtClean="0"/>
              <a:t>PC remembers the station occupancy and act accordingly for the new part.</a:t>
            </a:r>
          </a:p>
          <a:p>
            <a:r>
              <a:rPr lang="en-GB" dirty="0" smtClean="0"/>
              <a:t>PC directly controls the SELECT line for ALT instrument to select the test type.</a:t>
            </a:r>
          </a:p>
          <a:p>
            <a:r>
              <a:rPr lang="en-GB" dirty="0" smtClean="0"/>
              <a:t>PC determines the new part by checking scanning area.</a:t>
            </a:r>
          </a:p>
          <a:p>
            <a:r>
              <a:rPr lang="en-GB" dirty="0" smtClean="0"/>
              <a:t>PC sends the rerun command to Robot and robot acts accordingly (re-clamp part).</a:t>
            </a:r>
          </a:p>
          <a:p>
            <a:endParaRPr lang="en-IN" dirty="0"/>
          </a:p>
        </p:txBody>
      </p:sp>
    </p:spTree>
    <p:extLst>
      <p:ext uri="{BB962C8B-B14F-4D97-AF65-F5344CB8AC3E}">
        <p14:creationId xmlns:p14="http://schemas.microsoft.com/office/powerpoint/2010/main" val="2136999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Setup</a:t>
            </a:r>
            <a:endParaRPr lang="en-IN" dirty="0"/>
          </a:p>
        </p:txBody>
      </p:sp>
      <p:sp>
        <p:nvSpPr>
          <p:cNvPr id="3" name="Content Placeholder 2"/>
          <p:cNvSpPr>
            <a:spLocks noGrp="1"/>
          </p:cNvSpPr>
          <p:nvPr>
            <p:ph idx="1"/>
          </p:nvPr>
        </p:nvSpPr>
        <p:spPr/>
        <p:txBody>
          <a:bodyPr/>
          <a:lstStyle/>
          <a:p>
            <a:r>
              <a:rPr lang="en-GB" dirty="0" smtClean="0"/>
              <a:t>2 scanners for Auto mode &amp; 1 scanner for manual mode</a:t>
            </a:r>
          </a:p>
          <a:p>
            <a:r>
              <a:rPr lang="en-GB" dirty="0" smtClean="0"/>
              <a:t>-add to logic</a:t>
            </a:r>
          </a:p>
          <a:p>
            <a:r>
              <a:rPr lang="en-GB" dirty="0" smtClean="0"/>
              <a:t>Log results for all retest</a:t>
            </a:r>
          </a:p>
          <a:p>
            <a:endParaRPr lang="en-IN" dirty="0"/>
          </a:p>
        </p:txBody>
      </p:sp>
    </p:spTree>
    <p:extLst>
      <p:ext uri="{BB962C8B-B14F-4D97-AF65-F5344CB8AC3E}">
        <p14:creationId xmlns:p14="http://schemas.microsoft.com/office/powerpoint/2010/main" val="365289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More </a:t>
            </a:r>
            <a:r>
              <a:rPr lang="en-GB" dirty="0" smtClean="0"/>
              <a:t>Questions</a:t>
            </a:r>
            <a:endParaRPr lang="en-IN"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IN" dirty="0" smtClean="0"/>
              <a:t>We </a:t>
            </a:r>
            <a:r>
              <a:rPr lang="en-IN" dirty="0"/>
              <a:t>want PLC tags from Eaton</a:t>
            </a:r>
          </a:p>
          <a:p>
            <a:pPr marL="514350" indent="-514350">
              <a:buFont typeface="+mj-lt"/>
              <a:buAutoNum type="arabicPeriod"/>
            </a:pPr>
            <a:r>
              <a:rPr lang="en-IN" dirty="0" smtClean="0"/>
              <a:t>Start </a:t>
            </a:r>
            <a:r>
              <a:rPr lang="en-IN" dirty="0"/>
              <a:t>signal from ALTS (manual).  How PLC will give us in manual mode?</a:t>
            </a:r>
          </a:p>
          <a:p>
            <a:pPr marL="514350" indent="-514350">
              <a:buFont typeface="+mj-lt"/>
              <a:buAutoNum type="arabicPeriod"/>
            </a:pPr>
            <a:r>
              <a:rPr lang="en-IN" dirty="0" smtClean="0"/>
              <a:t>What </a:t>
            </a:r>
            <a:r>
              <a:rPr lang="en-IN" dirty="0"/>
              <a:t>are the emergency stop signals?  How the STOP signal in the existing system is handled</a:t>
            </a:r>
            <a:r>
              <a:rPr lang="en-IN" dirty="0" smtClean="0"/>
              <a:t>?</a:t>
            </a:r>
          </a:p>
          <a:p>
            <a:pPr marL="514350" indent="-514350">
              <a:buFont typeface="+mj-lt"/>
              <a:buAutoNum type="arabicPeriod"/>
            </a:pPr>
            <a:r>
              <a:rPr lang="en-GB" dirty="0" smtClean="0"/>
              <a:t>Retest count is INI configured to 1 retest?  It can also be hard coded.  Should we still seek from PLC for count?</a:t>
            </a:r>
          </a:p>
          <a:p>
            <a:pPr marL="514350" indent="-514350">
              <a:buFont typeface="+mj-lt"/>
              <a:buAutoNum type="arabicPeriod"/>
            </a:pPr>
            <a:r>
              <a:rPr lang="en-GB" dirty="0" smtClean="0"/>
              <a:t>If we can reduce the user count to 1, there are 4 user entries in DB write.  What can we write for User 2, 3 &amp; 4</a:t>
            </a:r>
          </a:p>
          <a:p>
            <a:pPr marL="514350" indent="-514350">
              <a:buFont typeface="+mj-lt"/>
              <a:buAutoNum type="arabicPeriod"/>
            </a:pPr>
            <a:r>
              <a:rPr lang="en-GB" dirty="0" err="1" smtClean="0"/>
              <a:t>LeakTek</a:t>
            </a:r>
            <a:r>
              <a:rPr lang="en-GB" dirty="0" smtClean="0"/>
              <a:t> DB configuration</a:t>
            </a:r>
          </a:p>
          <a:p>
            <a:pPr marL="514350" indent="-514350">
              <a:buFont typeface="+mj-lt"/>
              <a:buAutoNum type="arabicPeriod"/>
            </a:pPr>
            <a:r>
              <a:rPr lang="en-GB" dirty="0" smtClean="0"/>
              <a:t>Part ready at scanner.  Will it be provided from PLC?</a:t>
            </a:r>
            <a:endParaRPr lang="en-GB" dirty="0"/>
          </a:p>
        </p:txBody>
      </p:sp>
    </p:spTree>
    <p:extLst>
      <p:ext uri="{BB962C8B-B14F-4D97-AF65-F5344CB8AC3E}">
        <p14:creationId xmlns:p14="http://schemas.microsoft.com/office/powerpoint/2010/main" val="2884218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Clarifications</a:t>
            </a:r>
            <a:endParaRPr lang="en-IN" dirty="0"/>
          </a:p>
        </p:txBody>
      </p:sp>
      <p:sp>
        <p:nvSpPr>
          <p:cNvPr id="3" name="Content Placeholder 2"/>
          <p:cNvSpPr>
            <a:spLocks noGrp="1"/>
          </p:cNvSpPr>
          <p:nvPr>
            <p:ph idx="1"/>
          </p:nvPr>
        </p:nvSpPr>
        <p:spPr/>
        <p:txBody>
          <a:bodyPr>
            <a:normAutofit lnSpcReduction="10000"/>
          </a:bodyPr>
          <a:lstStyle/>
          <a:p>
            <a:r>
              <a:rPr lang="en-IN" dirty="0"/>
              <a:t>In existing ALTS, work order number is part of the result written to the SQL Server database.   You mentioned that we won’t have work order numbers for the new system. What do we write to the database in lieu of work order number?</a:t>
            </a:r>
            <a:r>
              <a:rPr lang="en-IN" dirty="0">
                <a:solidFill>
                  <a:srgbClr val="FF0000"/>
                </a:solidFill>
              </a:rPr>
              <a:t> Do you have to write anything at all? Maybe we should call to have a conversation on </a:t>
            </a:r>
            <a:r>
              <a:rPr lang="en-IN" dirty="0" smtClean="0">
                <a:solidFill>
                  <a:srgbClr val="FF0000"/>
                </a:solidFill>
              </a:rPr>
              <a:t>this</a:t>
            </a:r>
          </a:p>
          <a:p>
            <a:r>
              <a:rPr lang="en-GB" dirty="0" smtClean="0">
                <a:solidFill>
                  <a:srgbClr val="FF0000"/>
                </a:solidFill>
              </a:rPr>
              <a:t>-use constant for now from.</a:t>
            </a:r>
            <a:endParaRPr lang="en-GB" dirty="0">
              <a:solidFill>
                <a:srgbClr val="FF0000"/>
              </a:solidFill>
            </a:endParaRPr>
          </a:p>
        </p:txBody>
      </p:sp>
    </p:spTree>
    <p:extLst>
      <p:ext uri="{BB962C8B-B14F-4D97-AF65-F5344CB8AC3E}">
        <p14:creationId xmlns:p14="http://schemas.microsoft.com/office/powerpoint/2010/main" val="3915483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2974</TotalTime>
  <Words>385</Words>
  <Application>Microsoft Office PowerPoint</Application>
  <PresentationFormat>On-screen Show (4:3)</PresentationFormat>
  <Paragraphs>83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New ALTS - PC Behaviour</vt:lpstr>
      <vt:lpstr>System Setup</vt:lpstr>
      <vt:lpstr>More Questions</vt:lpstr>
      <vt:lpstr>Clarifications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28</cp:revision>
  <dcterms:created xsi:type="dcterms:W3CDTF">2015-01-29T05:42:04Z</dcterms:created>
  <dcterms:modified xsi:type="dcterms:W3CDTF">2015-02-03T13:26:26Z</dcterms:modified>
</cp:coreProperties>
</file>