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2" r:id="rId3"/>
    <p:sldId id="257" r:id="rId4"/>
    <p:sldId id="258" r:id="rId5"/>
    <p:sldId id="265" r:id="rId6"/>
    <p:sldId id="266" r:id="rId7"/>
    <p:sldId id="259" r:id="rId8"/>
    <p:sldId id="263" r:id="rId9"/>
    <p:sldId id="267" r:id="rId10"/>
    <p:sldId id="261" r:id="rId11"/>
    <p:sldId id="260"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224"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09-03-2015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90182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09-03-2015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67695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09-03-2015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86211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09-03-2015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30903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90F926-FFDE-4051-869B-E2E0FCD05DBF}" type="datetimeFigureOut">
              <a:rPr lang="en-IN" smtClean="0"/>
              <a:t>09-03-2015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39421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990F926-FFDE-4051-869B-E2E0FCD05DBF}" type="datetimeFigureOut">
              <a:rPr lang="en-IN" smtClean="0"/>
              <a:t>09-03-2015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77799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990F926-FFDE-4051-869B-E2E0FCD05DBF}" type="datetimeFigureOut">
              <a:rPr lang="en-IN" smtClean="0"/>
              <a:t>09-03-2015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427092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990F926-FFDE-4051-869B-E2E0FCD05DBF}" type="datetimeFigureOut">
              <a:rPr lang="en-IN" smtClean="0"/>
              <a:t>09-03-2015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59304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0F926-FFDE-4051-869B-E2E0FCD05DBF}" type="datetimeFigureOut">
              <a:rPr lang="en-IN" smtClean="0"/>
              <a:t>09-03-2015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114794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0F926-FFDE-4051-869B-E2E0FCD05DBF}" type="datetimeFigureOut">
              <a:rPr lang="en-IN" smtClean="0"/>
              <a:t>09-03-2015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29332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0F926-FFDE-4051-869B-E2E0FCD05DBF}" type="datetimeFigureOut">
              <a:rPr lang="en-IN" smtClean="0"/>
              <a:t>09-03-2015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88267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0F926-FFDE-4051-869B-E2E0FCD05DBF}" type="datetimeFigureOut">
              <a:rPr lang="en-IN" smtClean="0"/>
              <a:t>09-03-2015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2E280-92DF-42D2-A180-86B84A901038}" type="slidenum">
              <a:rPr lang="en-IN" smtClean="0"/>
              <a:t>‹#›</a:t>
            </a:fld>
            <a:endParaRPr lang="en-IN"/>
          </a:p>
        </p:txBody>
      </p:sp>
    </p:spTree>
    <p:extLst>
      <p:ext uri="{BB962C8B-B14F-4D97-AF65-F5344CB8AC3E}">
        <p14:creationId xmlns:p14="http://schemas.microsoft.com/office/powerpoint/2010/main" val="38454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Diagram</a:t>
            </a:r>
            <a:endParaRPr lang="en-IN" dirty="0"/>
          </a:p>
        </p:txBody>
      </p:sp>
      <p:sp>
        <p:nvSpPr>
          <p:cNvPr id="3" name="Content Placeholder 2"/>
          <p:cNvSpPr>
            <a:spLocks noGrp="1"/>
          </p:cNvSpPr>
          <p:nvPr>
            <p:ph idx="1"/>
          </p:nvPr>
        </p:nvSpPr>
        <p:spPr/>
        <p:txBody>
          <a:bodyPr/>
          <a:lstStyle/>
          <a:p>
            <a:endParaRPr lang="en-IN"/>
          </a:p>
        </p:txBody>
      </p:sp>
      <p:pic>
        <p:nvPicPr>
          <p:cNvPr id="1027" name="Picture 3" descr="C:\Users\lenovo\Dropbox\Camera Uploads\2015-02-09 18.02.1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557427"/>
            <a:ext cx="7923538" cy="5300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618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Clarifications</a:t>
            </a:r>
            <a:endParaRPr lang="en-IN" dirty="0"/>
          </a:p>
        </p:txBody>
      </p:sp>
      <p:sp>
        <p:nvSpPr>
          <p:cNvPr id="3" name="Content Placeholder 2"/>
          <p:cNvSpPr>
            <a:spLocks noGrp="1"/>
          </p:cNvSpPr>
          <p:nvPr>
            <p:ph idx="1"/>
          </p:nvPr>
        </p:nvSpPr>
        <p:spPr/>
        <p:txBody>
          <a:bodyPr>
            <a:normAutofit fontScale="70000" lnSpcReduction="20000"/>
          </a:bodyPr>
          <a:lstStyle/>
          <a:p>
            <a:r>
              <a:rPr lang="en-IN" dirty="0"/>
              <a:t>In existing ALTS, work order number is part of the result written to the SQL Server database.   You mentioned that we won’t have work order numbers for the new system. What do we write to the database in lieu of work order number?</a:t>
            </a:r>
            <a:r>
              <a:rPr lang="en-IN" dirty="0">
                <a:solidFill>
                  <a:srgbClr val="FF0000"/>
                </a:solidFill>
              </a:rPr>
              <a:t> Do you have to write anything at all? Maybe we should call to have a conversation on </a:t>
            </a:r>
            <a:r>
              <a:rPr lang="en-IN" dirty="0" smtClean="0">
                <a:solidFill>
                  <a:srgbClr val="FF0000"/>
                </a:solidFill>
              </a:rPr>
              <a:t>this</a:t>
            </a:r>
          </a:p>
          <a:p>
            <a:r>
              <a:rPr lang="en-GB" dirty="0" smtClean="0">
                <a:solidFill>
                  <a:srgbClr val="FF0000"/>
                </a:solidFill>
              </a:rPr>
              <a:t>-use constant for now from.</a:t>
            </a:r>
          </a:p>
          <a:p>
            <a:r>
              <a:rPr lang="en-IN" dirty="0"/>
              <a:t>   If the part fails air leak test, we will re-run the test.  How many times can you re-run the test? I am assuming that we log the results for all runs in the SQL database (we need to check if there is a timestamp parameter when writing results to the database to distinguish between the different runs). </a:t>
            </a:r>
            <a:r>
              <a:rPr lang="en-IN" dirty="0">
                <a:solidFill>
                  <a:srgbClr val="FF0000"/>
                </a:solidFill>
              </a:rPr>
              <a:t>I believe we agreed on 1 retest (</a:t>
            </a:r>
            <a:r>
              <a:rPr lang="en-IN" b="1" dirty="0">
                <a:solidFill>
                  <a:srgbClr val="FF0000"/>
                </a:solidFill>
              </a:rPr>
              <a:t>Mike</a:t>
            </a:r>
            <a:r>
              <a:rPr lang="en-IN" dirty="0">
                <a:solidFill>
                  <a:srgbClr val="FF0000"/>
                </a:solidFill>
              </a:rPr>
              <a:t> please confirm). We do log results for all runs. Maybe we should get together to check that parameter; I’m not sure where to check that…</a:t>
            </a:r>
            <a:endParaRPr lang="en-GB" dirty="0">
              <a:solidFill>
                <a:srgbClr val="FF0000"/>
              </a:solidFill>
            </a:endParaRPr>
          </a:p>
        </p:txBody>
      </p:sp>
    </p:spTree>
    <p:extLst>
      <p:ext uri="{BB962C8B-B14F-4D97-AF65-F5344CB8AC3E}">
        <p14:creationId xmlns:p14="http://schemas.microsoft.com/office/powerpoint/2010/main" val="391548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More </a:t>
            </a:r>
            <a:r>
              <a:rPr lang="en-GB" dirty="0" smtClean="0"/>
              <a:t>Questions</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dirty="0" smtClean="0"/>
              <a:t>What </a:t>
            </a:r>
            <a:r>
              <a:rPr lang="en-IN" dirty="0"/>
              <a:t>are the emergency stop signals?  How the STOP signal in the existing system is handled</a:t>
            </a:r>
            <a:r>
              <a:rPr lang="en-IN" dirty="0" smtClean="0"/>
              <a:t>?</a:t>
            </a:r>
          </a:p>
          <a:p>
            <a:pPr marL="514350" indent="-514350">
              <a:buFont typeface="+mj-lt"/>
              <a:buAutoNum type="arabicPeriod"/>
            </a:pPr>
            <a:r>
              <a:rPr lang="en-US" dirty="0" smtClean="0"/>
              <a:t>Result-DB and Serial-Details-DB uses the same </a:t>
            </a:r>
            <a:r>
              <a:rPr lang="en-US" dirty="0"/>
              <a:t>DSN (</a:t>
            </a:r>
            <a:r>
              <a:rPr lang="en-US" dirty="0" err="1" smtClean="0"/>
              <a:t>EPSN_NEW.dsn</a:t>
            </a:r>
            <a:r>
              <a:rPr lang="en-US" dirty="0" smtClean="0"/>
              <a:t>)?  i.e., same DB? If different, please mention.</a:t>
            </a:r>
            <a:endParaRPr lang="en-IN" dirty="0" smtClean="0"/>
          </a:p>
        </p:txBody>
      </p:sp>
    </p:spTree>
    <p:extLst>
      <p:ext uri="{BB962C8B-B14F-4D97-AF65-F5344CB8AC3E}">
        <p14:creationId xmlns:p14="http://schemas.microsoft.com/office/powerpoint/2010/main" val="288421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Validation required while integration.</a:t>
            </a:r>
            <a:endParaRPr lang="en-IN" dirty="0"/>
          </a:p>
        </p:txBody>
      </p:sp>
      <p:sp>
        <p:nvSpPr>
          <p:cNvPr id="3" name="Content Placeholder 2"/>
          <p:cNvSpPr>
            <a:spLocks noGrp="1"/>
          </p:cNvSpPr>
          <p:nvPr>
            <p:ph idx="1"/>
          </p:nvPr>
        </p:nvSpPr>
        <p:spPr/>
        <p:txBody>
          <a:bodyPr/>
          <a:lstStyle/>
          <a:p>
            <a:r>
              <a:rPr lang="en-US" dirty="0" smtClean="0"/>
              <a:t>Store procedure of Serial-Detail DB (aka </a:t>
            </a:r>
            <a:r>
              <a:rPr lang="en-US" dirty="0" err="1" smtClean="0"/>
              <a:t>AirLeakLookup</a:t>
            </a:r>
            <a:r>
              <a:rPr lang="en-US" dirty="0" smtClean="0"/>
              <a:t> store procedure)</a:t>
            </a:r>
            <a:endParaRPr lang="en-IN" dirty="0"/>
          </a:p>
        </p:txBody>
      </p:sp>
    </p:spTree>
    <p:extLst>
      <p:ext uri="{BB962C8B-B14F-4D97-AF65-F5344CB8AC3E}">
        <p14:creationId xmlns:p14="http://schemas.microsoft.com/office/powerpoint/2010/main" val="1759032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Anish To validate</a:t>
            </a:r>
            <a:endParaRPr lang="en-IN" dirty="0"/>
          </a:p>
        </p:txBody>
      </p:sp>
      <p:sp>
        <p:nvSpPr>
          <p:cNvPr id="3" name="Content Placeholder 2"/>
          <p:cNvSpPr>
            <a:spLocks noGrp="1"/>
          </p:cNvSpPr>
          <p:nvPr>
            <p:ph idx="1"/>
          </p:nvPr>
        </p:nvSpPr>
        <p:spPr/>
        <p:txBody>
          <a:bodyPr/>
          <a:lstStyle/>
          <a:p>
            <a:r>
              <a:rPr lang="en-US" dirty="0" smtClean="0"/>
              <a:t>Software design document – light 1, 2, 3 is correct according to DAQ connection.  Previous ALTS design document has extra </a:t>
            </a:r>
            <a:r>
              <a:rPr lang="en-US" smtClean="0"/>
              <a:t>light indicator in it.</a:t>
            </a:r>
            <a:endParaRPr lang="en-IN"/>
          </a:p>
        </p:txBody>
      </p:sp>
    </p:spTree>
    <p:extLst>
      <p:ext uri="{BB962C8B-B14F-4D97-AF65-F5344CB8AC3E}">
        <p14:creationId xmlns:p14="http://schemas.microsoft.com/office/powerpoint/2010/main" val="104975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Error Occurrences</a:t>
            </a:r>
            <a:endParaRPr lang="en-IN" dirty="0"/>
          </a:p>
        </p:txBody>
      </p:sp>
      <p:sp>
        <p:nvSpPr>
          <p:cNvPr id="3" name="Content Placeholder 2"/>
          <p:cNvSpPr>
            <a:spLocks noGrp="1"/>
          </p:cNvSpPr>
          <p:nvPr>
            <p:ph idx="1"/>
          </p:nvPr>
        </p:nvSpPr>
        <p:spPr/>
        <p:txBody>
          <a:bodyPr/>
          <a:lstStyle/>
          <a:p>
            <a:r>
              <a:rPr lang="en-GB" dirty="0" smtClean="0"/>
              <a:t>Error 91 – Data type error.  Occurs </a:t>
            </a:r>
            <a:r>
              <a:rPr lang="en-GB" dirty="0" err="1" smtClean="0"/>
              <a:t>usally</a:t>
            </a:r>
            <a:r>
              <a:rPr lang="en-GB" dirty="0" smtClean="0"/>
              <a:t> if </a:t>
            </a:r>
            <a:r>
              <a:rPr lang="en-GB" dirty="0" err="1" smtClean="0"/>
              <a:t>datasocket</a:t>
            </a:r>
            <a:r>
              <a:rPr lang="en-GB" dirty="0" smtClean="0"/>
              <a:t> server is not </a:t>
            </a:r>
            <a:r>
              <a:rPr lang="en-GB" dirty="0" err="1" smtClean="0"/>
              <a:t>initalized</a:t>
            </a:r>
            <a:r>
              <a:rPr lang="en-GB" dirty="0"/>
              <a:t> </a:t>
            </a:r>
            <a:r>
              <a:rPr lang="en-GB" dirty="0" smtClean="0"/>
              <a:t>in simulation mode.  In practical, it should occur if the </a:t>
            </a:r>
            <a:r>
              <a:rPr lang="en-GB" dirty="0" err="1" smtClean="0"/>
              <a:t>datasocket</a:t>
            </a:r>
            <a:r>
              <a:rPr lang="en-GB" smtClean="0"/>
              <a:t> communication is missing.</a:t>
            </a:r>
            <a:endParaRPr lang="en-IN" dirty="0"/>
          </a:p>
        </p:txBody>
      </p:sp>
    </p:spTree>
    <p:extLst>
      <p:ext uri="{BB962C8B-B14F-4D97-AF65-F5344CB8AC3E}">
        <p14:creationId xmlns:p14="http://schemas.microsoft.com/office/powerpoint/2010/main" val="2735561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ALTS - Pinout Configurations</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338361"/>
            <a:ext cx="2952750" cy="871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a:off x="427906" y="2418358"/>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Station1_TTA – P0.5 – PIN 6</a:t>
            </a:r>
            <a:endParaRPr lang="en-IN" sz="1200" dirty="0">
              <a:solidFill>
                <a:srgbClr val="FF0000"/>
              </a:solidFill>
            </a:endParaRPr>
          </a:p>
        </p:txBody>
      </p:sp>
      <p:sp>
        <p:nvSpPr>
          <p:cNvPr id="20" name="Right Arrow 19"/>
          <p:cNvSpPr/>
          <p:nvPr/>
        </p:nvSpPr>
        <p:spPr>
          <a:xfrm>
            <a:off x="427906" y="2570758"/>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Station1_TTB – P0.6 – PIN 7</a:t>
            </a:r>
            <a:endParaRPr lang="en-IN" sz="1200" dirty="0">
              <a:solidFill>
                <a:srgbClr val="FF0000"/>
              </a:solidFill>
            </a:endParaRPr>
          </a:p>
        </p:txBody>
      </p:sp>
      <p:sp>
        <p:nvSpPr>
          <p:cNvPr id="21" name="Right Arrow 20"/>
          <p:cNvSpPr/>
          <p:nvPr/>
        </p:nvSpPr>
        <p:spPr>
          <a:xfrm>
            <a:off x="427906" y="4370412"/>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Station3_TTA – P2.5 – PIN 18</a:t>
            </a:r>
            <a:endParaRPr lang="en-IN" sz="1200" dirty="0">
              <a:solidFill>
                <a:srgbClr val="FF0000"/>
              </a:solidFill>
            </a:endParaRPr>
          </a:p>
        </p:txBody>
      </p:sp>
      <p:sp>
        <p:nvSpPr>
          <p:cNvPr id="22" name="Right Arrow 21"/>
          <p:cNvSpPr/>
          <p:nvPr/>
        </p:nvSpPr>
        <p:spPr>
          <a:xfrm>
            <a:off x="427906" y="4522812"/>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Station3_TTB – P2.6 – PIN 19</a:t>
            </a:r>
            <a:endParaRPr lang="en-IN" sz="1200" dirty="0">
              <a:solidFill>
                <a:srgbClr val="FF0000"/>
              </a:solidFill>
            </a:endParaRPr>
          </a:p>
        </p:txBody>
      </p:sp>
      <p:sp>
        <p:nvSpPr>
          <p:cNvPr id="24" name="Right Arrow 23"/>
          <p:cNvSpPr/>
          <p:nvPr/>
        </p:nvSpPr>
        <p:spPr>
          <a:xfrm>
            <a:off x="395114" y="6684094"/>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Station1_Select_Test – P4.6 – PIN 32</a:t>
            </a:r>
            <a:endParaRPr lang="en-IN" sz="1200" dirty="0">
              <a:solidFill>
                <a:srgbClr val="FF0000"/>
              </a:solidFill>
            </a:endParaRPr>
          </a:p>
        </p:txBody>
      </p:sp>
      <p:sp>
        <p:nvSpPr>
          <p:cNvPr id="25" name="Right Arrow 24"/>
          <p:cNvSpPr/>
          <p:nvPr/>
        </p:nvSpPr>
        <p:spPr>
          <a:xfrm>
            <a:off x="395536" y="8639670"/>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Station3_Select_Test – P6.6 – PIN 44</a:t>
            </a:r>
            <a:endParaRPr lang="en-IN" sz="1200" dirty="0">
              <a:solidFill>
                <a:srgbClr val="FF0000"/>
              </a:solidFill>
            </a:endParaRPr>
          </a:p>
        </p:txBody>
      </p:sp>
      <p:sp>
        <p:nvSpPr>
          <p:cNvPr id="28" name="Right Arrow 27"/>
          <p:cNvSpPr/>
          <p:nvPr/>
        </p:nvSpPr>
        <p:spPr>
          <a:xfrm flipH="1">
            <a:off x="6044952" y="2397150"/>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Station2_TTA – P1.5 – PIN 56</a:t>
            </a:r>
            <a:endParaRPr lang="en-IN" sz="1200" dirty="0">
              <a:solidFill>
                <a:srgbClr val="FF0000"/>
              </a:solidFill>
            </a:endParaRPr>
          </a:p>
        </p:txBody>
      </p:sp>
      <p:sp>
        <p:nvSpPr>
          <p:cNvPr id="29" name="Right Arrow 28"/>
          <p:cNvSpPr/>
          <p:nvPr/>
        </p:nvSpPr>
        <p:spPr>
          <a:xfrm flipH="1">
            <a:off x="6044952" y="2549550"/>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Station2_TTB – P1.6 – PIN 57</a:t>
            </a:r>
            <a:endParaRPr lang="en-IN" sz="1200" dirty="0">
              <a:solidFill>
                <a:srgbClr val="FF0000"/>
              </a:solidFill>
            </a:endParaRPr>
          </a:p>
        </p:txBody>
      </p:sp>
      <p:sp>
        <p:nvSpPr>
          <p:cNvPr id="31" name="Right Arrow 30"/>
          <p:cNvSpPr/>
          <p:nvPr/>
        </p:nvSpPr>
        <p:spPr>
          <a:xfrm flipH="1">
            <a:off x="6029176" y="4370412"/>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Station4_TTA – P3.5 – PIN 68</a:t>
            </a:r>
            <a:endParaRPr lang="en-IN" sz="1200" dirty="0">
              <a:solidFill>
                <a:srgbClr val="FF0000"/>
              </a:solidFill>
            </a:endParaRPr>
          </a:p>
        </p:txBody>
      </p:sp>
      <p:sp>
        <p:nvSpPr>
          <p:cNvPr id="32" name="Right Arrow 31"/>
          <p:cNvSpPr/>
          <p:nvPr/>
        </p:nvSpPr>
        <p:spPr>
          <a:xfrm flipH="1">
            <a:off x="6029176" y="4522812"/>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Station4_TTB – P3.6 – PIN 69</a:t>
            </a:r>
            <a:endParaRPr lang="en-IN" sz="1200" dirty="0">
              <a:solidFill>
                <a:srgbClr val="FF0000"/>
              </a:solidFill>
            </a:endParaRPr>
          </a:p>
        </p:txBody>
      </p:sp>
      <p:sp>
        <p:nvSpPr>
          <p:cNvPr id="33" name="Right Arrow 32"/>
          <p:cNvSpPr/>
          <p:nvPr/>
        </p:nvSpPr>
        <p:spPr>
          <a:xfrm flipH="1">
            <a:off x="6029176" y="6684094"/>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Station2_Select_Test – P5.6 – PIN 82</a:t>
            </a:r>
            <a:endParaRPr lang="en-IN" sz="1200" dirty="0">
              <a:solidFill>
                <a:srgbClr val="FF0000"/>
              </a:solidFill>
            </a:endParaRPr>
          </a:p>
        </p:txBody>
      </p:sp>
      <p:sp>
        <p:nvSpPr>
          <p:cNvPr id="34" name="Right Arrow 33"/>
          <p:cNvSpPr/>
          <p:nvPr/>
        </p:nvSpPr>
        <p:spPr>
          <a:xfrm flipH="1">
            <a:off x="6057106" y="8639670"/>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Station4_Select_Test – P7.6 – PIN 94</a:t>
            </a:r>
            <a:endParaRPr lang="en-IN" sz="1200" dirty="0">
              <a:solidFill>
                <a:srgbClr val="FF0000"/>
              </a:solidFill>
            </a:endParaRPr>
          </a:p>
        </p:txBody>
      </p:sp>
    </p:spTree>
    <p:extLst>
      <p:ext uri="{BB962C8B-B14F-4D97-AF65-F5344CB8AC3E}">
        <p14:creationId xmlns:p14="http://schemas.microsoft.com/office/powerpoint/2010/main" val="3419714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04664"/>
            <a:ext cx="5219700" cy="637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1332656" y="2564904"/>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Station1_TTA – P0.5 – PIN 6</a:t>
            </a:r>
            <a:endParaRPr lang="en-IN" sz="1200" dirty="0">
              <a:solidFill>
                <a:srgbClr val="FF0000"/>
              </a:solidFill>
            </a:endParaRPr>
          </a:p>
        </p:txBody>
      </p:sp>
      <p:sp>
        <p:nvSpPr>
          <p:cNvPr id="7" name="Right Arrow 6"/>
          <p:cNvSpPr/>
          <p:nvPr/>
        </p:nvSpPr>
        <p:spPr>
          <a:xfrm>
            <a:off x="-1332656" y="2348880"/>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Station1_TTB – P0.6 – PIN 7</a:t>
            </a:r>
            <a:endParaRPr lang="en-IN" sz="1200" dirty="0">
              <a:solidFill>
                <a:srgbClr val="FF0000"/>
              </a:solidFill>
            </a:endParaRPr>
          </a:p>
        </p:txBody>
      </p:sp>
      <p:sp>
        <p:nvSpPr>
          <p:cNvPr id="8" name="Right Arrow 7"/>
          <p:cNvSpPr/>
          <p:nvPr/>
        </p:nvSpPr>
        <p:spPr>
          <a:xfrm>
            <a:off x="-1332656" y="4869160"/>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Station3_TTA – P2.5 – PIN 18</a:t>
            </a:r>
            <a:endParaRPr lang="en-IN" sz="1200" dirty="0">
              <a:solidFill>
                <a:srgbClr val="FF0000"/>
              </a:solidFill>
            </a:endParaRPr>
          </a:p>
        </p:txBody>
      </p:sp>
      <p:sp>
        <p:nvSpPr>
          <p:cNvPr id="9" name="Right Arrow 8"/>
          <p:cNvSpPr/>
          <p:nvPr/>
        </p:nvSpPr>
        <p:spPr>
          <a:xfrm>
            <a:off x="-1332656" y="5076800"/>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Station3_TTB – P2.6 – PIN 19</a:t>
            </a:r>
            <a:endParaRPr lang="en-IN" sz="1200" dirty="0">
              <a:solidFill>
                <a:srgbClr val="FF0000"/>
              </a:solidFill>
            </a:endParaRPr>
          </a:p>
        </p:txBody>
      </p:sp>
      <p:sp>
        <p:nvSpPr>
          <p:cNvPr id="10" name="Right Arrow 9"/>
          <p:cNvSpPr/>
          <p:nvPr/>
        </p:nvSpPr>
        <p:spPr>
          <a:xfrm>
            <a:off x="-1332656" y="261784"/>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Station1_Select_Test – P4.6 – PIN 32</a:t>
            </a:r>
            <a:endParaRPr lang="en-IN" sz="1200" dirty="0">
              <a:solidFill>
                <a:srgbClr val="FF0000"/>
              </a:solidFill>
            </a:endParaRPr>
          </a:p>
        </p:txBody>
      </p:sp>
      <p:sp>
        <p:nvSpPr>
          <p:cNvPr id="11" name="Right Arrow 10"/>
          <p:cNvSpPr/>
          <p:nvPr/>
        </p:nvSpPr>
        <p:spPr>
          <a:xfrm>
            <a:off x="-1332657" y="-26248"/>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Station3_Select_Test – P6.6 – PIN 44</a:t>
            </a:r>
            <a:endParaRPr lang="en-IN" sz="1200" dirty="0">
              <a:solidFill>
                <a:srgbClr val="FF0000"/>
              </a:solidFill>
            </a:endParaRPr>
          </a:p>
        </p:txBody>
      </p:sp>
      <p:sp>
        <p:nvSpPr>
          <p:cNvPr id="4" name="Oval 3"/>
          <p:cNvSpPr/>
          <p:nvPr/>
        </p:nvSpPr>
        <p:spPr>
          <a:xfrm>
            <a:off x="2483769" y="2365176"/>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Oval 12"/>
          <p:cNvSpPr/>
          <p:nvPr/>
        </p:nvSpPr>
        <p:spPr>
          <a:xfrm>
            <a:off x="2483769" y="2525291"/>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Oval 13"/>
          <p:cNvSpPr/>
          <p:nvPr/>
        </p:nvSpPr>
        <p:spPr>
          <a:xfrm>
            <a:off x="2483769" y="4919686"/>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Oval 14"/>
          <p:cNvSpPr/>
          <p:nvPr/>
        </p:nvSpPr>
        <p:spPr>
          <a:xfrm>
            <a:off x="2483768" y="5094858"/>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Oval 15"/>
          <p:cNvSpPr/>
          <p:nvPr/>
        </p:nvSpPr>
        <p:spPr>
          <a:xfrm>
            <a:off x="4474459" y="1950690"/>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Oval 16"/>
          <p:cNvSpPr/>
          <p:nvPr/>
        </p:nvSpPr>
        <p:spPr>
          <a:xfrm>
            <a:off x="5436096" y="1961702"/>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Right Arrow 17"/>
          <p:cNvSpPr/>
          <p:nvPr/>
        </p:nvSpPr>
        <p:spPr>
          <a:xfrm flipH="1">
            <a:off x="7164288" y="3789040"/>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Station2_TTA – P1.5 – PIN 56</a:t>
            </a:r>
            <a:endParaRPr lang="en-IN" sz="1200" dirty="0">
              <a:solidFill>
                <a:srgbClr val="FF0000"/>
              </a:solidFill>
            </a:endParaRPr>
          </a:p>
        </p:txBody>
      </p:sp>
      <p:sp>
        <p:nvSpPr>
          <p:cNvPr id="19" name="Right Arrow 18"/>
          <p:cNvSpPr/>
          <p:nvPr/>
        </p:nvSpPr>
        <p:spPr>
          <a:xfrm flipH="1">
            <a:off x="7164288" y="4005064"/>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Station2_TTB – P1.6 – PIN 57</a:t>
            </a:r>
            <a:endParaRPr lang="en-IN" sz="1200" dirty="0">
              <a:solidFill>
                <a:srgbClr val="FF0000"/>
              </a:solidFill>
            </a:endParaRPr>
          </a:p>
        </p:txBody>
      </p:sp>
      <p:sp>
        <p:nvSpPr>
          <p:cNvPr id="20" name="Right Arrow 19"/>
          <p:cNvSpPr/>
          <p:nvPr/>
        </p:nvSpPr>
        <p:spPr>
          <a:xfrm flipH="1">
            <a:off x="7164288" y="3080682"/>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Station4_TTA – P3.5 – PIN 68</a:t>
            </a:r>
            <a:endParaRPr lang="en-IN" sz="1200" dirty="0">
              <a:solidFill>
                <a:srgbClr val="FF0000"/>
              </a:solidFill>
            </a:endParaRPr>
          </a:p>
        </p:txBody>
      </p:sp>
      <p:sp>
        <p:nvSpPr>
          <p:cNvPr id="21" name="Right Arrow 20"/>
          <p:cNvSpPr/>
          <p:nvPr/>
        </p:nvSpPr>
        <p:spPr>
          <a:xfrm flipH="1">
            <a:off x="7164288" y="3233082"/>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Station4_TTB – P3.6 – PIN 69</a:t>
            </a:r>
            <a:endParaRPr lang="en-IN" sz="1200" dirty="0">
              <a:solidFill>
                <a:srgbClr val="FF0000"/>
              </a:solidFill>
            </a:endParaRPr>
          </a:p>
        </p:txBody>
      </p:sp>
      <p:sp>
        <p:nvSpPr>
          <p:cNvPr id="22" name="Right Arrow 21"/>
          <p:cNvSpPr/>
          <p:nvPr/>
        </p:nvSpPr>
        <p:spPr>
          <a:xfrm flipH="1">
            <a:off x="7164288" y="5633526"/>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Station2_Select_Test – P5.6 – PIN 82</a:t>
            </a:r>
            <a:endParaRPr lang="en-IN" sz="1200" dirty="0">
              <a:solidFill>
                <a:srgbClr val="FF0000"/>
              </a:solidFill>
            </a:endParaRPr>
          </a:p>
        </p:txBody>
      </p:sp>
      <p:sp>
        <p:nvSpPr>
          <p:cNvPr id="23" name="Right Arrow 22"/>
          <p:cNvSpPr/>
          <p:nvPr/>
        </p:nvSpPr>
        <p:spPr>
          <a:xfrm flipH="1">
            <a:off x="7164288" y="4712775"/>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Station4_Select_Test – P7.6 – PIN 94</a:t>
            </a:r>
            <a:endParaRPr lang="en-IN" sz="1200" dirty="0">
              <a:solidFill>
                <a:srgbClr val="FF0000"/>
              </a:solidFill>
            </a:endParaRPr>
          </a:p>
        </p:txBody>
      </p:sp>
      <p:sp>
        <p:nvSpPr>
          <p:cNvPr id="24" name="Oval 23"/>
          <p:cNvSpPr/>
          <p:nvPr/>
        </p:nvSpPr>
        <p:spPr>
          <a:xfrm>
            <a:off x="3635896" y="3821435"/>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 </a:t>
            </a:r>
            <a:endParaRPr lang="en-IN" dirty="0"/>
          </a:p>
        </p:txBody>
      </p:sp>
      <p:sp>
        <p:nvSpPr>
          <p:cNvPr id="31" name="Oval 30"/>
          <p:cNvSpPr/>
          <p:nvPr/>
        </p:nvSpPr>
        <p:spPr>
          <a:xfrm>
            <a:off x="3635896" y="4005064"/>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 </a:t>
            </a:r>
            <a:endParaRPr lang="en-IN" dirty="0"/>
          </a:p>
        </p:txBody>
      </p:sp>
      <p:sp>
        <p:nvSpPr>
          <p:cNvPr id="32" name="Oval 31"/>
          <p:cNvSpPr/>
          <p:nvPr/>
        </p:nvSpPr>
        <p:spPr>
          <a:xfrm>
            <a:off x="5580112" y="3080682"/>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 </a:t>
            </a:r>
            <a:endParaRPr lang="en-IN" dirty="0"/>
          </a:p>
        </p:txBody>
      </p:sp>
      <p:sp>
        <p:nvSpPr>
          <p:cNvPr id="33" name="Oval 32"/>
          <p:cNvSpPr/>
          <p:nvPr/>
        </p:nvSpPr>
        <p:spPr>
          <a:xfrm>
            <a:off x="5580112" y="3250406"/>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 </a:t>
            </a:r>
            <a:endParaRPr lang="en-IN" dirty="0"/>
          </a:p>
        </p:txBody>
      </p:sp>
      <p:sp>
        <p:nvSpPr>
          <p:cNvPr id="34" name="Oval 33"/>
          <p:cNvSpPr/>
          <p:nvPr/>
        </p:nvSpPr>
        <p:spPr>
          <a:xfrm>
            <a:off x="5568014" y="5649724"/>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 </a:t>
            </a:r>
            <a:endParaRPr lang="en-IN" dirty="0"/>
          </a:p>
        </p:txBody>
      </p:sp>
      <p:sp>
        <p:nvSpPr>
          <p:cNvPr id="35" name="Oval 34"/>
          <p:cNvSpPr/>
          <p:nvPr/>
        </p:nvSpPr>
        <p:spPr>
          <a:xfrm>
            <a:off x="6732240" y="4725144"/>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 </a:t>
            </a:r>
            <a:endParaRPr lang="en-IN" dirty="0"/>
          </a:p>
        </p:txBody>
      </p:sp>
      <p:cxnSp>
        <p:nvCxnSpPr>
          <p:cNvPr id="36" name="Elbow Connector 35"/>
          <p:cNvCxnSpPr>
            <a:stCxn id="10" idx="3"/>
            <a:endCxn id="16" idx="0"/>
          </p:cNvCxnSpPr>
          <p:nvPr/>
        </p:nvCxnSpPr>
        <p:spPr>
          <a:xfrm>
            <a:off x="1403648" y="333792"/>
            <a:ext cx="3125021" cy="1616898"/>
          </a:xfrm>
          <a:prstGeom prst="bentConnector2">
            <a:avLst/>
          </a:prstGeom>
          <a:ln>
            <a:tailEnd type="arrow"/>
          </a:ln>
        </p:spPr>
        <p:style>
          <a:lnRef idx="2">
            <a:schemeClr val="accent6"/>
          </a:lnRef>
          <a:fillRef idx="1">
            <a:schemeClr val="lt1"/>
          </a:fillRef>
          <a:effectRef idx="0">
            <a:schemeClr val="accent6"/>
          </a:effectRef>
          <a:fontRef idx="minor">
            <a:schemeClr val="dk1"/>
          </a:fontRef>
        </p:style>
      </p:cxnSp>
      <p:cxnSp>
        <p:nvCxnSpPr>
          <p:cNvPr id="38" name="Elbow Connector 37"/>
          <p:cNvCxnSpPr>
            <a:stCxn id="11" idx="3"/>
            <a:endCxn id="17" idx="0"/>
          </p:cNvCxnSpPr>
          <p:nvPr/>
        </p:nvCxnSpPr>
        <p:spPr>
          <a:xfrm>
            <a:off x="1403647" y="45760"/>
            <a:ext cx="4086659" cy="1915942"/>
          </a:xfrm>
          <a:prstGeom prst="bentConnector2">
            <a:avLst/>
          </a:prstGeom>
          <a:ln>
            <a:tailEnd type="arrow"/>
          </a:ln>
        </p:spPr>
        <p:style>
          <a:lnRef idx="2">
            <a:schemeClr val="accent6"/>
          </a:lnRef>
          <a:fillRef idx="1">
            <a:schemeClr val="lt1"/>
          </a:fillRef>
          <a:effectRef idx="0">
            <a:schemeClr val="accent6"/>
          </a:effectRef>
          <a:fontRef idx="minor">
            <a:schemeClr val="dk1"/>
          </a:fontRef>
        </p:style>
      </p:cxnSp>
      <p:cxnSp>
        <p:nvCxnSpPr>
          <p:cNvPr id="42" name="Elbow Connector 41"/>
          <p:cNvCxnSpPr>
            <a:stCxn id="7" idx="3"/>
            <a:endCxn id="4" idx="2"/>
          </p:cNvCxnSpPr>
          <p:nvPr/>
        </p:nvCxnSpPr>
        <p:spPr>
          <a:xfrm>
            <a:off x="1403648" y="2420888"/>
            <a:ext cx="1080121" cy="99"/>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cxnSp>
        <p:nvCxnSpPr>
          <p:cNvPr id="45" name="Elbow Connector 44"/>
          <p:cNvCxnSpPr>
            <a:stCxn id="6" idx="3"/>
            <a:endCxn id="13" idx="2"/>
          </p:cNvCxnSpPr>
          <p:nvPr/>
        </p:nvCxnSpPr>
        <p:spPr>
          <a:xfrm flipV="1">
            <a:off x="1403648" y="2581102"/>
            <a:ext cx="1080121" cy="55810"/>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cxnSp>
        <p:nvCxnSpPr>
          <p:cNvPr id="49" name="Elbow Connector 48"/>
          <p:cNvCxnSpPr>
            <a:stCxn id="8" idx="3"/>
            <a:endCxn id="14" idx="2"/>
          </p:cNvCxnSpPr>
          <p:nvPr/>
        </p:nvCxnSpPr>
        <p:spPr>
          <a:xfrm>
            <a:off x="1403648" y="4941168"/>
            <a:ext cx="1080121" cy="34329"/>
          </a:xfrm>
          <a:prstGeom prst="bentConnector3">
            <a:avLst>
              <a:gd name="adj1" fmla="val 50000"/>
            </a:avLst>
          </a:prstGeom>
          <a:ln>
            <a:tailEnd type="arrow"/>
          </a:ln>
        </p:spPr>
        <p:style>
          <a:lnRef idx="2">
            <a:schemeClr val="accent6"/>
          </a:lnRef>
          <a:fillRef idx="1">
            <a:schemeClr val="lt1"/>
          </a:fillRef>
          <a:effectRef idx="0">
            <a:schemeClr val="accent6"/>
          </a:effectRef>
          <a:fontRef idx="minor">
            <a:schemeClr val="dk1"/>
          </a:fontRef>
        </p:style>
      </p:cxnSp>
      <p:cxnSp>
        <p:nvCxnSpPr>
          <p:cNvPr id="52" name="Elbow Connector 51"/>
          <p:cNvCxnSpPr>
            <a:stCxn id="9" idx="3"/>
            <a:endCxn id="15" idx="2"/>
          </p:cNvCxnSpPr>
          <p:nvPr/>
        </p:nvCxnSpPr>
        <p:spPr>
          <a:xfrm>
            <a:off x="1403648" y="5148808"/>
            <a:ext cx="1080120" cy="1861"/>
          </a:xfrm>
          <a:prstGeom prst="bentConnector3">
            <a:avLst>
              <a:gd name="adj1" fmla="val 50000"/>
            </a:avLst>
          </a:prstGeom>
          <a:ln>
            <a:tailEnd type="arrow"/>
          </a:ln>
        </p:spPr>
        <p:style>
          <a:lnRef idx="2">
            <a:schemeClr val="accent6"/>
          </a:lnRef>
          <a:fillRef idx="1">
            <a:schemeClr val="lt1"/>
          </a:fillRef>
          <a:effectRef idx="0">
            <a:schemeClr val="accent6"/>
          </a:effectRef>
          <a:fontRef idx="minor">
            <a:schemeClr val="dk1"/>
          </a:fontRef>
        </p:style>
      </p:cxnSp>
      <p:cxnSp>
        <p:nvCxnSpPr>
          <p:cNvPr id="54" name="Elbow Connector 53"/>
          <p:cNvCxnSpPr>
            <a:stCxn id="20" idx="3"/>
            <a:endCxn id="32" idx="6"/>
          </p:cNvCxnSpPr>
          <p:nvPr/>
        </p:nvCxnSpPr>
        <p:spPr>
          <a:xfrm rot="10800000">
            <a:off x="5688532" y="3136494"/>
            <a:ext cx="1475756" cy="16197"/>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cxnSp>
        <p:nvCxnSpPr>
          <p:cNvPr id="56" name="Elbow Connector 55"/>
          <p:cNvCxnSpPr>
            <a:stCxn id="21" idx="3"/>
            <a:endCxn id="33" idx="6"/>
          </p:cNvCxnSpPr>
          <p:nvPr/>
        </p:nvCxnSpPr>
        <p:spPr>
          <a:xfrm rot="10800000" flipV="1">
            <a:off x="5688532" y="3305089"/>
            <a:ext cx="1475756" cy="1127"/>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cxnSp>
        <p:nvCxnSpPr>
          <p:cNvPr id="58" name="Elbow Connector 57"/>
          <p:cNvCxnSpPr>
            <a:stCxn id="18" idx="3"/>
            <a:endCxn id="24" idx="6"/>
          </p:cNvCxnSpPr>
          <p:nvPr/>
        </p:nvCxnSpPr>
        <p:spPr>
          <a:xfrm rot="10800000" flipV="1">
            <a:off x="3744316" y="3861048"/>
            <a:ext cx="3419972" cy="16198"/>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cxnSp>
        <p:nvCxnSpPr>
          <p:cNvPr id="60" name="Elbow Connector 59"/>
          <p:cNvCxnSpPr>
            <a:stCxn id="19" idx="3"/>
            <a:endCxn id="31" idx="6"/>
          </p:cNvCxnSpPr>
          <p:nvPr/>
        </p:nvCxnSpPr>
        <p:spPr>
          <a:xfrm rot="10800000">
            <a:off x="3744316" y="4060876"/>
            <a:ext cx="3419972" cy="16197"/>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cxnSp>
        <p:nvCxnSpPr>
          <p:cNvPr id="62" name="Elbow Connector 61"/>
          <p:cNvCxnSpPr>
            <a:stCxn id="23" idx="3"/>
            <a:endCxn id="35" idx="6"/>
          </p:cNvCxnSpPr>
          <p:nvPr/>
        </p:nvCxnSpPr>
        <p:spPr>
          <a:xfrm rot="10800000">
            <a:off x="6840660" y="4780955"/>
            <a:ext cx="323628" cy="3828"/>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cxnSp>
        <p:nvCxnSpPr>
          <p:cNvPr id="1024" name="Elbow Connector 1023"/>
          <p:cNvCxnSpPr>
            <a:stCxn id="22" idx="3"/>
            <a:endCxn id="34" idx="6"/>
          </p:cNvCxnSpPr>
          <p:nvPr/>
        </p:nvCxnSpPr>
        <p:spPr>
          <a:xfrm rot="10800000" flipV="1">
            <a:off x="5676434" y="5705533"/>
            <a:ext cx="1487854" cy="1"/>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sp>
        <p:nvSpPr>
          <p:cNvPr id="1028" name="TextBox 1027"/>
          <p:cNvSpPr txBox="1"/>
          <p:nvPr/>
        </p:nvSpPr>
        <p:spPr>
          <a:xfrm>
            <a:off x="6426410" y="1419536"/>
            <a:ext cx="2376263"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GB" dirty="0" smtClean="0"/>
              <a:t>Terminal connectors are not equal to the printed numbers</a:t>
            </a:r>
            <a:endParaRPr lang="en-IN" dirty="0"/>
          </a:p>
        </p:txBody>
      </p:sp>
    </p:spTree>
    <p:extLst>
      <p:ext uri="{BB962C8B-B14F-4D97-AF65-F5344CB8AC3E}">
        <p14:creationId xmlns:p14="http://schemas.microsoft.com/office/powerpoint/2010/main" val="152506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8534400" cy="93345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flipH="1">
            <a:off x="1403648" y="4136886"/>
            <a:ext cx="1296144" cy="165224"/>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Station1_TTA – P0.5 – PIN 6</a:t>
            </a:r>
            <a:endParaRPr lang="en-IN" sz="700" dirty="0">
              <a:solidFill>
                <a:srgbClr val="FF0000"/>
              </a:solidFill>
            </a:endParaRPr>
          </a:p>
        </p:txBody>
      </p:sp>
      <p:sp>
        <p:nvSpPr>
          <p:cNvPr id="6" name="Right Arrow 5"/>
          <p:cNvSpPr/>
          <p:nvPr/>
        </p:nvSpPr>
        <p:spPr>
          <a:xfrm flipH="1">
            <a:off x="1403648" y="4364444"/>
            <a:ext cx="1296144" cy="165224"/>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Station1_TTB – P0.6 – PIN </a:t>
            </a:r>
            <a:r>
              <a:rPr lang="en-GB" sz="700" dirty="0" smtClean="0">
                <a:solidFill>
                  <a:srgbClr val="FF0000"/>
                </a:solidFill>
              </a:rPr>
              <a:t>7</a:t>
            </a:r>
            <a:endParaRPr lang="en-IN" sz="700" dirty="0">
              <a:solidFill>
                <a:srgbClr val="FF0000"/>
              </a:solidFill>
            </a:endParaRPr>
          </a:p>
        </p:txBody>
      </p:sp>
      <p:sp>
        <p:nvSpPr>
          <p:cNvPr id="7" name="Right Arrow 6"/>
          <p:cNvSpPr/>
          <p:nvPr/>
        </p:nvSpPr>
        <p:spPr>
          <a:xfrm flipH="1">
            <a:off x="1348034" y="7502976"/>
            <a:ext cx="1351757"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Station3_TTA – P2.5 – PIN 18</a:t>
            </a:r>
            <a:endParaRPr lang="en-IN" sz="700" dirty="0">
              <a:solidFill>
                <a:srgbClr val="FF0000"/>
              </a:solidFill>
            </a:endParaRPr>
          </a:p>
        </p:txBody>
      </p:sp>
      <p:sp>
        <p:nvSpPr>
          <p:cNvPr id="8" name="Right Arrow 7"/>
          <p:cNvSpPr/>
          <p:nvPr/>
        </p:nvSpPr>
        <p:spPr>
          <a:xfrm flipH="1">
            <a:off x="1348034" y="7726620"/>
            <a:ext cx="1351757"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Station3_TTB – P2.6 – PIN 19</a:t>
            </a:r>
            <a:endParaRPr lang="en-IN" sz="700" dirty="0">
              <a:solidFill>
                <a:srgbClr val="FF0000"/>
              </a:solidFill>
            </a:endParaRPr>
          </a:p>
        </p:txBody>
      </p:sp>
      <p:sp>
        <p:nvSpPr>
          <p:cNvPr id="9" name="Right Arrow 8"/>
          <p:cNvSpPr/>
          <p:nvPr/>
        </p:nvSpPr>
        <p:spPr>
          <a:xfrm flipH="1">
            <a:off x="4716016" y="4272508"/>
            <a:ext cx="1800200"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Station1_Select_Test – P4.6 – PIN 32</a:t>
            </a:r>
            <a:endParaRPr lang="en-IN" sz="700" dirty="0">
              <a:solidFill>
                <a:srgbClr val="FF0000"/>
              </a:solidFill>
            </a:endParaRPr>
          </a:p>
        </p:txBody>
      </p:sp>
      <p:sp>
        <p:nvSpPr>
          <p:cNvPr id="10" name="Right Arrow 9"/>
          <p:cNvSpPr/>
          <p:nvPr/>
        </p:nvSpPr>
        <p:spPr>
          <a:xfrm flipH="1">
            <a:off x="3380036" y="6134824"/>
            <a:ext cx="1335980" cy="210855"/>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Station2_TTA – P1.5 – PIN 56</a:t>
            </a:r>
            <a:endParaRPr lang="en-IN" sz="700" dirty="0">
              <a:solidFill>
                <a:srgbClr val="FF0000"/>
              </a:solidFill>
            </a:endParaRPr>
          </a:p>
        </p:txBody>
      </p:sp>
      <p:sp>
        <p:nvSpPr>
          <p:cNvPr id="11" name="Right Arrow 10"/>
          <p:cNvSpPr/>
          <p:nvPr/>
        </p:nvSpPr>
        <p:spPr>
          <a:xfrm flipH="1">
            <a:off x="3380036" y="6358468"/>
            <a:ext cx="1335980" cy="210855"/>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Station2_TTB – P1.6 – PIN 57</a:t>
            </a:r>
            <a:endParaRPr lang="en-IN" sz="700" dirty="0">
              <a:solidFill>
                <a:srgbClr val="FF0000"/>
              </a:solidFill>
            </a:endParaRPr>
          </a:p>
        </p:txBody>
      </p:sp>
      <p:sp>
        <p:nvSpPr>
          <p:cNvPr id="12" name="Right Arrow 11"/>
          <p:cNvSpPr/>
          <p:nvPr/>
        </p:nvSpPr>
        <p:spPr>
          <a:xfrm flipH="1">
            <a:off x="5616116" y="5236334"/>
            <a:ext cx="1116124" cy="210855"/>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Station4_TTA – P3.5 – PIN 68</a:t>
            </a:r>
            <a:endParaRPr lang="en-IN" sz="700" dirty="0">
              <a:solidFill>
                <a:srgbClr val="FF0000"/>
              </a:solidFill>
            </a:endParaRPr>
          </a:p>
        </p:txBody>
      </p:sp>
      <p:sp>
        <p:nvSpPr>
          <p:cNvPr id="13" name="Right Arrow 12"/>
          <p:cNvSpPr/>
          <p:nvPr/>
        </p:nvSpPr>
        <p:spPr>
          <a:xfrm flipH="1">
            <a:off x="5616116" y="5450393"/>
            <a:ext cx="1116124" cy="210855"/>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Station4_TTB – P3.6 – PIN 69</a:t>
            </a:r>
            <a:endParaRPr lang="en-IN" sz="700" dirty="0">
              <a:solidFill>
                <a:srgbClr val="FF0000"/>
              </a:solidFill>
            </a:endParaRPr>
          </a:p>
        </p:txBody>
      </p:sp>
      <p:sp>
        <p:nvSpPr>
          <p:cNvPr id="14" name="Right Arrow 13"/>
          <p:cNvSpPr/>
          <p:nvPr/>
        </p:nvSpPr>
        <p:spPr>
          <a:xfrm flipH="1">
            <a:off x="5616116" y="8356513"/>
            <a:ext cx="1188132" cy="210855"/>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Station2_Select_Test – P5.6 – PIN 82</a:t>
            </a:r>
            <a:endParaRPr lang="en-IN" sz="700" dirty="0">
              <a:solidFill>
                <a:srgbClr val="FF0000"/>
              </a:solidFill>
            </a:endParaRPr>
          </a:p>
        </p:txBody>
      </p:sp>
      <p:sp>
        <p:nvSpPr>
          <p:cNvPr id="15" name="Right Arrow 14"/>
          <p:cNvSpPr/>
          <p:nvPr/>
        </p:nvSpPr>
        <p:spPr>
          <a:xfrm flipH="1">
            <a:off x="6021238" y="3387472"/>
            <a:ext cx="165618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Station3_Select_Test – P6.6 – PIN 44</a:t>
            </a:r>
            <a:endParaRPr lang="en-IN" sz="700" dirty="0">
              <a:solidFill>
                <a:srgbClr val="FF0000"/>
              </a:solidFill>
            </a:endParaRPr>
          </a:p>
        </p:txBody>
      </p:sp>
      <p:sp>
        <p:nvSpPr>
          <p:cNvPr id="16" name="Right Arrow 15"/>
          <p:cNvSpPr/>
          <p:nvPr/>
        </p:nvSpPr>
        <p:spPr>
          <a:xfrm flipH="1">
            <a:off x="7388254" y="7238568"/>
            <a:ext cx="1216194" cy="231941"/>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Station4_Select_Test – P7.6 – PIN 94</a:t>
            </a:r>
            <a:endParaRPr lang="en-IN" sz="700" dirty="0">
              <a:solidFill>
                <a:srgbClr val="FF0000"/>
              </a:solidFill>
            </a:endParaRPr>
          </a:p>
        </p:txBody>
      </p:sp>
    </p:spTree>
    <p:extLst>
      <p:ext uri="{BB962C8B-B14F-4D97-AF65-F5344CB8AC3E}">
        <p14:creationId xmlns:p14="http://schemas.microsoft.com/office/powerpoint/2010/main" val="3256949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Setup</a:t>
            </a:r>
            <a:endParaRPr lang="en-IN" dirty="0"/>
          </a:p>
        </p:txBody>
      </p:sp>
      <p:sp>
        <p:nvSpPr>
          <p:cNvPr id="3" name="Content Placeholder 2"/>
          <p:cNvSpPr>
            <a:spLocks noGrp="1"/>
          </p:cNvSpPr>
          <p:nvPr>
            <p:ph idx="1"/>
          </p:nvPr>
        </p:nvSpPr>
        <p:spPr/>
        <p:txBody>
          <a:bodyPr>
            <a:normAutofit fontScale="77500" lnSpcReduction="20000"/>
          </a:bodyPr>
          <a:lstStyle/>
          <a:p>
            <a:r>
              <a:rPr lang="en-GB" dirty="0" smtClean="0"/>
              <a:t>2 scanners for Auto mode &amp; 1 scanner for manual mode</a:t>
            </a:r>
          </a:p>
          <a:p>
            <a:r>
              <a:rPr lang="en-US" dirty="0" smtClean="0"/>
              <a:t>1 input conveyor where serials comes in.</a:t>
            </a:r>
          </a:p>
          <a:p>
            <a:r>
              <a:rPr lang="en-US" dirty="0" smtClean="0"/>
              <a:t>After test, serials can go away either of</a:t>
            </a:r>
          </a:p>
          <a:p>
            <a:pPr lvl="1"/>
            <a:r>
              <a:rPr lang="en-US" dirty="0" smtClean="0"/>
              <a:t>Pass serial conveyor</a:t>
            </a:r>
          </a:p>
          <a:p>
            <a:pPr lvl="1"/>
            <a:r>
              <a:rPr lang="en-US" dirty="0" smtClean="0"/>
              <a:t>Fail serial conveyor</a:t>
            </a:r>
          </a:p>
          <a:p>
            <a:pPr lvl="1"/>
            <a:r>
              <a:rPr lang="en-US" dirty="0" smtClean="0"/>
              <a:t>Invalid serial conveyor</a:t>
            </a:r>
          </a:p>
          <a:p>
            <a:r>
              <a:rPr lang="en-US" dirty="0" smtClean="0"/>
              <a:t>Only one robot exists and the availability of the robot is based on the tasks from PC.</a:t>
            </a:r>
          </a:p>
          <a:p>
            <a:r>
              <a:rPr lang="en-US" dirty="0" smtClean="0"/>
              <a:t>Four test stations exists for testing four serials in parallel.</a:t>
            </a:r>
          </a:p>
          <a:p>
            <a:r>
              <a:rPr lang="en-US" dirty="0" smtClean="0"/>
              <a:t>Air Leak Test Instrument, Model-E from ATC is used for testing purpose.</a:t>
            </a:r>
          </a:p>
          <a:p>
            <a:endParaRPr lang="en-US" dirty="0" smtClean="0"/>
          </a:p>
        </p:txBody>
      </p:sp>
    </p:spTree>
    <p:extLst>
      <p:ext uri="{BB962C8B-B14F-4D97-AF65-F5344CB8AC3E}">
        <p14:creationId xmlns:p14="http://schemas.microsoft.com/office/powerpoint/2010/main" val="365289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irect Access Storage 3"/>
          <p:cNvSpPr/>
          <p:nvPr/>
        </p:nvSpPr>
        <p:spPr>
          <a:xfrm rot="16200000">
            <a:off x="210705" y="4723099"/>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Result DB</a:t>
            </a:r>
            <a:endParaRPr lang="en-IN" dirty="0"/>
          </a:p>
        </p:txBody>
      </p:sp>
      <p:sp>
        <p:nvSpPr>
          <p:cNvPr id="5" name="Flowchart: Direct Access Storage 4"/>
          <p:cNvSpPr/>
          <p:nvPr/>
        </p:nvSpPr>
        <p:spPr>
          <a:xfrm rot="16200000">
            <a:off x="226384" y="1101155"/>
            <a:ext cx="1624827" cy="106194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Result DB</a:t>
            </a:r>
            <a:endParaRPr lang="en-IN" dirty="0"/>
          </a:p>
        </p:txBody>
      </p:sp>
      <p:sp>
        <p:nvSpPr>
          <p:cNvPr id="6" name="Rectangle 5"/>
          <p:cNvSpPr/>
          <p:nvPr/>
        </p:nvSpPr>
        <p:spPr>
          <a:xfrm>
            <a:off x="210704" y="2948599"/>
            <a:ext cx="1656184" cy="12241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PC</a:t>
            </a:r>
            <a:endParaRPr lang="en-IN" dirty="0"/>
          </a:p>
        </p:txBody>
      </p:sp>
      <p:sp>
        <p:nvSpPr>
          <p:cNvPr id="9" name="Flowchart: Direct Access Storage 8"/>
          <p:cNvSpPr/>
          <p:nvPr/>
        </p:nvSpPr>
        <p:spPr>
          <a:xfrm rot="16200000">
            <a:off x="6302267" y="4790532"/>
            <a:ext cx="522548" cy="609554"/>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irect Access Storage 9"/>
          <p:cNvSpPr/>
          <p:nvPr/>
        </p:nvSpPr>
        <p:spPr>
          <a:xfrm rot="16200000">
            <a:off x="6302267" y="5071280"/>
            <a:ext cx="522548" cy="609554"/>
          </a:xfrm>
          <a:prstGeom prst="flowChartMagneticDru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irect Access Storage 10"/>
          <p:cNvSpPr/>
          <p:nvPr/>
        </p:nvSpPr>
        <p:spPr>
          <a:xfrm rot="16200000">
            <a:off x="6302267" y="5348460"/>
            <a:ext cx="522548" cy="60955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a:stCxn id="4" idx="4"/>
            <a:endCxn id="6" idx="2"/>
          </p:cNvCxnSpPr>
          <p:nvPr/>
        </p:nvCxnSpPr>
        <p:spPr>
          <a:xfrm flipH="1" flipV="1">
            <a:off x="1038796" y="4172735"/>
            <a:ext cx="1" cy="359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a:endCxn id="5" idx="1"/>
          </p:cNvCxnSpPr>
          <p:nvPr/>
        </p:nvCxnSpPr>
        <p:spPr>
          <a:xfrm flipV="1">
            <a:off x="1038796" y="2444543"/>
            <a:ext cx="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Decagon 54"/>
          <p:cNvSpPr/>
          <p:nvPr/>
        </p:nvSpPr>
        <p:spPr>
          <a:xfrm>
            <a:off x="6531245" y="1074776"/>
            <a:ext cx="2156165" cy="1656184"/>
          </a:xfrm>
          <a:prstGeom prst="dec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ALT Instrument</a:t>
            </a:r>
            <a:endParaRPr lang="en-IN" dirty="0"/>
          </a:p>
        </p:txBody>
      </p:sp>
      <p:sp>
        <p:nvSpPr>
          <p:cNvPr id="56" name="Decagon 55"/>
          <p:cNvSpPr/>
          <p:nvPr/>
        </p:nvSpPr>
        <p:spPr>
          <a:xfrm>
            <a:off x="2965179" y="2730960"/>
            <a:ext cx="2156165" cy="1656184"/>
          </a:xfrm>
          <a:prstGeom prst="dec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DAQ</a:t>
            </a:r>
            <a:endParaRPr lang="en-IN" dirty="0"/>
          </a:p>
        </p:txBody>
      </p:sp>
      <p:cxnSp>
        <p:nvCxnSpPr>
          <p:cNvPr id="58" name="Elbow Connector 57"/>
          <p:cNvCxnSpPr>
            <a:stCxn id="55" idx="8"/>
            <a:endCxn id="56" idx="7"/>
          </p:cNvCxnSpPr>
          <p:nvPr/>
        </p:nvCxnSpPr>
        <p:spPr>
          <a:xfrm rot="16200000" flipH="1" flipV="1">
            <a:off x="4237385" y="8467"/>
            <a:ext cx="1972486" cy="4105108"/>
          </a:xfrm>
          <a:prstGeom prst="bentConnector4">
            <a:avLst>
              <a:gd name="adj1" fmla="val -11590"/>
              <a:gd name="adj2" fmla="val 11058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7"/>
            <a:endCxn id="56" idx="8"/>
          </p:cNvCxnSpPr>
          <p:nvPr/>
        </p:nvCxnSpPr>
        <p:spPr>
          <a:xfrm rot="10800000" flipV="1">
            <a:off x="3710116" y="1391080"/>
            <a:ext cx="3027024" cy="13398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5" idx="5"/>
            <a:endCxn id="56" idx="0"/>
          </p:cNvCxnSpPr>
          <p:nvPr/>
        </p:nvCxnSpPr>
        <p:spPr>
          <a:xfrm rot="10800000" flipV="1">
            <a:off x="4915450" y="2414656"/>
            <a:ext cx="1821691" cy="632608"/>
          </a:xfrm>
          <a:prstGeom prst="bentConnector3">
            <a:avLst>
              <a:gd name="adj1" fmla="val 8416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4"/>
            <a:endCxn id="56" idx="1"/>
          </p:cNvCxnSpPr>
          <p:nvPr/>
        </p:nvCxnSpPr>
        <p:spPr>
          <a:xfrm rot="5400000">
            <a:off x="5784716" y="2067586"/>
            <a:ext cx="828094" cy="21548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5" idx="6"/>
            <a:endCxn id="56" idx="9"/>
          </p:cNvCxnSpPr>
          <p:nvPr/>
        </p:nvCxnSpPr>
        <p:spPr>
          <a:xfrm rot="10800000" flipV="1">
            <a:off x="4376407" y="1902868"/>
            <a:ext cx="2154838" cy="82809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6" idx="2"/>
            <a:endCxn id="9" idx="0"/>
          </p:cNvCxnSpPr>
          <p:nvPr/>
        </p:nvCxnSpPr>
        <p:spPr>
          <a:xfrm>
            <a:off x="4915449" y="4070840"/>
            <a:ext cx="1343315" cy="1024469"/>
          </a:xfrm>
          <a:prstGeom prst="bentConnector3">
            <a:avLst>
              <a:gd name="adj1" fmla="val 1407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6" idx="3"/>
            <a:endCxn id="10" idx="0"/>
          </p:cNvCxnSpPr>
          <p:nvPr/>
        </p:nvCxnSpPr>
        <p:spPr>
          <a:xfrm rot="16200000" flipH="1">
            <a:off x="4823128" y="3940420"/>
            <a:ext cx="988915" cy="188235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6" idx="4"/>
            <a:endCxn id="11" idx="0"/>
          </p:cNvCxnSpPr>
          <p:nvPr/>
        </p:nvCxnSpPr>
        <p:spPr>
          <a:xfrm rot="16200000" flipH="1">
            <a:off x="4351393" y="3745865"/>
            <a:ext cx="1266095" cy="254864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Flowchart: Direct Access Storage 77"/>
          <p:cNvSpPr/>
          <p:nvPr/>
        </p:nvSpPr>
        <p:spPr>
          <a:xfrm rot="16200000">
            <a:off x="6295650" y="5678519"/>
            <a:ext cx="522548" cy="609554"/>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0" name="Elbow Connector 79"/>
          <p:cNvCxnSpPr>
            <a:stCxn id="56" idx="5"/>
            <a:endCxn id="78" idx="0"/>
          </p:cNvCxnSpPr>
          <p:nvPr/>
        </p:nvCxnSpPr>
        <p:spPr>
          <a:xfrm rot="10800000" flipH="1" flipV="1">
            <a:off x="3171073" y="4070840"/>
            <a:ext cx="3081073" cy="1912456"/>
          </a:xfrm>
          <a:prstGeom prst="bentConnector3">
            <a:avLst>
              <a:gd name="adj1" fmla="val -141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6" idx="6"/>
            <a:endCxn id="6" idx="3"/>
          </p:cNvCxnSpPr>
          <p:nvPr/>
        </p:nvCxnSpPr>
        <p:spPr>
          <a:xfrm rot="10800000" flipV="1">
            <a:off x="1866889" y="3559051"/>
            <a:ext cx="1098291" cy="161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4356" y="6244570"/>
            <a:ext cx="2186304" cy="646331"/>
          </a:xfrm>
          <a:prstGeom prst="rect">
            <a:avLst/>
          </a:prstGeom>
          <a:noFill/>
        </p:spPr>
        <p:txBody>
          <a:bodyPr wrap="none" rtlCol="0">
            <a:spAutoFit/>
          </a:bodyPr>
          <a:lstStyle/>
          <a:p>
            <a:pPr algn="ctr"/>
            <a:r>
              <a:rPr lang="en-GB" dirty="0" smtClean="0"/>
              <a:t>Pressure, Flow</a:t>
            </a:r>
          </a:p>
          <a:p>
            <a:pPr algn="ctr"/>
            <a:r>
              <a:rPr lang="en-GB" dirty="0" smtClean="0"/>
              <a:t>Test Result, Test Time</a:t>
            </a:r>
            <a:endParaRPr lang="en-IN" dirty="0"/>
          </a:p>
        </p:txBody>
      </p:sp>
      <p:sp>
        <p:nvSpPr>
          <p:cNvPr id="86" name="TextBox 85"/>
          <p:cNvSpPr txBox="1"/>
          <p:nvPr/>
        </p:nvSpPr>
        <p:spPr>
          <a:xfrm>
            <a:off x="2717359" y="819716"/>
            <a:ext cx="1660006" cy="369332"/>
          </a:xfrm>
          <a:prstGeom prst="rect">
            <a:avLst/>
          </a:prstGeom>
          <a:noFill/>
        </p:spPr>
        <p:txBody>
          <a:bodyPr wrap="none" rtlCol="0">
            <a:spAutoFit/>
          </a:bodyPr>
          <a:lstStyle/>
          <a:p>
            <a:r>
              <a:rPr lang="en-GB" dirty="0" smtClean="0"/>
              <a:t>START (Manual)</a:t>
            </a:r>
            <a:endParaRPr lang="en-IN" dirty="0" smtClean="0"/>
          </a:p>
        </p:txBody>
      </p:sp>
      <p:sp>
        <p:nvSpPr>
          <p:cNvPr id="87" name="TextBox 86"/>
          <p:cNvSpPr txBox="1"/>
          <p:nvPr/>
        </p:nvSpPr>
        <p:spPr>
          <a:xfrm>
            <a:off x="3680997" y="1361469"/>
            <a:ext cx="1574342" cy="369332"/>
          </a:xfrm>
          <a:prstGeom prst="rect">
            <a:avLst/>
          </a:prstGeom>
          <a:noFill/>
        </p:spPr>
        <p:txBody>
          <a:bodyPr wrap="none" rtlCol="0">
            <a:spAutoFit/>
          </a:bodyPr>
          <a:lstStyle/>
          <a:p>
            <a:r>
              <a:rPr lang="en-GB" dirty="0" smtClean="0"/>
              <a:t>STOP (Manual)</a:t>
            </a:r>
            <a:endParaRPr lang="en-IN" dirty="0"/>
          </a:p>
        </p:txBody>
      </p:sp>
      <p:sp>
        <p:nvSpPr>
          <p:cNvPr id="88" name="TextBox 87"/>
          <p:cNvSpPr txBox="1"/>
          <p:nvPr/>
        </p:nvSpPr>
        <p:spPr>
          <a:xfrm>
            <a:off x="4321913" y="1863222"/>
            <a:ext cx="854721" cy="369332"/>
          </a:xfrm>
          <a:prstGeom prst="rect">
            <a:avLst/>
          </a:prstGeom>
          <a:noFill/>
        </p:spPr>
        <p:txBody>
          <a:bodyPr wrap="none" rtlCol="0">
            <a:spAutoFit/>
          </a:bodyPr>
          <a:lstStyle/>
          <a:p>
            <a:r>
              <a:rPr lang="en-GB" dirty="0" smtClean="0"/>
              <a:t>CLAMP</a:t>
            </a:r>
            <a:endParaRPr lang="en-IN" dirty="0"/>
          </a:p>
        </p:txBody>
      </p:sp>
      <p:sp>
        <p:nvSpPr>
          <p:cNvPr id="95" name="TextBox 94"/>
          <p:cNvSpPr txBox="1"/>
          <p:nvPr/>
        </p:nvSpPr>
        <p:spPr>
          <a:xfrm>
            <a:off x="5177047" y="2356392"/>
            <a:ext cx="630942" cy="369332"/>
          </a:xfrm>
          <a:prstGeom prst="rect">
            <a:avLst/>
          </a:prstGeom>
          <a:noFill/>
        </p:spPr>
        <p:txBody>
          <a:bodyPr wrap="none" rtlCol="0">
            <a:spAutoFit/>
          </a:bodyPr>
          <a:lstStyle/>
          <a:p>
            <a:r>
              <a:rPr lang="en-GB" dirty="0" smtClean="0"/>
              <a:t>PASS</a:t>
            </a:r>
            <a:endParaRPr lang="en-IN" dirty="0"/>
          </a:p>
        </p:txBody>
      </p:sp>
      <p:sp>
        <p:nvSpPr>
          <p:cNvPr id="96" name="TextBox 95"/>
          <p:cNvSpPr txBox="1"/>
          <p:nvPr/>
        </p:nvSpPr>
        <p:spPr>
          <a:xfrm>
            <a:off x="6700955" y="3196829"/>
            <a:ext cx="566052" cy="369332"/>
          </a:xfrm>
          <a:prstGeom prst="rect">
            <a:avLst/>
          </a:prstGeom>
          <a:noFill/>
        </p:spPr>
        <p:txBody>
          <a:bodyPr wrap="none" rtlCol="0">
            <a:spAutoFit/>
          </a:bodyPr>
          <a:lstStyle/>
          <a:p>
            <a:r>
              <a:rPr lang="en-GB" dirty="0" smtClean="0"/>
              <a:t>FAIL</a:t>
            </a:r>
            <a:endParaRPr lang="en-IN" dirty="0"/>
          </a:p>
        </p:txBody>
      </p:sp>
      <p:sp>
        <p:nvSpPr>
          <p:cNvPr id="97" name="TextBox 96"/>
          <p:cNvSpPr txBox="1"/>
          <p:nvPr/>
        </p:nvSpPr>
        <p:spPr>
          <a:xfrm>
            <a:off x="2687520" y="5686648"/>
            <a:ext cx="566052" cy="369332"/>
          </a:xfrm>
          <a:prstGeom prst="rect">
            <a:avLst/>
          </a:prstGeom>
          <a:noFill/>
        </p:spPr>
        <p:txBody>
          <a:bodyPr wrap="none" rtlCol="0">
            <a:spAutoFit/>
          </a:bodyPr>
          <a:lstStyle/>
          <a:p>
            <a:r>
              <a:rPr lang="en-GB" dirty="0" smtClean="0"/>
              <a:t>FAIL</a:t>
            </a:r>
            <a:endParaRPr lang="en-IN" dirty="0"/>
          </a:p>
        </p:txBody>
      </p:sp>
      <p:sp>
        <p:nvSpPr>
          <p:cNvPr id="98" name="TextBox 97"/>
          <p:cNvSpPr txBox="1"/>
          <p:nvPr/>
        </p:nvSpPr>
        <p:spPr>
          <a:xfrm>
            <a:off x="3698246" y="5361981"/>
            <a:ext cx="630942" cy="369332"/>
          </a:xfrm>
          <a:prstGeom prst="rect">
            <a:avLst/>
          </a:prstGeom>
          <a:noFill/>
        </p:spPr>
        <p:txBody>
          <a:bodyPr wrap="none" rtlCol="0">
            <a:spAutoFit/>
          </a:bodyPr>
          <a:lstStyle/>
          <a:p>
            <a:r>
              <a:rPr lang="en-GB" dirty="0" smtClean="0"/>
              <a:t>PASS</a:t>
            </a:r>
            <a:endParaRPr lang="en-IN" dirty="0"/>
          </a:p>
        </p:txBody>
      </p:sp>
      <p:sp>
        <p:nvSpPr>
          <p:cNvPr id="99" name="TextBox 98"/>
          <p:cNvSpPr txBox="1"/>
          <p:nvPr/>
        </p:nvSpPr>
        <p:spPr>
          <a:xfrm>
            <a:off x="4441018" y="5080685"/>
            <a:ext cx="595035" cy="369332"/>
          </a:xfrm>
          <a:prstGeom prst="rect">
            <a:avLst/>
          </a:prstGeom>
          <a:noFill/>
        </p:spPr>
        <p:txBody>
          <a:bodyPr wrap="none" rtlCol="0">
            <a:spAutoFit/>
          </a:bodyPr>
          <a:lstStyle/>
          <a:p>
            <a:r>
              <a:rPr lang="en-GB" dirty="0" smtClean="0"/>
              <a:t>IDLE</a:t>
            </a:r>
            <a:endParaRPr lang="en-IN" dirty="0"/>
          </a:p>
        </p:txBody>
      </p:sp>
      <p:sp>
        <p:nvSpPr>
          <p:cNvPr id="101" name="TextBox 100"/>
          <p:cNvSpPr txBox="1"/>
          <p:nvPr/>
        </p:nvSpPr>
        <p:spPr>
          <a:xfrm>
            <a:off x="5211554" y="4510868"/>
            <a:ext cx="958917" cy="646331"/>
          </a:xfrm>
          <a:prstGeom prst="rect">
            <a:avLst/>
          </a:prstGeom>
          <a:noFill/>
        </p:spPr>
        <p:txBody>
          <a:bodyPr wrap="none" rtlCol="0">
            <a:spAutoFit/>
          </a:bodyPr>
          <a:lstStyle/>
          <a:p>
            <a:r>
              <a:rPr lang="en-GB" dirty="0" smtClean="0"/>
              <a:t>Test</a:t>
            </a:r>
          </a:p>
          <a:p>
            <a:r>
              <a:rPr lang="en-GB" dirty="0" smtClean="0"/>
              <a:t>Running</a:t>
            </a:r>
            <a:endParaRPr lang="en-IN" dirty="0"/>
          </a:p>
        </p:txBody>
      </p:sp>
      <p:sp>
        <p:nvSpPr>
          <p:cNvPr id="38" name="Flowchart: Direct Access Storage 37"/>
          <p:cNvSpPr/>
          <p:nvPr/>
        </p:nvSpPr>
        <p:spPr>
          <a:xfrm rot="15369931">
            <a:off x="5157731" y="817365"/>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lowchart: Direct Access Storage 36"/>
          <p:cNvSpPr/>
          <p:nvPr/>
        </p:nvSpPr>
        <p:spPr>
          <a:xfrm rot="15145955">
            <a:off x="5132164" y="591497"/>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lowchart: Direct Access Storage 38"/>
          <p:cNvSpPr/>
          <p:nvPr/>
        </p:nvSpPr>
        <p:spPr>
          <a:xfrm rot="15369931">
            <a:off x="5660232" y="1388728"/>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lowchart: Direct Access Storage 39"/>
          <p:cNvSpPr/>
          <p:nvPr/>
        </p:nvSpPr>
        <p:spPr>
          <a:xfrm rot="15145955">
            <a:off x="5634665" y="1162860"/>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itle 1"/>
          <p:cNvSpPr txBox="1">
            <a:spLocks/>
          </p:cNvSpPr>
          <p:nvPr/>
        </p:nvSpPr>
        <p:spPr>
          <a:xfrm>
            <a:off x="-39263" y="-183143"/>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Existing ALT Setup</a:t>
            </a:r>
            <a:endParaRPr lang="en-IN" sz="2700" dirty="0"/>
          </a:p>
        </p:txBody>
      </p:sp>
    </p:spTree>
    <p:extLst>
      <p:ext uri="{BB962C8B-B14F-4D97-AF65-F5344CB8AC3E}">
        <p14:creationId xmlns:p14="http://schemas.microsoft.com/office/powerpoint/2010/main" val="1948587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irect Access Storage 4"/>
          <p:cNvSpPr/>
          <p:nvPr/>
        </p:nvSpPr>
        <p:spPr>
          <a:xfrm rot="16200000">
            <a:off x="600647" y="1349707"/>
            <a:ext cx="1624827" cy="106194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Result SQL DB</a:t>
            </a:r>
            <a:endParaRPr lang="en-IN" dirty="0"/>
          </a:p>
        </p:txBody>
      </p:sp>
      <p:cxnSp>
        <p:nvCxnSpPr>
          <p:cNvPr id="15" name="Straight Arrow Connector 14"/>
          <p:cNvCxnSpPr>
            <a:stCxn id="44" idx="9"/>
            <a:endCxn id="5" idx="1"/>
          </p:cNvCxnSpPr>
          <p:nvPr/>
        </p:nvCxnSpPr>
        <p:spPr>
          <a:xfrm flipV="1">
            <a:off x="1412105" y="2693095"/>
            <a:ext cx="956" cy="284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Decagon 54"/>
          <p:cNvSpPr/>
          <p:nvPr/>
        </p:nvSpPr>
        <p:spPr>
          <a:xfrm>
            <a:off x="6841691" y="1323328"/>
            <a:ext cx="2156165" cy="1656184"/>
          </a:xfrm>
          <a:prstGeom prst="dec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ALT Instrument</a:t>
            </a:r>
            <a:endParaRPr lang="en-IN" dirty="0"/>
          </a:p>
        </p:txBody>
      </p:sp>
      <p:cxnSp>
        <p:nvCxnSpPr>
          <p:cNvPr id="58" name="Elbow Connector 57"/>
          <p:cNvCxnSpPr>
            <a:stCxn id="55" idx="8"/>
            <a:endCxn id="57" idx="12"/>
          </p:cNvCxnSpPr>
          <p:nvPr/>
        </p:nvCxnSpPr>
        <p:spPr>
          <a:xfrm rot="16200000" flipH="1" flipV="1">
            <a:off x="4625082" y="347616"/>
            <a:ext cx="1985833" cy="3937259"/>
          </a:xfrm>
          <a:prstGeom prst="bentConnector4">
            <a:avLst>
              <a:gd name="adj1" fmla="val -11512"/>
              <a:gd name="adj2" fmla="val 1135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7"/>
            <a:endCxn id="57" idx="13"/>
          </p:cNvCxnSpPr>
          <p:nvPr/>
        </p:nvCxnSpPr>
        <p:spPr>
          <a:xfrm rot="10800000" flipV="1">
            <a:off x="3988112" y="1639631"/>
            <a:ext cx="3059474" cy="15173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5" idx="5"/>
            <a:endCxn id="57" idx="15"/>
          </p:cNvCxnSpPr>
          <p:nvPr/>
        </p:nvCxnSpPr>
        <p:spPr>
          <a:xfrm rot="10800000" flipV="1">
            <a:off x="4787236" y="2663207"/>
            <a:ext cx="2260350" cy="49380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2"/>
            <a:endCxn id="57" idx="2"/>
          </p:cNvCxnSpPr>
          <p:nvPr/>
        </p:nvCxnSpPr>
        <p:spPr>
          <a:xfrm flipH="1">
            <a:off x="5431790" y="2663208"/>
            <a:ext cx="3360171" cy="1142273"/>
          </a:xfrm>
          <a:prstGeom prst="bentConnector3">
            <a:avLst>
              <a:gd name="adj1" fmla="val -1293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5" idx="6"/>
            <a:endCxn id="57" idx="14"/>
          </p:cNvCxnSpPr>
          <p:nvPr/>
        </p:nvCxnSpPr>
        <p:spPr>
          <a:xfrm rot="10800000" flipV="1">
            <a:off x="4387675" y="2151419"/>
            <a:ext cx="2454017" cy="9521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7" idx="5"/>
            <a:endCxn id="9" idx="0"/>
          </p:cNvCxnSpPr>
          <p:nvPr/>
        </p:nvCxnSpPr>
        <p:spPr>
          <a:xfrm rot="16200000" flipH="1">
            <a:off x="5233267" y="4007918"/>
            <a:ext cx="889912" cy="178197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7" idx="6"/>
            <a:endCxn id="10" idx="0"/>
          </p:cNvCxnSpPr>
          <p:nvPr/>
        </p:nvCxnSpPr>
        <p:spPr>
          <a:xfrm rot="16200000" flipH="1">
            <a:off x="4919826" y="3975225"/>
            <a:ext cx="1117232" cy="21815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7" idx="7"/>
            <a:endCxn id="11" idx="0"/>
          </p:cNvCxnSpPr>
          <p:nvPr/>
        </p:nvCxnSpPr>
        <p:spPr>
          <a:xfrm rot="16200000" flipH="1">
            <a:off x="4554741" y="3887320"/>
            <a:ext cx="1447840" cy="25810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6569210" y="5082587"/>
            <a:ext cx="621987" cy="1410535"/>
            <a:chOff x="6569210" y="4409628"/>
            <a:chExt cx="621987" cy="1410535"/>
          </a:xfrm>
        </p:grpSpPr>
        <p:sp>
          <p:nvSpPr>
            <p:cNvPr id="9" name="Flowchart: Direct Access Storage 8"/>
            <p:cNvSpPr/>
            <p:nvPr/>
          </p:nvSpPr>
          <p:spPr>
            <a:xfrm rot="16200000">
              <a:off x="6612713" y="4366125"/>
              <a:ext cx="522548" cy="609554"/>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irect Access Storage 9"/>
            <p:cNvSpPr/>
            <p:nvPr/>
          </p:nvSpPr>
          <p:spPr>
            <a:xfrm rot="16200000">
              <a:off x="6612713" y="4646873"/>
              <a:ext cx="522548" cy="609554"/>
            </a:xfrm>
            <a:prstGeom prst="flowChartMagneticDru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irect Access Storage 10"/>
            <p:cNvSpPr/>
            <p:nvPr/>
          </p:nvSpPr>
          <p:spPr>
            <a:xfrm rot="16200000">
              <a:off x="6612713" y="4924053"/>
              <a:ext cx="522548" cy="60955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Flowchart: Direct Access Storage 77"/>
            <p:cNvSpPr/>
            <p:nvPr/>
          </p:nvSpPr>
          <p:spPr>
            <a:xfrm rot="16200000">
              <a:off x="6625146" y="5254112"/>
              <a:ext cx="522548" cy="609554"/>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80" name="Elbow Connector 79"/>
          <p:cNvCxnSpPr>
            <a:stCxn id="57" idx="8"/>
            <a:endCxn id="78" idx="0"/>
          </p:cNvCxnSpPr>
          <p:nvPr/>
        </p:nvCxnSpPr>
        <p:spPr>
          <a:xfrm rot="10800000" flipH="1" flipV="1">
            <a:off x="3649369" y="4301798"/>
            <a:ext cx="2932274" cy="1930049"/>
          </a:xfrm>
          <a:prstGeom prst="bentConnector3">
            <a:avLst>
              <a:gd name="adj1" fmla="val -182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7" idx="10"/>
            <a:endCxn id="44" idx="1"/>
          </p:cNvCxnSpPr>
          <p:nvPr/>
        </p:nvCxnSpPr>
        <p:spPr>
          <a:xfrm rot="10800000">
            <a:off x="2231536" y="3805481"/>
            <a:ext cx="1112022"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357412" y="2145279"/>
            <a:ext cx="854721" cy="369332"/>
          </a:xfrm>
          <a:prstGeom prst="rect">
            <a:avLst/>
          </a:prstGeom>
          <a:noFill/>
        </p:spPr>
        <p:txBody>
          <a:bodyPr wrap="none" rtlCol="0">
            <a:spAutoFit/>
          </a:bodyPr>
          <a:lstStyle/>
          <a:p>
            <a:r>
              <a:rPr lang="en-GB" dirty="0" smtClean="0"/>
              <a:t>CLAMP</a:t>
            </a:r>
            <a:endParaRPr lang="en-IN" dirty="0"/>
          </a:p>
        </p:txBody>
      </p:sp>
      <p:sp>
        <p:nvSpPr>
          <p:cNvPr id="95" name="TextBox 94"/>
          <p:cNvSpPr txBox="1"/>
          <p:nvPr/>
        </p:nvSpPr>
        <p:spPr>
          <a:xfrm>
            <a:off x="4751464" y="2650577"/>
            <a:ext cx="630942" cy="369332"/>
          </a:xfrm>
          <a:prstGeom prst="rect">
            <a:avLst/>
          </a:prstGeom>
          <a:noFill/>
        </p:spPr>
        <p:txBody>
          <a:bodyPr wrap="none" rtlCol="0">
            <a:spAutoFit/>
          </a:bodyPr>
          <a:lstStyle/>
          <a:p>
            <a:r>
              <a:rPr lang="en-GB" dirty="0" smtClean="0"/>
              <a:t>PASS</a:t>
            </a:r>
            <a:endParaRPr lang="en-IN" dirty="0"/>
          </a:p>
        </p:txBody>
      </p:sp>
      <p:sp>
        <p:nvSpPr>
          <p:cNvPr id="96" name="TextBox 95"/>
          <p:cNvSpPr txBox="1"/>
          <p:nvPr/>
        </p:nvSpPr>
        <p:spPr>
          <a:xfrm>
            <a:off x="5533030" y="2972346"/>
            <a:ext cx="566052" cy="369332"/>
          </a:xfrm>
          <a:prstGeom prst="rect">
            <a:avLst/>
          </a:prstGeom>
          <a:noFill/>
        </p:spPr>
        <p:txBody>
          <a:bodyPr wrap="none" rtlCol="0">
            <a:spAutoFit/>
          </a:bodyPr>
          <a:lstStyle/>
          <a:p>
            <a:r>
              <a:rPr lang="en-GB" dirty="0" smtClean="0"/>
              <a:t>FAIL</a:t>
            </a:r>
            <a:endParaRPr lang="en-IN" dirty="0"/>
          </a:p>
        </p:txBody>
      </p:sp>
      <p:sp>
        <p:nvSpPr>
          <p:cNvPr id="97" name="TextBox 96"/>
          <p:cNvSpPr txBox="1"/>
          <p:nvPr/>
        </p:nvSpPr>
        <p:spPr>
          <a:xfrm>
            <a:off x="4742222" y="4997688"/>
            <a:ext cx="566052" cy="369332"/>
          </a:xfrm>
          <a:prstGeom prst="rect">
            <a:avLst/>
          </a:prstGeom>
          <a:noFill/>
        </p:spPr>
        <p:txBody>
          <a:bodyPr wrap="none" rtlCol="0">
            <a:spAutoFit/>
          </a:bodyPr>
          <a:lstStyle/>
          <a:p>
            <a:r>
              <a:rPr lang="en-GB" dirty="0" smtClean="0"/>
              <a:t>FAIL</a:t>
            </a:r>
            <a:endParaRPr lang="en-IN" dirty="0"/>
          </a:p>
        </p:txBody>
      </p:sp>
      <p:sp>
        <p:nvSpPr>
          <p:cNvPr id="98" name="TextBox 97"/>
          <p:cNvSpPr txBox="1"/>
          <p:nvPr/>
        </p:nvSpPr>
        <p:spPr>
          <a:xfrm>
            <a:off x="4324162" y="5274851"/>
            <a:ext cx="630942" cy="369332"/>
          </a:xfrm>
          <a:prstGeom prst="rect">
            <a:avLst/>
          </a:prstGeom>
          <a:noFill/>
        </p:spPr>
        <p:txBody>
          <a:bodyPr wrap="none" rtlCol="0">
            <a:spAutoFit/>
          </a:bodyPr>
          <a:lstStyle/>
          <a:p>
            <a:r>
              <a:rPr lang="en-GB" dirty="0" smtClean="0"/>
              <a:t>PASS</a:t>
            </a:r>
            <a:endParaRPr lang="en-IN" dirty="0"/>
          </a:p>
        </p:txBody>
      </p:sp>
      <p:sp>
        <p:nvSpPr>
          <p:cNvPr id="99" name="TextBox 98"/>
          <p:cNvSpPr txBox="1"/>
          <p:nvPr/>
        </p:nvSpPr>
        <p:spPr>
          <a:xfrm>
            <a:off x="3972228" y="5601241"/>
            <a:ext cx="595035" cy="369332"/>
          </a:xfrm>
          <a:prstGeom prst="rect">
            <a:avLst/>
          </a:prstGeom>
          <a:noFill/>
        </p:spPr>
        <p:txBody>
          <a:bodyPr wrap="none" rtlCol="0">
            <a:spAutoFit/>
          </a:bodyPr>
          <a:lstStyle/>
          <a:p>
            <a:r>
              <a:rPr lang="en-GB" dirty="0" smtClean="0"/>
              <a:t>IDLE</a:t>
            </a:r>
            <a:endParaRPr lang="en-IN" dirty="0"/>
          </a:p>
        </p:txBody>
      </p:sp>
      <p:sp>
        <p:nvSpPr>
          <p:cNvPr id="101" name="TextBox 100"/>
          <p:cNvSpPr txBox="1"/>
          <p:nvPr/>
        </p:nvSpPr>
        <p:spPr>
          <a:xfrm>
            <a:off x="3032526" y="5647407"/>
            <a:ext cx="958917" cy="646331"/>
          </a:xfrm>
          <a:prstGeom prst="rect">
            <a:avLst/>
          </a:prstGeom>
          <a:noFill/>
        </p:spPr>
        <p:txBody>
          <a:bodyPr wrap="none" rtlCol="0">
            <a:spAutoFit/>
          </a:bodyPr>
          <a:lstStyle/>
          <a:p>
            <a:r>
              <a:rPr lang="en-GB" dirty="0" smtClean="0"/>
              <a:t>Test</a:t>
            </a:r>
          </a:p>
          <a:p>
            <a:r>
              <a:rPr lang="en-GB" dirty="0" smtClean="0"/>
              <a:t>Running</a:t>
            </a:r>
            <a:endParaRPr lang="en-IN" dirty="0"/>
          </a:p>
        </p:txBody>
      </p:sp>
      <p:sp>
        <p:nvSpPr>
          <p:cNvPr id="44" name="Decagon 43"/>
          <p:cNvSpPr/>
          <p:nvPr/>
        </p:nvSpPr>
        <p:spPr>
          <a:xfrm>
            <a:off x="-140246" y="2977389"/>
            <a:ext cx="2371782" cy="1656184"/>
          </a:xfrm>
          <a:prstGeom prst="dec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PC</a:t>
            </a:r>
            <a:endParaRPr lang="en-IN" dirty="0"/>
          </a:p>
        </p:txBody>
      </p:sp>
      <p:sp>
        <p:nvSpPr>
          <p:cNvPr id="51" name="Decagon 50"/>
          <p:cNvSpPr/>
          <p:nvPr/>
        </p:nvSpPr>
        <p:spPr>
          <a:xfrm>
            <a:off x="-8101408" y="2993231"/>
            <a:ext cx="2371782" cy="1656184"/>
          </a:xfrm>
          <a:prstGeom prst="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t>RS </a:t>
            </a:r>
            <a:r>
              <a:rPr lang="en-GB" dirty="0" err="1" smtClean="0"/>
              <a:t>Linx</a:t>
            </a:r>
            <a:r>
              <a:rPr lang="en-GB" dirty="0" smtClean="0"/>
              <a:t> PLC</a:t>
            </a:r>
          </a:p>
          <a:p>
            <a:pPr algn="ctr"/>
            <a:endParaRPr lang="en-GB" dirty="0"/>
          </a:p>
          <a:p>
            <a:pPr algn="ctr"/>
            <a:r>
              <a:rPr lang="en-GB" dirty="0" smtClean="0"/>
              <a:t>(Robot)</a:t>
            </a:r>
            <a:endParaRPr lang="en-IN" dirty="0"/>
          </a:p>
        </p:txBody>
      </p:sp>
      <p:sp>
        <p:nvSpPr>
          <p:cNvPr id="27" name="Rectangle 26"/>
          <p:cNvSpPr/>
          <p:nvPr/>
        </p:nvSpPr>
        <p:spPr>
          <a:xfrm>
            <a:off x="-1639719" y="1777021"/>
            <a:ext cx="1728192" cy="78844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Barcode Scanner</a:t>
            </a:r>
            <a:endParaRPr lang="en-IN" dirty="0"/>
          </a:p>
        </p:txBody>
      </p:sp>
      <p:cxnSp>
        <p:nvCxnSpPr>
          <p:cNvPr id="53" name="Elbow Connector 52"/>
          <p:cNvCxnSpPr>
            <a:stCxn id="27" idx="3"/>
            <a:endCxn id="44" idx="8"/>
          </p:cNvCxnSpPr>
          <p:nvPr/>
        </p:nvCxnSpPr>
        <p:spPr>
          <a:xfrm>
            <a:off x="88473" y="2171244"/>
            <a:ext cx="590712" cy="8061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4" idx="5"/>
            <a:endCxn id="51" idx="2"/>
          </p:cNvCxnSpPr>
          <p:nvPr/>
        </p:nvCxnSpPr>
        <p:spPr>
          <a:xfrm flipH="1">
            <a:off x="-5956111" y="4317269"/>
            <a:ext cx="6042350" cy="15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1" idx="0"/>
            <a:endCxn id="44" idx="7"/>
          </p:cNvCxnSpPr>
          <p:nvPr/>
        </p:nvCxnSpPr>
        <p:spPr>
          <a:xfrm flipV="1">
            <a:off x="-5956111" y="3293693"/>
            <a:ext cx="6042350" cy="15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738654" y="1547288"/>
            <a:ext cx="3168431" cy="2031325"/>
          </a:xfrm>
          <a:prstGeom prst="rect">
            <a:avLst/>
          </a:prstGeom>
          <a:noFill/>
        </p:spPr>
        <p:txBody>
          <a:bodyPr wrap="none" rtlCol="0">
            <a:spAutoFit/>
          </a:bodyPr>
          <a:lstStyle/>
          <a:p>
            <a:r>
              <a:rPr lang="en-GB" b="1" dirty="0" smtClean="0"/>
              <a:t>Read Tag:</a:t>
            </a:r>
          </a:p>
          <a:p>
            <a:pPr marL="342900" indent="-342900">
              <a:buFont typeface="+mj-lt"/>
              <a:buAutoNum type="arabicPeriod"/>
            </a:pPr>
            <a:r>
              <a:rPr lang="en-IN" dirty="0" err="1" smtClean="0"/>
              <a:t>Robot_Available</a:t>
            </a:r>
            <a:endParaRPr lang="en-IN" dirty="0"/>
          </a:p>
          <a:p>
            <a:pPr marL="342900" indent="-342900">
              <a:buFont typeface="+mj-lt"/>
              <a:buAutoNum type="arabicPeriod"/>
            </a:pPr>
            <a:r>
              <a:rPr lang="en-IN" dirty="0" err="1" smtClean="0"/>
              <a:t>Start_Test</a:t>
            </a:r>
            <a:endParaRPr lang="en-IN" dirty="0"/>
          </a:p>
          <a:p>
            <a:pPr marL="342900" indent="-342900">
              <a:buFont typeface="+mj-lt"/>
              <a:buAutoNum type="arabicPeriod"/>
            </a:pPr>
            <a:r>
              <a:rPr lang="en-IN" dirty="0" err="1" smtClean="0"/>
              <a:t>Stop_Test</a:t>
            </a:r>
            <a:endParaRPr lang="en-IN" dirty="0"/>
          </a:p>
          <a:p>
            <a:pPr marL="342900" indent="-342900">
              <a:buFont typeface="+mj-lt"/>
              <a:buAutoNum type="arabicPeriod"/>
            </a:pPr>
            <a:r>
              <a:rPr lang="en-IN" dirty="0" err="1" smtClean="0"/>
              <a:t>Scan_Trigger</a:t>
            </a:r>
            <a:endParaRPr lang="en-IN" dirty="0" smtClean="0"/>
          </a:p>
          <a:p>
            <a:pPr marL="342900" indent="-342900">
              <a:buFont typeface="+mj-lt"/>
              <a:buAutoNum type="arabicPeriod"/>
            </a:pPr>
            <a:r>
              <a:rPr lang="en-GB" dirty="0" err="1" smtClean="0"/>
              <a:t>Station_No_Start_Stop_Test</a:t>
            </a:r>
            <a:endParaRPr lang="en-GB" dirty="0"/>
          </a:p>
          <a:p>
            <a:pPr marL="342900" indent="-342900">
              <a:buFont typeface="+mj-lt"/>
              <a:buAutoNum type="arabicPeriod"/>
            </a:pPr>
            <a:endParaRPr lang="en-IN" dirty="0" smtClean="0"/>
          </a:p>
        </p:txBody>
      </p:sp>
      <p:sp>
        <p:nvSpPr>
          <p:cNvPr id="81" name="TextBox 80"/>
          <p:cNvSpPr txBox="1"/>
          <p:nvPr/>
        </p:nvSpPr>
        <p:spPr>
          <a:xfrm>
            <a:off x="-5729626" y="4297384"/>
            <a:ext cx="2809872" cy="3139321"/>
          </a:xfrm>
          <a:prstGeom prst="rect">
            <a:avLst/>
          </a:prstGeom>
          <a:noFill/>
        </p:spPr>
        <p:txBody>
          <a:bodyPr wrap="none" rtlCol="0">
            <a:spAutoFit/>
          </a:bodyPr>
          <a:lstStyle/>
          <a:p>
            <a:r>
              <a:rPr lang="en-GB" b="1" dirty="0" smtClean="0"/>
              <a:t>Write Tag:</a:t>
            </a:r>
          </a:p>
          <a:p>
            <a:pPr>
              <a:buFont typeface="+mj-lt"/>
              <a:buAutoNum type="arabicPeriod"/>
            </a:pPr>
            <a:r>
              <a:rPr lang="en-IN" dirty="0" err="1"/>
              <a:t>Task_Available_for_Robot</a:t>
            </a:r>
            <a:endParaRPr lang="en-IN" dirty="0"/>
          </a:p>
          <a:p>
            <a:pPr>
              <a:buFont typeface="+mj-lt"/>
              <a:buAutoNum type="arabicPeriod"/>
            </a:pPr>
            <a:r>
              <a:rPr lang="en-IN" dirty="0" err="1" smtClean="0"/>
              <a:t>New_Serial</a:t>
            </a:r>
            <a:endParaRPr lang="en-IN" dirty="0"/>
          </a:p>
          <a:p>
            <a:pPr>
              <a:buFont typeface="+mj-lt"/>
              <a:buAutoNum type="arabicPeriod"/>
            </a:pPr>
            <a:r>
              <a:rPr lang="en-IN" dirty="0" err="1" smtClean="0"/>
              <a:t>Serial_Adapter_Plate_Size</a:t>
            </a:r>
            <a:endParaRPr lang="en-IN" dirty="0"/>
          </a:p>
          <a:p>
            <a:pPr>
              <a:buFont typeface="+mj-lt"/>
              <a:buAutoNum type="arabicPeriod"/>
            </a:pPr>
            <a:r>
              <a:rPr lang="en-IN" dirty="0" err="1" smtClean="0"/>
              <a:t>Serial_Displacement_Size</a:t>
            </a:r>
            <a:endParaRPr lang="en-IN" dirty="0" smtClean="0"/>
          </a:p>
          <a:p>
            <a:pPr>
              <a:buFont typeface="+mj-lt"/>
              <a:buAutoNum type="arabicPeriod"/>
            </a:pPr>
            <a:r>
              <a:rPr lang="en-IN" dirty="0" err="1" smtClean="0"/>
              <a:t>Serial_Flange_Size</a:t>
            </a:r>
            <a:endParaRPr lang="en-IN" dirty="0" smtClean="0"/>
          </a:p>
          <a:p>
            <a:pPr>
              <a:buFont typeface="+mj-lt"/>
              <a:buAutoNum type="arabicPeriod"/>
            </a:pPr>
            <a:r>
              <a:rPr lang="en-IN" dirty="0" err="1" smtClean="0"/>
              <a:t>Test_Result</a:t>
            </a:r>
            <a:endParaRPr lang="en-IN" dirty="0" smtClean="0"/>
          </a:p>
          <a:p>
            <a:pPr>
              <a:buFont typeface="+mj-lt"/>
              <a:buAutoNum type="arabicPeriod"/>
            </a:pPr>
            <a:r>
              <a:rPr lang="en-IN" dirty="0" err="1" smtClean="0"/>
              <a:t>Station_Number</a:t>
            </a:r>
            <a:endParaRPr lang="en-IN" dirty="0" smtClean="0"/>
          </a:p>
          <a:p>
            <a:pPr>
              <a:buFont typeface="+mj-lt"/>
              <a:buAutoNum type="arabicPeriod"/>
            </a:pPr>
            <a:r>
              <a:rPr lang="en-IN" dirty="0" smtClean="0"/>
              <a:t>Rerun</a:t>
            </a:r>
          </a:p>
          <a:p>
            <a:pPr>
              <a:buFont typeface="+mj-lt"/>
              <a:buAutoNum type="arabicPeriod"/>
            </a:pPr>
            <a:r>
              <a:rPr lang="en-IN" dirty="0" err="1" smtClean="0"/>
              <a:t>Invalid_SNo</a:t>
            </a:r>
            <a:endParaRPr lang="en-IN" dirty="0" smtClean="0"/>
          </a:p>
          <a:p>
            <a:pPr>
              <a:buFont typeface="+mj-lt"/>
              <a:buAutoNum type="arabicPeriod"/>
            </a:pPr>
            <a:r>
              <a:rPr lang="en-US" dirty="0" err="1" smtClean="0"/>
              <a:t>PC_ACK_Read_Tags</a:t>
            </a:r>
            <a:endParaRPr lang="en-US" dirty="0"/>
          </a:p>
        </p:txBody>
      </p:sp>
      <p:sp>
        <p:nvSpPr>
          <p:cNvPr id="57" name="16-Point Star 56"/>
          <p:cNvSpPr/>
          <p:nvPr/>
        </p:nvSpPr>
        <p:spPr>
          <a:xfrm>
            <a:off x="3343558" y="3103585"/>
            <a:ext cx="2088232" cy="1403792"/>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DAQ</a:t>
            </a:r>
            <a:endParaRPr lang="en-IN" dirty="0"/>
          </a:p>
        </p:txBody>
      </p:sp>
      <p:cxnSp>
        <p:nvCxnSpPr>
          <p:cNvPr id="100" name="Elbow Connector 99"/>
          <p:cNvCxnSpPr>
            <a:stCxn id="55" idx="3"/>
            <a:endCxn id="57" idx="1"/>
          </p:cNvCxnSpPr>
          <p:nvPr/>
        </p:nvCxnSpPr>
        <p:spPr>
          <a:xfrm rot="5400000">
            <a:off x="6523932" y="1807891"/>
            <a:ext cx="557369" cy="2900607"/>
          </a:xfrm>
          <a:prstGeom prst="bentConnector2">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145522" y="3258194"/>
            <a:ext cx="1173078" cy="369332"/>
          </a:xfrm>
          <a:prstGeom prst="rect">
            <a:avLst/>
          </a:prstGeom>
          <a:noFill/>
        </p:spPr>
        <p:txBody>
          <a:bodyPr wrap="none" rtlCol="0">
            <a:spAutoFit/>
          </a:bodyPr>
          <a:lstStyle/>
          <a:p>
            <a:r>
              <a:rPr lang="en-GB" dirty="0" smtClean="0"/>
              <a:t>Test Select</a:t>
            </a:r>
            <a:endParaRPr lang="en-IN" dirty="0"/>
          </a:p>
        </p:txBody>
      </p:sp>
      <p:cxnSp>
        <p:nvCxnSpPr>
          <p:cNvPr id="103" name="Elbow Connector 102"/>
          <p:cNvCxnSpPr>
            <a:stCxn id="55" idx="1"/>
            <a:endCxn id="57" idx="3"/>
          </p:cNvCxnSpPr>
          <p:nvPr/>
        </p:nvCxnSpPr>
        <p:spPr>
          <a:xfrm flipH="1">
            <a:off x="5352312" y="2151420"/>
            <a:ext cx="3645544" cy="1922663"/>
          </a:xfrm>
          <a:prstGeom prst="bentConnector3">
            <a:avLst>
              <a:gd name="adj1" fmla="val -11845"/>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8791961" y="3524057"/>
            <a:ext cx="527260" cy="369332"/>
          </a:xfrm>
          <a:prstGeom prst="rect">
            <a:avLst/>
          </a:prstGeom>
          <a:noFill/>
        </p:spPr>
        <p:txBody>
          <a:bodyPr wrap="none" rtlCol="0">
            <a:spAutoFit/>
          </a:bodyPr>
          <a:lstStyle/>
          <a:p>
            <a:r>
              <a:rPr lang="en-GB" dirty="0" smtClean="0"/>
              <a:t>TTA</a:t>
            </a:r>
            <a:endParaRPr lang="en-IN" dirty="0"/>
          </a:p>
        </p:txBody>
      </p:sp>
      <p:sp>
        <p:nvSpPr>
          <p:cNvPr id="109" name="TextBox 108"/>
          <p:cNvSpPr txBox="1"/>
          <p:nvPr/>
        </p:nvSpPr>
        <p:spPr>
          <a:xfrm>
            <a:off x="9003289" y="3805481"/>
            <a:ext cx="537263" cy="369332"/>
          </a:xfrm>
          <a:prstGeom prst="rect">
            <a:avLst/>
          </a:prstGeom>
          <a:noFill/>
        </p:spPr>
        <p:txBody>
          <a:bodyPr wrap="none" rtlCol="0">
            <a:spAutoFit/>
          </a:bodyPr>
          <a:lstStyle/>
          <a:p>
            <a:r>
              <a:rPr lang="en-GB" dirty="0" smtClean="0"/>
              <a:t>TTB</a:t>
            </a:r>
            <a:endParaRPr lang="en-IN" dirty="0"/>
          </a:p>
        </p:txBody>
      </p:sp>
      <p:sp>
        <p:nvSpPr>
          <p:cNvPr id="110" name="Flowchart: Direct Access Storage 109"/>
          <p:cNvSpPr/>
          <p:nvPr/>
        </p:nvSpPr>
        <p:spPr>
          <a:xfrm rot="16200000">
            <a:off x="584971" y="5236005"/>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Result MDB DB</a:t>
            </a:r>
            <a:endParaRPr lang="en-IN" dirty="0"/>
          </a:p>
        </p:txBody>
      </p:sp>
      <p:cxnSp>
        <p:nvCxnSpPr>
          <p:cNvPr id="111" name="Straight Arrow Connector 110"/>
          <p:cNvCxnSpPr>
            <a:stCxn id="110" idx="4"/>
            <a:endCxn id="44" idx="3"/>
          </p:cNvCxnSpPr>
          <p:nvPr/>
        </p:nvCxnSpPr>
        <p:spPr>
          <a:xfrm flipH="1" flipV="1">
            <a:off x="1412105" y="4633571"/>
            <a:ext cx="958" cy="411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19910" y="6757476"/>
            <a:ext cx="2186304" cy="646331"/>
          </a:xfrm>
          <a:prstGeom prst="rect">
            <a:avLst/>
          </a:prstGeom>
          <a:noFill/>
        </p:spPr>
        <p:txBody>
          <a:bodyPr wrap="none" rtlCol="0">
            <a:spAutoFit/>
          </a:bodyPr>
          <a:lstStyle/>
          <a:p>
            <a:pPr algn="ctr"/>
            <a:r>
              <a:rPr lang="en-GB" dirty="0" smtClean="0"/>
              <a:t>Pressure, Flow</a:t>
            </a:r>
          </a:p>
          <a:p>
            <a:pPr algn="ctr"/>
            <a:r>
              <a:rPr lang="en-GB" dirty="0" smtClean="0"/>
              <a:t>Test Result, Test Time</a:t>
            </a:r>
            <a:endParaRPr lang="en-IN" dirty="0"/>
          </a:p>
        </p:txBody>
      </p:sp>
      <p:sp>
        <p:nvSpPr>
          <p:cNvPr id="116" name="Multiply 115"/>
          <p:cNvSpPr/>
          <p:nvPr/>
        </p:nvSpPr>
        <p:spPr>
          <a:xfrm>
            <a:off x="4067300" y="5518479"/>
            <a:ext cx="2980286" cy="713368"/>
          </a:xfrm>
          <a:prstGeom prst="mathMultiply">
            <a:avLst>
              <a:gd name="adj1" fmla="val 448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17" name="Flowchart: Direct Access Storage 116"/>
          <p:cNvSpPr/>
          <p:nvPr/>
        </p:nvSpPr>
        <p:spPr>
          <a:xfrm rot="15369931">
            <a:off x="5468177" y="1065917"/>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Flowchart: Direct Access Storage 118"/>
          <p:cNvSpPr/>
          <p:nvPr/>
        </p:nvSpPr>
        <p:spPr>
          <a:xfrm rot="15369931">
            <a:off x="5860443" y="1567130"/>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Flowchart: Direct Access Storage 53"/>
          <p:cNvSpPr/>
          <p:nvPr/>
        </p:nvSpPr>
        <p:spPr>
          <a:xfrm rot="16200000">
            <a:off x="-2127653" y="5273894"/>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Serial Detail SQL DB</a:t>
            </a:r>
            <a:endParaRPr lang="en-IN" dirty="0"/>
          </a:p>
        </p:txBody>
      </p:sp>
      <p:cxnSp>
        <p:nvCxnSpPr>
          <p:cNvPr id="4" name="Elbow Connector 3"/>
          <p:cNvCxnSpPr>
            <a:stCxn id="54" idx="4"/>
            <a:endCxn id="44" idx="4"/>
          </p:cNvCxnSpPr>
          <p:nvPr/>
        </p:nvCxnSpPr>
        <p:spPr>
          <a:xfrm rot="5400000" flipH="1" flipV="1">
            <a:off x="-534696" y="3868707"/>
            <a:ext cx="449017" cy="197874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28066" y="-218855"/>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New ALT Requirement</a:t>
            </a:r>
            <a:endParaRPr lang="en-IN" sz="2700" dirty="0"/>
          </a:p>
        </p:txBody>
      </p:sp>
      <p:sp>
        <p:nvSpPr>
          <p:cNvPr id="59" name="TextBox 58"/>
          <p:cNvSpPr txBox="1"/>
          <p:nvPr/>
        </p:nvSpPr>
        <p:spPr>
          <a:xfrm>
            <a:off x="-2702450" y="6733153"/>
            <a:ext cx="2449710" cy="646331"/>
          </a:xfrm>
          <a:prstGeom prst="rect">
            <a:avLst/>
          </a:prstGeom>
          <a:noFill/>
        </p:spPr>
        <p:txBody>
          <a:bodyPr wrap="none" rtlCol="0">
            <a:spAutoFit/>
          </a:bodyPr>
          <a:lstStyle/>
          <a:p>
            <a:pPr algn="ctr"/>
            <a:r>
              <a:rPr lang="en-GB" dirty="0" smtClean="0"/>
              <a:t>Flange, Displacement,</a:t>
            </a:r>
          </a:p>
          <a:p>
            <a:pPr algn="ctr"/>
            <a:r>
              <a:rPr lang="en-GB" dirty="0" err="1" smtClean="0"/>
              <a:t>Adapterplate</a:t>
            </a:r>
            <a:r>
              <a:rPr lang="en-GB" dirty="0" smtClean="0"/>
              <a:t>, Test Type.</a:t>
            </a:r>
            <a:endParaRPr lang="en-IN" dirty="0"/>
          </a:p>
        </p:txBody>
      </p:sp>
    </p:spTree>
    <p:extLst>
      <p:ext uri="{BB962C8B-B14F-4D97-AF65-F5344CB8AC3E}">
        <p14:creationId xmlns:p14="http://schemas.microsoft.com/office/powerpoint/2010/main" val="764831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 Tags - Data</a:t>
            </a:r>
            <a:br>
              <a:rPr lang="en-US" dirty="0" smtClean="0"/>
            </a:br>
            <a:r>
              <a:rPr lang="en-US" sz="2700" dirty="0" smtClean="0"/>
              <a:t>(from Robot to LabVIEW)</a:t>
            </a:r>
            <a:endParaRPr lang="en-IN" sz="2700" dirty="0"/>
          </a:p>
        </p:txBody>
      </p:sp>
      <p:sp>
        <p:nvSpPr>
          <p:cNvPr id="3" name="Content Placeholder 2"/>
          <p:cNvSpPr>
            <a:spLocks noGrp="1"/>
          </p:cNvSpPr>
          <p:nvPr>
            <p:ph idx="1"/>
          </p:nvPr>
        </p:nvSpPr>
        <p:spPr/>
        <p:txBody>
          <a:bodyPr>
            <a:normAutofit fontScale="55000" lnSpcReduction="20000"/>
          </a:bodyPr>
          <a:lstStyle/>
          <a:p>
            <a:pPr>
              <a:buFont typeface="+mj-lt"/>
              <a:buAutoNum type="arabicPeriod"/>
            </a:pPr>
            <a:r>
              <a:rPr lang="en-IN" dirty="0" err="1" smtClean="0"/>
              <a:t>Robot_Available</a:t>
            </a:r>
            <a:endParaRPr lang="en-IN" dirty="0" smtClean="0"/>
          </a:p>
          <a:p>
            <a:pPr marL="1028700" lvl="1" indent="-571500">
              <a:buFont typeface="+mj-lt"/>
              <a:buAutoNum type="alphaLcParenR"/>
            </a:pPr>
            <a:r>
              <a:rPr lang="en-IN" dirty="0" smtClean="0"/>
              <a:t>1 = Robot </a:t>
            </a:r>
            <a:r>
              <a:rPr lang="en-IN" dirty="0"/>
              <a:t>Available</a:t>
            </a:r>
          </a:p>
          <a:p>
            <a:pPr marL="1028700" lvl="1" indent="-571500">
              <a:buFont typeface="+mj-lt"/>
              <a:buAutoNum type="alphaLcParenR"/>
            </a:pPr>
            <a:r>
              <a:rPr lang="en-IN" dirty="0" smtClean="0"/>
              <a:t>0 = Robot </a:t>
            </a:r>
            <a:r>
              <a:rPr lang="en-IN" dirty="0"/>
              <a:t>Unavailable</a:t>
            </a:r>
          </a:p>
          <a:p>
            <a:pPr>
              <a:buFont typeface="+mj-lt"/>
              <a:buAutoNum type="arabicPeriod"/>
            </a:pPr>
            <a:r>
              <a:rPr lang="en-IN" dirty="0" err="1" smtClean="0"/>
              <a:t>Start_Test</a:t>
            </a:r>
            <a:endParaRPr lang="en-IN" dirty="0" smtClean="0"/>
          </a:p>
          <a:p>
            <a:pPr marL="971550" lvl="1" indent="-514350">
              <a:buFont typeface="+mj-lt"/>
              <a:buAutoNum type="alphaLcParenR"/>
            </a:pPr>
            <a:r>
              <a:rPr lang="en-US" dirty="0" smtClean="0"/>
              <a:t>1 = Start Test</a:t>
            </a:r>
          </a:p>
          <a:p>
            <a:pPr marL="971550" lvl="1" indent="-514350">
              <a:buFont typeface="+mj-lt"/>
              <a:buAutoNum type="alphaLcParenR"/>
            </a:pPr>
            <a:r>
              <a:rPr lang="en-US" dirty="0" smtClean="0"/>
              <a:t>0 = Nothing</a:t>
            </a:r>
            <a:endParaRPr lang="en-IN" dirty="0"/>
          </a:p>
          <a:p>
            <a:pPr>
              <a:buFont typeface="+mj-lt"/>
              <a:buAutoNum type="arabicPeriod"/>
            </a:pPr>
            <a:r>
              <a:rPr lang="en-IN" dirty="0" err="1" smtClean="0"/>
              <a:t>Stop_Test</a:t>
            </a:r>
            <a:endParaRPr lang="en-IN" dirty="0" smtClean="0"/>
          </a:p>
          <a:p>
            <a:pPr marL="971550" lvl="1" indent="-514350">
              <a:buFont typeface="+mj-lt"/>
              <a:buAutoNum type="alphaLcParenR"/>
            </a:pPr>
            <a:r>
              <a:rPr lang="en-US" dirty="0"/>
              <a:t>1 = </a:t>
            </a:r>
            <a:r>
              <a:rPr lang="en-US" dirty="0" smtClean="0"/>
              <a:t>Stop Test</a:t>
            </a:r>
            <a:endParaRPr lang="en-US" dirty="0"/>
          </a:p>
          <a:p>
            <a:pPr marL="971550" lvl="1" indent="-514350">
              <a:buFont typeface="+mj-lt"/>
              <a:buAutoNum type="alphaLcParenR"/>
            </a:pPr>
            <a:r>
              <a:rPr lang="en-US" dirty="0"/>
              <a:t>0 = </a:t>
            </a:r>
            <a:r>
              <a:rPr lang="en-US" dirty="0" smtClean="0"/>
              <a:t>Nothing</a:t>
            </a:r>
            <a:endParaRPr lang="en-IN" dirty="0"/>
          </a:p>
          <a:p>
            <a:pPr>
              <a:buFont typeface="+mj-lt"/>
              <a:buAutoNum type="arabicPeriod"/>
            </a:pPr>
            <a:r>
              <a:rPr lang="en-GB" dirty="0" err="1"/>
              <a:t>Station_No_Start_Stop_Test</a:t>
            </a:r>
            <a:endParaRPr lang="en-GB" dirty="0"/>
          </a:p>
          <a:p>
            <a:pPr marL="971550" lvl="1" indent="-514350">
              <a:buFont typeface="+mj-lt"/>
              <a:buAutoNum type="alphaLcParenR"/>
            </a:pPr>
            <a:r>
              <a:rPr lang="en-GB" dirty="0"/>
              <a:t>0 = Station-1</a:t>
            </a:r>
          </a:p>
          <a:p>
            <a:pPr marL="971550" lvl="1" indent="-514350">
              <a:buFont typeface="+mj-lt"/>
              <a:buAutoNum type="alphaLcParenR"/>
            </a:pPr>
            <a:r>
              <a:rPr lang="en-GB" dirty="0"/>
              <a:t>1 = Station-2</a:t>
            </a:r>
          </a:p>
          <a:p>
            <a:pPr marL="971550" lvl="1" indent="-514350">
              <a:buFont typeface="+mj-lt"/>
              <a:buAutoNum type="alphaLcParenR"/>
            </a:pPr>
            <a:r>
              <a:rPr lang="en-GB" dirty="0"/>
              <a:t>2 = Station-3</a:t>
            </a:r>
          </a:p>
          <a:p>
            <a:pPr marL="971550" lvl="1" indent="-514350">
              <a:buFont typeface="+mj-lt"/>
              <a:buAutoNum type="alphaLcParenR"/>
            </a:pPr>
            <a:r>
              <a:rPr lang="en-GB" dirty="0"/>
              <a:t>3 = Station-4</a:t>
            </a:r>
          </a:p>
          <a:p>
            <a:pPr>
              <a:buFont typeface="+mj-lt"/>
              <a:buAutoNum type="arabicPeriod"/>
            </a:pPr>
            <a:r>
              <a:rPr lang="en-IN" dirty="0" err="1" smtClean="0"/>
              <a:t>Scan_Trigger</a:t>
            </a:r>
            <a:endParaRPr lang="en-IN" dirty="0" smtClean="0"/>
          </a:p>
          <a:p>
            <a:pPr marL="971550" lvl="1" indent="-514350">
              <a:buFont typeface="+mj-lt"/>
              <a:buAutoNum type="alphaLcParenR"/>
            </a:pPr>
            <a:r>
              <a:rPr lang="en-US" dirty="0" smtClean="0"/>
              <a:t>0 = Scan Trigger (Serial available @ scanner location)</a:t>
            </a:r>
          </a:p>
          <a:p>
            <a:pPr marL="971550" lvl="1" indent="-514350">
              <a:buFont typeface="+mj-lt"/>
              <a:buAutoNum type="alphaLcParenR"/>
            </a:pPr>
            <a:r>
              <a:rPr lang="en-US" dirty="0" smtClean="0"/>
              <a:t>1 = No trigger</a:t>
            </a:r>
            <a:endParaRPr lang="en-IN" dirty="0" smtClean="0"/>
          </a:p>
          <a:p>
            <a:endParaRPr lang="en-IN" dirty="0"/>
          </a:p>
        </p:txBody>
      </p:sp>
    </p:spTree>
    <p:extLst>
      <p:ext uri="{BB962C8B-B14F-4D97-AF65-F5344CB8AC3E}">
        <p14:creationId xmlns:p14="http://schemas.microsoft.com/office/powerpoint/2010/main" val="238648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Tags – Data</a:t>
            </a:r>
            <a:br>
              <a:rPr lang="en-US" dirty="0" smtClean="0"/>
            </a:br>
            <a:r>
              <a:rPr lang="en-US" sz="2700" dirty="0" smtClean="0"/>
              <a:t>(from LabVIEW to Robot)</a:t>
            </a:r>
            <a:endParaRPr lang="en-IN" sz="2700" dirty="0"/>
          </a:p>
        </p:txBody>
      </p:sp>
      <p:sp>
        <p:nvSpPr>
          <p:cNvPr id="3" name="Content Placeholder 2"/>
          <p:cNvSpPr>
            <a:spLocks noGrp="1"/>
          </p:cNvSpPr>
          <p:nvPr>
            <p:ph idx="1"/>
          </p:nvPr>
        </p:nvSpPr>
        <p:spPr/>
        <p:txBody>
          <a:bodyPr>
            <a:normAutofit fontScale="32500" lnSpcReduction="20000"/>
          </a:bodyPr>
          <a:lstStyle/>
          <a:p>
            <a:pPr>
              <a:buFont typeface="+mj-lt"/>
              <a:buAutoNum type="arabicPeriod"/>
            </a:pPr>
            <a:r>
              <a:rPr lang="en-IN" dirty="0" err="1" smtClean="0"/>
              <a:t>Task_Available_for_Robot</a:t>
            </a:r>
            <a:endParaRPr lang="en-IN" dirty="0" smtClean="0"/>
          </a:p>
          <a:p>
            <a:pPr marL="971550" lvl="1" indent="-514350">
              <a:buFont typeface="+mj-lt"/>
              <a:buAutoNum type="alphaLcParenR"/>
            </a:pPr>
            <a:r>
              <a:rPr lang="en-US" dirty="0"/>
              <a:t>1 = </a:t>
            </a:r>
            <a:r>
              <a:rPr lang="en-US" dirty="0" smtClean="0"/>
              <a:t>Task Available for Robot</a:t>
            </a:r>
            <a:endParaRPr lang="en-US" dirty="0"/>
          </a:p>
          <a:p>
            <a:pPr marL="971550" lvl="1" indent="-514350">
              <a:buFont typeface="+mj-lt"/>
              <a:buAutoNum type="alphaLcParenR"/>
            </a:pPr>
            <a:r>
              <a:rPr lang="en-US" dirty="0"/>
              <a:t>0 = </a:t>
            </a:r>
            <a:r>
              <a:rPr lang="en-US" dirty="0" smtClean="0"/>
              <a:t>Nothing</a:t>
            </a:r>
            <a:endParaRPr lang="en-IN" dirty="0"/>
          </a:p>
          <a:p>
            <a:pPr>
              <a:buFont typeface="+mj-lt"/>
              <a:buAutoNum type="arabicPeriod"/>
            </a:pPr>
            <a:r>
              <a:rPr lang="en-IN" dirty="0" err="1" smtClean="0"/>
              <a:t>New_Serial</a:t>
            </a:r>
            <a:endParaRPr lang="en-IN" dirty="0" smtClean="0"/>
          </a:p>
          <a:p>
            <a:pPr marL="971550" lvl="1" indent="-514350">
              <a:buFont typeface="+mj-lt"/>
              <a:buAutoNum type="alphaLcParenR"/>
            </a:pPr>
            <a:r>
              <a:rPr lang="en-US" dirty="0"/>
              <a:t>1 = </a:t>
            </a:r>
            <a:r>
              <a:rPr lang="en-US" dirty="0" smtClean="0"/>
              <a:t>New Serial Task</a:t>
            </a:r>
            <a:endParaRPr lang="en-US" dirty="0"/>
          </a:p>
          <a:p>
            <a:pPr marL="971550" lvl="1" indent="-514350">
              <a:buFont typeface="+mj-lt"/>
              <a:buAutoNum type="alphaLcParenR"/>
            </a:pPr>
            <a:r>
              <a:rPr lang="en-US" dirty="0"/>
              <a:t>0 = </a:t>
            </a:r>
            <a:r>
              <a:rPr lang="en-US" dirty="0" smtClean="0"/>
              <a:t>Nothing</a:t>
            </a:r>
            <a:endParaRPr lang="en-IN" dirty="0"/>
          </a:p>
          <a:p>
            <a:pPr>
              <a:buFont typeface="+mj-lt"/>
              <a:buAutoNum type="arabicPeriod"/>
            </a:pPr>
            <a:r>
              <a:rPr lang="en-IN" dirty="0" err="1" smtClean="0"/>
              <a:t>Serial_Adapter_Plate_Size</a:t>
            </a:r>
            <a:endParaRPr lang="en-IN" dirty="0" smtClean="0"/>
          </a:p>
          <a:p>
            <a:pPr lvl="1"/>
            <a:r>
              <a:rPr lang="en-US" dirty="0"/>
              <a:t>Numeric data </a:t>
            </a:r>
            <a:r>
              <a:rPr lang="en-US" dirty="0" smtClean="0"/>
              <a:t>type from DB</a:t>
            </a:r>
            <a:endParaRPr lang="en-IN" dirty="0"/>
          </a:p>
          <a:p>
            <a:pPr>
              <a:buFont typeface="+mj-lt"/>
              <a:buAutoNum type="arabicPeriod"/>
            </a:pPr>
            <a:r>
              <a:rPr lang="en-IN" dirty="0" err="1" smtClean="0"/>
              <a:t>Serial_Displacement_Size</a:t>
            </a:r>
            <a:endParaRPr lang="en-IN" dirty="0" smtClean="0"/>
          </a:p>
          <a:p>
            <a:pPr lvl="1"/>
            <a:r>
              <a:rPr lang="en-US" dirty="0" smtClean="0"/>
              <a:t>Numeric data type from DB</a:t>
            </a:r>
            <a:endParaRPr lang="en-IN" dirty="0"/>
          </a:p>
          <a:p>
            <a:pPr>
              <a:buFont typeface="+mj-lt"/>
              <a:buAutoNum type="arabicPeriod"/>
            </a:pPr>
            <a:r>
              <a:rPr lang="en-IN" dirty="0" err="1" smtClean="0"/>
              <a:t>Serial_Flange_Size</a:t>
            </a:r>
            <a:endParaRPr lang="en-IN" dirty="0" smtClean="0"/>
          </a:p>
          <a:p>
            <a:pPr lvl="1"/>
            <a:r>
              <a:rPr lang="en-US" dirty="0" smtClean="0">
                <a:solidFill>
                  <a:srgbClr val="7030A0"/>
                </a:solidFill>
              </a:rPr>
              <a:t>String</a:t>
            </a:r>
            <a:r>
              <a:rPr lang="en-US" dirty="0" smtClean="0"/>
              <a:t> data type from DB</a:t>
            </a:r>
            <a:endParaRPr lang="en-IN" dirty="0"/>
          </a:p>
          <a:p>
            <a:pPr>
              <a:buFont typeface="+mj-lt"/>
              <a:buAutoNum type="arabicPeriod"/>
            </a:pPr>
            <a:r>
              <a:rPr lang="en-IN" dirty="0" err="1" smtClean="0"/>
              <a:t>Test_Result</a:t>
            </a:r>
            <a:endParaRPr lang="en-IN" dirty="0" smtClean="0"/>
          </a:p>
          <a:p>
            <a:pPr marL="971550" lvl="1" indent="-514350">
              <a:buFont typeface="+mj-lt"/>
              <a:buAutoNum type="alphaLcParenR"/>
            </a:pPr>
            <a:r>
              <a:rPr lang="en-US" dirty="0"/>
              <a:t>1 = </a:t>
            </a:r>
            <a:r>
              <a:rPr lang="en-US" dirty="0" smtClean="0"/>
              <a:t>PASS</a:t>
            </a:r>
            <a:endParaRPr lang="en-US" dirty="0"/>
          </a:p>
          <a:p>
            <a:pPr marL="971550" lvl="1" indent="-514350">
              <a:buFont typeface="+mj-lt"/>
              <a:buAutoNum type="alphaLcParenR"/>
            </a:pPr>
            <a:r>
              <a:rPr lang="en-US" dirty="0"/>
              <a:t>0 = </a:t>
            </a:r>
            <a:r>
              <a:rPr lang="en-US" dirty="0" smtClean="0"/>
              <a:t>FAIL</a:t>
            </a:r>
            <a:endParaRPr lang="en-IN" dirty="0"/>
          </a:p>
          <a:p>
            <a:pPr>
              <a:buFont typeface="+mj-lt"/>
              <a:buAutoNum type="arabicPeriod"/>
            </a:pPr>
            <a:r>
              <a:rPr lang="en-IN" dirty="0" err="1" smtClean="0"/>
              <a:t>Station_Number</a:t>
            </a:r>
            <a:endParaRPr lang="en-IN" dirty="0" smtClean="0"/>
          </a:p>
          <a:p>
            <a:pPr marL="971550" lvl="1" indent="-514350">
              <a:buFont typeface="+mj-lt"/>
              <a:buAutoNum type="alphaLcParenR"/>
            </a:pPr>
            <a:r>
              <a:rPr lang="en-GB" dirty="0"/>
              <a:t>0 = Station-1</a:t>
            </a:r>
          </a:p>
          <a:p>
            <a:pPr marL="971550" lvl="1" indent="-514350">
              <a:buFont typeface="+mj-lt"/>
              <a:buAutoNum type="alphaLcParenR"/>
            </a:pPr>
            <a:r>
              <a:rPr lang="en-GB" dirty="0"/>
              <a:t>1 = Station-2</a:t>
            </a:r>
          </a:p>
          <a:p>
            <a:pPr marL="971550" lvl="1" indent="-514350">
              <a:buFont typeface="+mj-lt"/>
              <a:buAutoNum type="alphaLcParenR"/>
            </a:pPr>
            <a:r>
              <a:rPr lang="en-GB" dirty="0"/>
              <a:t>2 = Station-3</a:t>
            </a:r>
          </a:p>
          <a:p>
            <a:pPr marL="971550" lvl="1" indent="-514350">
              <a:buFont typeface="+mj-lt"/>
              <a:buAutoNum type="alphaLcParenR"/>
            </a:pPr>
            <a:r>
              <a:rPr lang="en-GB" dirty="0"/>
              <a:t>3 = </a:t>
            </a:r>
            <a:r>
              <a:rPr lang="en-GB" dirty="0" smtClean="0"/>
              <a:t>Station-4</a:t>
            </a:r>
            <a:endParaRPr lang="en-IN" dirty="0"/>
          </a:p>
          <a:p>
            <a:pPr>
              <a:buFont typeface="+mj-lt"/>
              <a:buAutoNum type="arabicPeriod"/>
            </a:pPr>
            <a:r>
              <a:rPr lang="en-IN" dirty="0" smtClean="0"/>
              <a:t>Rerun</a:t>
            </a:r>
          </a:p>
          <a:p>
            <a:pPr marL="971550" lvl="1" indent="-514350">
              <a:buFont typeface="+mj-lt"/>
              <a:buAutoNum type="alphaLcParenR"/>
            </a:pPr>
            <a:r>
              <a:rPr lang="en-US" dirty="0"/>
              <a:t>1 = </a:t>
            </a:r>
            <a:r>
              <a:rPr lang="en-US" dirty="0" smtClean="0"/>
              <a:t>Rerun (TRUE)</a:t>
            </a:r>
            <a:endParaRPr lang="en-US" dirty="0"/>
          </a:p>
          <a:p>
            <a:pPr marL="971550" lvl="1" indent="-514350">
              <a:buFont typeface="+mj-lt"/>
              <a:buAutoNum type="alphaLcParenR"/>
            </a:pPr>
            <a:r>
              <a:rPr lang="en-US" dirty="0"/>
              <a:t>0 = </a:t>
            </a:r>
            <a:r>
              <a:rPr lang="en-US" dirty="0" smtClean="0"/>
              <a:t>No Rerun</a:t>
            </a:r>
            <a:endParaRPr lang="en-IN" dirty="0"/>
          </a:p>
          <a:p>
            <a:pPr>
              <a:buFont typeface="+mj-lt"/>
              <a:buAutoNum type="arabicPeriod"/>
            </a:pPr>
            <a:r>
              <a:rPr lang="en-IN" dirty="0" err="1" smtClean="0"/>
              <a:t>Invalid_SNo</a:t>
            </a:r>
            <a:endParaRPr lang="en-IN" dirty="0" smtClean="0"/>
          </a:p>
          <a:p>
            <a:pPr marL="971550" lvl="1" indent="-514350">
              <a:buFont typeface="+mj-lt"/>
              <a:buAutoNum type="alphaLcParenR"/>
            </a:pPr>
            <a:r>
              <a:rPr lang="en-US" dirty="0"/>
              <a:t>1 = </a:t>
            </a:r>
            <a:r>
              <a:rPr lang="en-US" dirty="0" smtClean="0"/>
              <a:t>Invalid Serial Number at Scanner</a:t>
            </a:r>
            <a:endParaRPr lang="en-US" dirty="0"/>
          </a:p>
          <a:p>
            <a:pPr marL="971550" lvl="1" indent="-514350">
              <a:buFont typeface="+mj-lt"/>
              <a:buAutoNum type="alphaLcParenR"/>
            </a:pPr>
            <a:r>
              <a:rPr lang="en-US" dirty="0"/>
              <a:t>0 = </a:t>
            </a:r>
            <a:r>
              <a:rPr lang="en-US" dirty="0" smtClean="0"/>
              <a:t>Valid Serial Number</a:t>
            </a:r>
            <a:endParaRPr lang="en-IN" dirty="0"/>
          </a:p>
          <a:p>
            <a:pPr>
              <a:buFont typeface="+mj-lt"/>
              <a:buAutoNum type="arabicPeriod"/>
            </a:pPr>
            <a:r>
              <a:rPr lang="en-US" dirty="0" err="1" smtClean="0"/>
              <a:t>PC_ACK_Read_Tags</a:t>
            </a:r>
            <a:endParaRPr lang="en-US" dirty="0" smtClean="0"/>
          </a:p>
          <a:p>
            <a:pPr marL="971550" lvl="1" indent="-514350">
              <a:buFont typeface="+mj-lt"/>
              <a:buAutoNum type="alphaLcParenR"/>
            </a:pPr>
            <a:r>
              <a:rPr lang="en-US" dirty="0" smtClean="0"/>
              <a:t>1 = PC has read the tags from Robot</a:t>
            </a:r>
          </a:p>
          <a:p>
            <a:pPr marL="971550" lvl="1" indent="-514350">
              <a:buFont typeface="+mj-lt"/>
              <a:buAutoNum type="alphaLcParenR"/>
            </a:pPr>
            <a:r>
              <a:rPr lang="en-US" dirty="0" smtClean="0"/>
              <a:t>0 = PC has NOT read the tags</a:t>
            </a:r>
            <a:endParaRPr lang="en-IN" dirty="0"/>
          </a:p>
        </p:txBody>
      </p:sp>
    </p:spTree>
    <p:extLst>
      <p:ext uri="{BB962C8B-B14F-4D97-AF65-F5344CB8AC3E}">
        <p14:creationId xmlns:p14="http://schemas.microsoft.com/office/powerpoint/2010/main" val="182392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Expected PC Behaviour</a:t>
            </a:r>
            <a:endParaRPr lang="en-IN" dirty="0"/>
          </a:p>
        </p:txBody>
      </p:sp>
      <p:sp>
        <p:nvSpPr>
          <p:cNvPr id="3" name="Content Placeholder 2"/>
          <p:cNvSpPr>
            <a:spLocks noGrp="1"/>
          </p:cNvSpPr>
          <p:nvPr>
            <p:ph idx="1"/>
          </p:nvPr>
        </p:nvSpPr>
        <p:spPr/>
        <p:txBody>
          <a:bodyPr>
            <a:normAutofit fontScale="40000" lnSpcReduction="20000"/>
          </a:bodyPr>
          <a:lstStyle/>
          <a:p>
            <a:r>
              <a:rPr lang="en-GB" dirty="0" smtClean="0"/>
              <a:t>PC remembers the station occupancy and intimate robot to </a:t>
            </a:r>
          </a:p>
          <a:p>
            <a:pPr lvl="1"/>
            <a:r>
              <a:rPr lang="en-GB" dirty="0" smtClean="0"/>
              <a:t>which station to </a:t>
            </a:r>
            <a:r>
              <a:rPr lang="en-GB" b="1" dirty="0" smtClean="0"/>
              <a:t>load</a:t>
            </a:r>
            <a:r>
              <a:rPr lang="en-GB" dirty="0" smtClean="0"/>
              <a:t> the new serial (or) </a:t>
            </a:r>
          </a:p>
          <a:p>
            <a:pPr lvl="1"/>
            <a:r>
              <a:rPr lang="en-GB" dirty="0" smtClean="0"/>
              <a:t>which station to </a:t>
            </a:r>
            <a:r>
              <a:rPr lang="en-GB" b="1" dirty="0" smtClean="0"/>
              <a:t>unload </a:t>
            </a:r>
            <a:r>
              <a:rPr lang="en-GB" dirty="0" smtClean="0"/>
              <a:t>the serial (or)</a:t>
            </a:r>
          </a:p>
          <a:p>
            <a:pPr lvl="1"/>
            <a:r>
              <a:rPr lang="en-GB" dirty="0" smtClean="0"/>
              <a:t>which station to </a:t>
            </a:r>
            <a:r>
              <a:rPr lang="en-GB" b="1" dirty="0" smtClean="0"/>
              <a:t>rerun </a:t>
            </a:r>
            <a:r>
              <a:rPr lang="en-GB" dirty="0" smtClean="0"/>
              <a:t>the serial.</a:t>
            </a:r>
          </a:p>
          <a:p>
            <a:r>
              <a:rPr lang="en-GB" dirty="0" smtClean="0"/>
              <a:t>PC sends new serial details (Displacement/Flange/Adapter sizes) when new and valid serial is available at the scanner.</a:t>
            </a:r>
          </a:p>
          <a:p>
            <a:r>
              <a:rPr lang="en-GB" dirty="0" smtClean="0"/>
              <a:t>PC directly controls the sets the </a:t>
            </a:r>
            <a:r>
              <a:rPr lang="en-GB" b="1" dirty="0" smtClean="0"/>
              <a:t>test type </a:t>
            </a:r>
            <a:r>
              <a:rPr lang="en-GB" dirty="0" smtClean="0"/>
              <a:t>to run in the various ALT stations using </a:t>
            </a:r>
            <a:r>
              <a:rPr lang="en-GB" i="1" dirty="0" smtClean="0"/>
              <a:t>SELECT</a:t>
            </a:r>
            <a:r>
              <a:rPr lang="en-GB" dirty="0" smtClean="0"/>
              <a:t> line in ALT instrument.</a:t>
            </a:r>
          </a:p>
          <a:p>
            <a:r>
              <a:rPr lang="en-GB" dirty="0" smtClean="0"/>
              <a:t>PC scans for the new serial after getting </a:t>
            </a:r>
            <a:r>
              <a:rPr lang="en-GB" b="1" dirty="0" err="1" smtClean="0"/>
              <a:t>Scan_Trigger</a:t>
            </a:r>
            <a:r>
              <a:rPr lang="en-GB" dirty="0" smtClean="0"/>
              <a:t> from PLC.  PC will read both the scanners and uses only the valid serial number from the scanners for further processing.</a:t>
            </a:r>
          </a:p>
          <a:p>
            <a:r>
              <a:rPr lang="en-GB" dirty="0" smtClean="0"/>
              <a:t>PC sends the </a:t>
            </a:r>
            <a:r>
              <a:rPr lang="en-GB" b="1" dirty="0" smtClean="0"/>
              <a:t>rerun</a:t>
            </a:r>
            <a:r>
              <a:rPr lang="en-GB" dirty="0" smtClean="0"/>
              <a:t> command to Robot and wait for </a:t>
            </a:r>
            <a:r>
              <a:rPr lang="en-GB" b="1" dirty="0" err="1" smtClean="0"/>
              <a:t>Start_Test</a:t>
            </a:r>
            <a:r>
              <a:rPr lang="en-GB" dirty="0" smtClean="0"/>
              <a:t> signal from robot to rerun the test.  Number of rerun allowed is controlled by the INI entry.</a:t>
            </a:r>
          </a:p>
          <a:p>
            <a:r>
              <a:rPr lang="en-GB" dirty="0" smtClean="0"/>
              <a:t>PC sends the </a:t>
            </a:r>
            <a:r>
              <a:rPr lang="en-GB" b="1" dirty="0" err="1" smtClean="0"/>
              <a:t>New_Serial</a:t>
            </a:r>
            <a:r>
              <a:rPr lang="en-GB" b="1" dirty="0" smtClean="0"/>
              <a:t> </a:t>
            </a:r>
            <a:r>
              <a:rPr lang="en-GB" dirty="0" smtClean="0"/>
              <a:t>tag </a:t>
            </a:r>
            <a:r>
              <a:rPr lang="en-GB" dirty="0"/>
              <a:t>&amp; </a:t>
            </a:r>
            <a:r>
              <a:rPr lang="en-IN" b="1" dirty="0" err="1" smtClean="0"/>
              <a:t>Invalid_Serial_Number</a:t>
            </a:r>
            <a:r>
              <a:rPr lang="en-IN" dirty="0" smtClean="0"/>
              <a:t> tag </a:t>
            </a:r>
            <a:r>
              <a:rPr lang="en-GB" dirty="0" smtClean="0"/>
              <a:t>to intimate the arrival of serial at scanner stage which has no DB entry.</a:t>
            </a:r>
          </a:p>
          <a:p>
            <a:r>
              <a:rPr lang="en-GB" dirty="0" smtClean="0"/>
              <a:t>Work order number will be used from INI entry.</a:t>
            </a:r>
          </a:p>
          <a:p>
            <a:r>
              <a:rPr lang="en-GB" dirty="0" smtClean="0"/>
              <a:t>Start/Stop button used in existing system will not work for Auto mode.  In manual mode, test can be started or stopped as is in existing system.</a:t>
            </a:r>
          </a:p>
          <a:p>
            <a:r>
              <a:rPr lang="en-GB" dirty="0"/>
              <a:t>PC reads the tags from Robot and sets the </a:t>
            </a:r>
            <a:r>
              <a:rPr lang="en-US" b="1" dirty="0" err="1"/>
              <a:t>PC_ACK_Read_Tags</a:t>
            </a:r>
            <a:r>
              <a:rPr lang="en-GB" dirty="0"/>
              <a:t> to 1 (True).  Robot should send the next </a:t>
            </a:r>
            <a:r>
              <a:rPr lang="en-GB" dirty="0" smtClean="0"/>
              <a:t>signal only </a:t>
            </a:r>
            <a:r>
              <a:rPr lang="en-GB" dirty="0"/>
              <a:t>after this acknowledgement.  Robot should reset this </a:t>
            </a:r>
            <a:r>
              <a:rPr lang="en-US" b="1" dirty="0" err="1"/>
              <a:t>PC_ACK_Read_Tags</a:t>
            </a:r>
            <a:r>
              <a:rPr lang="en-GB" dirty="0"/>
              <a:t> to 0 (False) before sending next tag.</a:t>
            </a:r>
            <a:endParaRPr lang="en-IN" dirty="0"/>
          </a:p>
          <a:p>
            <a:pPr marL="0" indent="0">
              <a:buNone/>
            </a:pPr>
            <a:endParaRPr lang="en-US" dirty="0" smtClean="0"/>
          </a:p>
          <a:p>
            <a:pPr marL="0" indent="0">
              <a:buNone/>
            </a:pPr>
            <a:r>
              <a:rPr lang="en-US" b="1" u="sng" dirty="0" smtClean="0"/>
              <a:t>PS:</a:t>
            </a:r>
            <a:r>
              <a:rPr lang="en-US" dirty="0" smtClean="0"/>
              <a:t> INI file </a:t>
            </a:r>
            <a:r>
              <a:rPr lang="en-GB" dirty="0" smtClean="0"/>
              <a:t>location</a:t>
            </a:r>
            <a:r>
              <a:rPr lang="en-GB" dirty="0"/>
              <a:t>: C:\Soliton Projects\EATON\ALTS-2015\Software\Info\ALTS-2015.ini</a:t>
            </a:r>
          </a:p>
          <a:p>
            <a:pPr marL="0" indent="0">
              <a:buNone/>
            </a:pPr>
            <a:endParaRPr lang="en-IN" dirty="0"/>
          </a:p>
        </p:txBody>
      </p:sp>
    </p:spTree>
    <p:extLst>
      <p:ext uri="{BB962C8B-B14F-4D97-AF65-F5344CB8AC3E}">
        <p14:creationId xmlns:p14="http://schemas.microsoft.com/office/powerpoint/2010/main" val="2136999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Expected Robot Behaviour</a:t>
            </a:r>
            <a:endParaRPr lang="en-IN" dirty="0"/>
          </a:p>
        </p:txBody>
      </p:sp>
      <p:sp>
        <p:nvSpPr>
          <p:cNvPr id="3" name="Content Placeholder 2"/>
          <p:cNvSpPr>
            <a:spLocks noGrp="1"/>
          </p:cNvSpPr>
          <p:nvPr>
            <p:ph idx="1"/>
          </p:nvPr>
        </p:nvSpPr>
        <p:spPr>
          <a:xfrm>
            <a:off x="457200" y="1600200"/>
            <a:ext cx="5266928" cy="4525963"/>
          </a:xfrm>
        </p:spPr>
        <p:txBody>
          <a:bodyPr>
            <a:normAutofit fontScale="47500" lnSpcReduction="20000"/>
          </a:bodyPr>
          <a:lstStyle/>
          <a:p>
            <a:r>
              <a:rPr lang="en-GB" dirty="0" smtClean="0"/>
              <a:t>Robot should identify </a:t>
            </a:r>
            <a:r>
              <a:rPr lang="en-GB" b="1" dirty="0" smtClean="0"/>
              <a:t>NEW</a:t>
            </a:r>
            <a:r>
              <a:rPr lang="en-GB" dirty="0" smtClean="0"/>
              <a:t> </a:t>
            </a:r>
            <a:r>
              <a:rPr lang="en-GB" b="1" dirty="0" smtClean="0"/>
              <a:t>SERIAL </a:t>
            </a:r>
            <a:r>
              <a:rPr lang="en-GB" dirty="0" smtClean="0"/>
              <a:t>to load in the station using </a:t>
            </a:r>
            <a:r>
              <a:rPr lang="en-GB" dirty="0" err="1" smtClean="0"/>
              <a:t>New_Serial</a:t>
            </a:r>
            <a:r>
              <a:rPr lang="en-GB" dirty="0" smtClean="0"/>
              <a:t> tag.</a:t>
            </a:r>
            <a:br>
              <a:rPr lang="en-GB" dirty="0" smtClean="0"/>
            </a:br>
            <a:endParaRPr lang="en-GB" dirty="0" smtClean="0"/>
          </a:p>
          <a:p>
            <a:endParaRPr lang="en-GB" dirty="0"/>
          </a:p>
          <a:p>
            <a:pPr marL="0" indent="0">
              <a:buNone/>
            </a:pPr>
            <a:endParaRPr lang="en-GB" dirty="0" smtClean="0"/>
          </a:p>
          <a:p>
            <a:r>
              <a:rPr lang="en-GB" dirty="0" smtClean="0"/>
              <a:t>Robot should identify </a:t>
            </a:r>
            <a:r>
              <a:rPr lang="en-GB" b="1" dirty="0" smtClean="0"/>
              <a:t>INVALID</a:t>
            </a:r>
            <a:r>
              <a:rPr lang="en-GB" dirty="0" smtClean="0"/>
              <a:t> serial number using </a:t>
            </a:r>
            <a:r>
              <a:rPr lang="en-GB" dirty="0" err="1" smtClean="0"/>
              <a:t>New_Serial</a:t>
            </a:r>
            <a:r>
              <a:rPr lang="en-GB" dirty="0" smtClean="0"/>
              <a:t> tag &amp; </a:t>
            </a:r>
            <a:r>
              <a:rPr lang="en-IN" dirty="0" err="1" smtClean="0"/>
              <a:t>Invalid_Serial_Number</a:t>
            </a:r>
            <a:r>
              <a:rPr lang="en-IN" dirty="0" smtClean="0"/>
              <a:t> tag.</a:t>
            </a:r>
          </a:p>
          <a:p>
            <a:endParaRPr lang="en-US" dirty="0"/>
          </a:p>
          <a:p>
            <a:endParaRPr lang="en-US" dirty="0" smtClean="0"/>
          </a:p>
          <a:p>
            <a:endParaRPr lang="en-IN" dirty="0"/>
          </a:p>
          <a:p>
            <a:r>
              <a:rPr lang="en-GB" dirty="0" smtClean="0"/>
              <a:t>Robot should identify the serial </a:t>
            </a:r>
            <a:r>
              <a:rPr lang="en-GB" b="1" dirty="0" smtClean="0"/>
              <a:t>RERUN</a:t>
            </a:r>
            <a:r>
              <a:rPr lang="en-GB" dirty="0" smtClean="0"/>
              <a:t> by using </a:t>
            </a:r>
            <a:r>
              <a:rPr lang="en-GB" dirty="0" err="1"/>
              <a:t>New_Serial</a:t>
            </a:r>
            <a:r>
              <a:rPr lang="en-GB" dirty="0"/>
              <a:t> </a:t>
            </a:r>
            <a:r>
              <a:rPr lang="en-GB" dirty="0" smtClean="0"/>
              <a:t>tag, Rerun and </a:t>
            </a:r>
            <a:r>
              <a:rPr lang="en-IN" dirty="0" err="1"/>
              <a:t>Station_Number</a:t>
            </a:r>
            <a:r>
              <a:rPr lang="en-IN" dirty="0"/>
              <a:t> tag</a:t>
            </a:r>
            <a:r>
              <a:rPr lang="en-GB" dirty="0" smtClean="0"/>
              <a:t>.</a:t>
            </a:r>
          </a:p>
          <a:p>
            <a:endParaRPr lang="en-GB" dirty="0"/>
          </a:p>
          <a:p>
            <a:endParaRPr lang="en-GB" dirty="0" smtClean="0"/>
          </a:p>
          <a:p>
            <a:endParaRPr lang="en-GB" dirty="0"/>
          </a:p>
          <a:p>
            <a:r>
              <a:rPr lang="en-GB" dirty="0" smtClean="0"/>
              <a:t>Robot should identify the </a:t>
            </a:r>
            <a:r>
              <a:rPr lang="en-GB" b="1" dirty="0" smtClean="0"/>
              <a:t>UNLOAD</a:t>
            </a:r>
            <a:r>
              <a:rPr lang="en-GB" dirty="0" smtClean="0"/>
              <a:t> by using </a:t>
            </a:r>
            <a:r>
              <a:rPr lang="en-GB" dirty="0" err="1" smtClean="0"/>
              <a:t>New_Serial</a:t>
            </a:r>
            <a:r>
              <a:rPr lang="en-GB" dirty="0" smtClean="0"/>
              <a:t> tag, </a:t>
            </a:r>
            <a:r>
              <a:rPr lang="en-IN" dirty="0" err="1" smtClean="0"/>
              <a:t>Test_Result</a:t>
            </a:r>
            <a:r>
              <a:rPr lang="en-IN" dirty="0" smtClean="0"/>
              <a:t> tag and </a:t>
            </a:r>
            <a:r>
              <a:rPr lang="en-IN" dirty="0" err="1" smtClean="0"/>
              <a:t>Station_Number</a:t>
            </a:r>
            <a:r>
              <a:rPr lang="en-IN" dirty="0" smtClean="0"/>
              <a:t> tag.  </a:t>
            </a:r>
            <a:r>
              <a:rPr lang="en-GB" dirty="0" smtClean="0"/>
              <a:t>Robot should move the unloaded part to respective conveyor based on </a:t>
            </a:r>
            <a:r>
              <a:rPr lang="en-GB" dirty="0" err="1" smtClean="0"/>
              <a:t>Test_Resut</a:t>
            </a:r>
            <a:r>
              <a:rPr lang="en-GB" dirty="0" smtClean="0"/>
              <a:t> tag.</a:t>
            </a:r>
          </a:p>
          <a:p>
            <a:endParaRPr lang="en-GB"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1176" y="2492896"/>
            <a:ext cx="13906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426" y="5015500"/>
            <a:ext cx="12287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851" y="3645024"/>
            <a:ext cx="12573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2375" y="1340768"/>
            <a:ext cx="151447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065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Expected Robot </a:t>
            </a:r>
            <a:r>
              <a:rPr lang="en-GB" dirty="0" smtClean="0"/>
              <a:t>Behaviour </a:t>
            </a:r>
            <a:br>
              <a:rPr lang="en-GB" dirty="0" smtClean="0"/>
            </a:br>
            <a:r>
              <a:rPr lang="en-GB" sz="2200" dirty="0" smtClean="0"/>
              <a:t>-Continuation</a:t>
            </a:r>
            <a:endParaRPr lang="en-IN" dirty="0"/>
          </a:p>
        </p:txBody>
      </p:sp>
      <p:sp>
        <p:nvSpPr>
          <p:cNvPr id="3" name="Content Placeholder 2"/>
          <p:cNvSpPr>
            <a:spLocks noGrp="1"/>
          </p:cNvSpPr>
          <p:nvPr>
            <p:ph idx="1"/>
          </p:nvPr>
        </p:nvSpPr>
        <p:spPr/>
        <p:txBody>
          <a:bodyPr>
            <a:normAutofit fontScale="55000" lnSpcReduction="20000"/>
          </a:bodyPr>
          <a:lstStyle/>
          <a:p>
            <a:r>
              <a:rPr lang="en-GB" dirty="0" smtClean="0"/>
              <a:t>Robot should identify the task available for it to execute using the tag </a:t>
            </a:r>
            <a:r>
              <a:rPr lang="en-IN" b="1" dirty="0" err="1" smtClean="0"/>
              <a:t>Task_Available_for_Robot</a:t>
            </a:r>
            <a:endParaRPr lang="en-GB" dirty="0" smtClean="0"/>
          </a:p>
          <a:p>
            <a:r>
              <a:rPr lang="en-GB" dirty="0" smtClean="0"/>
              <a:t>While </a:t>
            </a:r>
            <a:r>
              <a:rPr lang="en-GB" dirty="0"/>
              <a:t>doing any task, robot should indicate its unavailability by setting </a:t>
            </a:r>
            <a:r>
              <a:rPr lang="en-GB" b="1" dirty="0" err="1"/>
              <a:t>Robot_Available</a:t>
            </a:r>
            <a:r>
              <a:rPr lang="en-GB" dirty="0"/>
              <a:t> to 0 (False/Unavailable).  When robot is free to take up any task, it should indicate its availability by setting </a:t>
            </a:r>
            <a:r>
              <a:rPr lang="en-GB" b="1" dirty="0" err="1"/>
              <a:t>Robot_Available</a:t>
            </a:r>
            <a:r>
              <a:rPr lang="en-GB" dirty="0"/>
              <a:t> to 1 (True/Available)</a:t>
            </a:r>
            <a:endParaRPr lang="en-IN" dirty="0"/>
          </a:p>
          <a:p>
            <a:r>
              <a:rPr lang="en-GB" dirty="0" smtClean="0"/>
              <a:t>Should </a:t>
            </a:r>
            <a:r>
              <a:rPr lang="en-GB" dirty="0"/>
              <a:t>act accordingly to Test result and rerun command.</a:t>
            </a:r>
            <a:r>
              <a:rPr lang="en-IN" dirty="0"/>
              <a:t>  If rerun is true, robot should </a:t>
            </a:r>
            <a:r>
              <a:rPr lang="en-IN" b="1" dirty="0"/>
              <a:t>send the start signal again </a:t>
            </a:r>
            <a:r>
              <a:rPr lang="en-IN" dirty="0"/>
              <a:t>for the specific station.</a:t>
            </a:r>
          </a:p>
          <a:p>
            <a:r>
              <a:rPr lang="en-GB" dirty="0"/>
              <a:t>Robot should send </a:t>
            </a:r>
            <a:r>
              <a:rPr lang="en-GB" b="1" dirty="0" err="1" smtClean="0"/>
              <a:t>Scan_Trigger</a:t>
            </a:r>
            <a:r>
              <a:rPr lang="en-GB" b="1" dirty="0" smtClean="0"/>
              <a:t> </a:t>
            </a:r>
            <a:r>
              <a:rPr lang="en-GB" dirty="0" smtClean="0"/>
              <a:t>when a new part is available at the scanner location.</a:t>
            </a:r>
          </a:p>
          <a:p>
            <a:r>
              <a:rPr lang="en-GB" dirty="0" smtClean="0"/>
              <a:t>After </a:t>
            </a:r>
            <a:r>
              <a:rPr lang="en-GB" dirty="0"/>
              <a:t>loading the serial in the </a:t>
            </a:r>
            <a:r>
              <a:rPr lang="en-GB" dirty="0" smtClean="0"/>
              <a:t>station, robot should  send </a:t>
            </a:r>
            <a:r>
              <a:rPr lang="en-GB" b="1" dirty="0" err="1" smtClean="0"/>
              <a:t>Start_Test</a:t>
            </a:r>
            <a:r>
              <a:rPr lang="en-GB" b="1" dirty="0" smtClean="0"/>
              <a:t> </a:t>
            </a:r>
            <a:r>
              <a:rPr lang="en-GB" dirty="0" smtClean="0"/>
              <a:t>along with the station number in </a:t>
            </a:r>
            <a:r>
              <a:rPr lang="en-GB" b="1" dirty="0" err="1"/>
              <a:t>Station_No_Start_Stop_Test</a:t>
            </a:r>
            <a:r>
              <a:rPr lang="en-GB" b="1" dirty="0"/>
              <a:t> </a:t>
            </a:r>
            <a:r>
              <a:rPr lang="en-GB" dirty="0" smtClean="0"/>
              <a:t>tag.  </a:t>
            </a:r>
          </a:p>
          <a:p>
            <a:r>
              <a:rPr lang="en-GB" dirty="0" smtClean="0"/>
              <a:t>Similarly to Stop Test in-progress, </a:t>
            </a:r>
            <a:r>
              <a:rPr lang="en-GB" dirty="0"/>
              <a:t>robot should  send </a:t>
            </a:r>
            <a:r>
              <a:rPr lang="en-GB" b="1" dirty="0" err="1" smtClean="0"/>
              <a:t>Stop_Test</a:t>
            </a:r>
            <a:r>
              <a:rPr lang="en-GB" b="1" dirty="0" smtClean="0"/>
              <a:t> </a:t>
            </a:r>
            <a:r>
              <a:rPr lang="en-GB" dirty="0"/>
              <a:t>along with </a:t>
            </a:r>
            <a:r>
              <a:rPr lang="en-GB" dirty="0" smtClean="0"/>
              <a:t>the station number in </a:t>
            </a:r>
            <a:r>
              <a:rPr lang="en-GB" b="1" dirty="0" err="1" smtClean="0"/>
              <a:t>Station_No_Start_Stop_Test</a:t>
            </a:r>
            <a:r>
              <a:rPr lang="en-GB" b="1" dirty="0" smtClean="0"/>
              <a:t> </a:t>
            </a:r>
            <a:r>
              <a:rPr lang="en-GB" dirty="0" smtClean="0"/>
              <a:t>tag</a:t>
            </a:r>
            <a:r>
              <a:rPr lang="en-GB" dirty="0"/>
              <a:t>. </a:t>
            </a:r>
          </a:p>
          <a:p>
            <a:r>
              <a:rPr lang="en-GB" dirty="0"/>
              <a:t>PC reads </a:t>
            </a:r>
            <a:r>
              <a:rPr lang="en-GB" dirty="0" smtClean="0"/>
              <a:t>the tags </a:t>
            </a:r>
            <a:r>
              <a:rPr lang="en-GB" dirty="0"/>
              <a:t>from Robot and sets the </a:t>
            </a:r>
            <a:r>
              <a:rPr lang="en-US" b="1" dirty="0" err="1" smtClean="0"/>
              <a:t>PC_ACK_Read_Tags</a:t>
            </a:r>
            <a:r>
              <a:rPr lang="en-GB" dirty="0" smtClean="0"/>
              <a:t> </a:t>
            </a:r>
            <a:r>
              <a:rPr lang="en-GB" dirty="0"/>
              <a:t>to 1 (True).  Robot should send the next </a:t>
            </a:r>
            <a:r>
              <a:rPr lang="en-GB" dirty="0" smtClean="0"/>
              <a:t>signal only </a:t>
            </a:r>
            <a:r>
              <a:rPr lang="en-GB" dirty="0"/>
              <a:t>after </a:t>
            </a:r>
            <a:r>
              <a:rPr lang="en-GB" dirty="0" smtClean="0"/>
              <a:t>this acknowledgement</a:t>
            </a:r>
            <a:r>
              <a:rPr lang="en-GB" dirty="0"/>
              <a:t>.  Robot should reset this </a:t>
            </a:r>
            <a:r>
              <a:rPr lang="en-US" b="1" dirty="0" err="1"/>
              <a:t>PC_ACK_Read_Tags</a:t>
            </a:r>
            <a:r>
              <a:rPr lang="en-GB" dirty="0" smtClean="0"/>
              <a:t> </a:t>
            </a:r>
            <a:r>
              <a:rPr lang="en-GB" dirty="0"/>
              <a:t>to 0 (False) before sending next tag</a:t>
            </a:r>
            <a:r>
              <a:rPr lang="en-GB" dirty="0" smtClean="0"/>
              <a:t>.</a:t>
            </a:r>
          </a:p>
        </p:txBody>
      </p:sp>
    </p:spTree>
    <p:extLst>
      <p:ext uri="{BB962C8B-B14F-4D97-AF65-F5344CB8AC3E}">
        <p14:creationId xmlns:p14="http://schemas.microsoft.com/office/powerpoint/2010/main" val="3658410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9977</TotalTime>
  <Words>1188</Words>
  <Application>Microsoft Office PowerPoint</Application>
  <PresentationFormat>On-screen Show (4:3)</PresentationFormat>
  <Paragraphs>213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System Diagram</vt:lpstr>
      <vt:lpstr>System Setup</vt:lpstr>
      <vt:lpstr>PowerPoint Presentation</vt:lpstr>
      <vt:lpstr>PowerPoint Presentation</vt:lpstr>
      <vt:lpstr>Read Tags - Data (from Robot to LabVIEW)</vt:lpstr>
      <vt:lpstr>Write Tags – Data (from LabVIEW to Robot)</vt:lpstr>
      <vt:lpstr>Expected PC Behaviour</vt:lpstr>
      <vt:lpstr>Expected Robot Behaviour</vt:lpstr>
      <vt:lpstr>Expected Robot Behaviour  -Continuation</vt:lpstr>
      <vt:lpstr>Clarifications</vt:lpstr>
      <vt:lpstr>More Questions</vt:lpstr>
      <vt:lpstr>Validation required while integration.</vt:lpstr>
      <vt:lpstr>Anish To validate</vt:lpstr>
      <vt:lpstr>Error Occurrences</vt:lpstr>
      <vt:lpstr>New ALTS - Pinout Configurations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76</cp:revision>
  <dcterms:created xsi:type="dcterms:W3CDTF">2015-01-29T05:42:04Z</dcterms:created>
  <dcterms:modified xsi:type="dcterms:W3CDTF">2015-03-09T08:18:01Z</dcterms:modified>
</cp:coreProperties>
</file>