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3" r:id="rId5"/>
    <p:sldId id="262" r:id="rId6"/>
    <p:sldId id="260" r:id="rId7"/>
    <p:sldId id="26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888" y="-3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990F926-FFDE-4051-869B-E2E0FCD05DBF}" type="datetimeFigureOut">
              <a:rPr lang="en-IN" smtClean="0"/>
              <a:t>06-02-2015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12E280-92DF-42D2-A180-86B84A901038}" type="slidenum">
              <a:rPr lang="en-IN" smtClean="0"/>
              <a:t>‹#›</a:t>
            </a:fld>
            <a:endParaRPr lang="en-IN"/>
          </a:p>
        </p:txBody>
      </p:sp>
    </p:spTree>
    <p:extLst>
      <p:ext uri="{BB962C8B-B14F-4D97-AF65-F5344CB8AC3E}">
        <p14:creationId xmlns:p14="http://schemas.microsoft.com/office/powerpoint/2010/main" val="2901823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990F926-FFDE-4051-869B-E2E0FCD05DBF}" type="datetimeFigureOut">
              <a:rPr lang="en-IN" smtClean="0"/>
              <a:t>06-02-2015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12E280-92DF-42D2-A180-86B84A901038}" type="slidenum">
              <a:rPr lang="en-IN" smtClean="0"/>
              <a:t>‹#›</a:t>
            </a:fld>
            <a:endParaRPr lang="en-IN"/>
          </a:p>
        </p:txBody>
      </p:sp>
    </p:spTree>
    <p:extLst>
      <p:ext uri="{BB962C8B-B14F-4D97-AF65-F5344CB8AC3E}">
        <p14:creationId xmlns:p14="http://schemas.microsoft.com/office/powerpoint/2010/main" val="676959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990F926-FFDE-4051-869B-E2E0FCD05DBF}" type="datetimeFigureOut">
              <a:rPr lang="en-IN" smtClean="0"/>
              <a:t>06-02-2015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12E280-92DF-42D2-A180-86B84A901038}" type="slidenum">
              <a:rPr lang="en-IN" smtClean="0"/>
              <a:t>‹#›</a:t>
            </a:fld>
            <a:endParaRPr lang="en-IN"/>
          </a:p>
        </p:txBody>
      </p:sp>
    </p:spTree>
    <p:extLst>
      <p:ext uri="{BB962C8B-B14F-4D97-AF65-F5344CB8AC3E}">
        <p14:creationId xmlns:p14="http://schemas.microsoft.com/office/powerpoint/2010/main" val="3862117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990F926-FFDE-4051-869B-E2E0FCD05DBF}" type="datetimeFigureOut">
              <a:rPr lang="en-IN" smtClean="0"/>
              <a:t>06-02-2015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12E280-92DF-42D2-A180-86B84A901038}" type="slidenum">
              <a:rPr lang="en-IN" smtClean="0"/>
              <a:t>‹#›</a:t>
            </a:fld>
            <a:endParaRPr lang="en-IN"/>
          </a:p>
        </p:txBody>
      </p:sp>
    </p:spTree>
    <p:extLst>
      <p:ext uri="{BB962C8B-B14F-4D97-AF65-F5344CB8AC3E}">
        <p14:creationId xmlns:p14="http://schemas.microsoft.com/office/powerpoint/2010/main" val="3309033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90F926-FFDE-4051-869B-E2E0FCD05DBF}" type="datetimeFigureOut">
              <a:rPr lang="en-IN" smtClean="0"/>
              <a:t>06-02-2015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12E280-92DF-42D2-A180-86B84A901038}" type="slidenum">
              <a:rPr lang="en-IN" smtClean="0"/>
              <a:t>‹#›</a:t>
            </a:fld>
            <a:endParaRPr lang="en-IN"/>
          </a:p>
        </p:txBody>
      </p:sp>
    </p:spTree>
    <p:extLst>
      <p:ext uri="{BB962C8B-B14F-4D97-AF65-F5344CB8AC3E}">
        <p14:creationId xmlns:p14="http://schemas.microsoft.com/office/powerpoint/2010/main" val="3394214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990F926-FFDE-4051-869B-E2E0FCD05DBF}" type="datetimeFigureOut">
              <a:rPr lang="en-IN" smtClean="0"/>
              <a:t>06-02-2015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12E280-92DF-42D2-A180-86B84A901038}" type="slidenum">
              <a:rPr lang="en-IN" smtClean="0"/>
              <a:t>‹#›</a:t>
            </a:fld>
            <a:endParaRPr lang="en-IN"/>
          </a:p>
        </p:txBody>
      </p:sp>
    </p:spTree>
    <p:extLst>
      <p:ext uri="{BB962C8B-B14F-4D97-AF65-F5344CB8AC3E}">
        <p14:creationId xmlns:p14="http://schemas.microsoft.com/office/powerpoint/2010/main" val="777992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990F926-FFDE-4051-869B-E2E0FCD05DBF}" type="datetimeFigureOut">
              <a:rPr lang="en-IN" smtClean="0"/>
              <a:t>06-02-2015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A12E280-92DF-42D2-A180-86B84A901038}" type="slidenum">
              <a:rPr lang="en-IN" smtClean="0"/>
              <a:t>‹#›</a:t>
            </a:fld>
            <a:endParaRPr lang="en-IN"/>
          </a:p>
        </p:txBody>
      </p:sp>
    </p:spTree>
    <p:extLst>
      <p:ext uri="{BB962C8B-B14F-4D97-AF65-F5344CB8AC3E}">
        <p14:creationId xmlns:p14="http://schemas.microsoft.com/office/powerpoint/2010/main" val="4270921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990F926-FFDE-4051-869B-E2E0FCD05DBF}" type="datetimeFigureOut">
              <a:rPr lang="en-IN" smtClean="0"/>
              <a:t>06-02-2015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A12E280-92DF-42D2-A180-86B84A901038}" type="slidenum">
              <a:rPr lang="en-IN" smtClean="0"/>
              <a:t>‹#›</a:t>
            </a:fld>
            <a:endParaRPr lang="en-IN"/>
          </a:p>
        </p:txBody>
      </p:sp>
    </p:spTree>
    <p:extLst>
      <p:ext uri="{BB962C8B-B14F-4D97-AF65-F5344CB8AC3E}">
        <p14:creationId xmlns:p14="http://schemas.microsoft.com/office/powerpoint/2010/main" val="2593048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90F926-FFDE-4051-869B-E2E0FCD05DBF}" type="datetimeFigureOut">
              <a:rPr lang="en-IN" smtClean="0"/>
              <a:t>06-02-2015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A12E280-92DF-42D2-A180-86B84A901038}" type="slidenum">
              <a:rPr lang="en-IN" smtClean="0"/>
              <a:t>‹#›</a:t>
            </a:fld>
            <a:endParaRPr lang="en-IN"/>
          </a:p>
        </p:txBody>
      </p:sp>
    </p:spTree>
    <p:extLst>
      <p:ext uri="{BB962C8B-B14F-4D97-AF65-F5344CB8AC3E}">
        <p14:creationId xmlns:p14="http://schemas.microsoft.com/office/powerpoint/2010/main" val="1147941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90F926-FFDE-4051-869B-E2E0FCD05DBF}" type="datetimeFigureOut">
              <a:rPr lang="en-IN" smtClean="0"/>
              <a:t>06-02-2015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12E280-92DF-42D2-A180-86B84A901038}" type="slidenum">
              <a:rPr lang="en-IN" smtClean="0"/>
              <a:t>‹#›</a:t>
            </a:fld>
            <a:endParaRPr lang="en-IN"/>
          </a:p>
        </p:txBody>
      </p:sp>
    </p:spTree>
    <p:extLst>
      <p:ext uri="{BB962C8B-B14F-4D97-AF65-F5344CB8AC3E}">
        <p14:creationId xmlns:p14="http://schemas.microsoft.com/office/powerpoint/2010/main" val="3293320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90F926-FFDE-4051-869B-E2E0FCD05DBF}" type="datetimeFigureOut">
              <a:rPr lang="en-IN" smtClean="0"/>
              <a:t>06-02-2015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12E280-92DF-42D2-A180-86B84A901038}" type="slidenum">
              <a:rPr lang="en-IN" smtClean="0"/>
              <a:t>‹#›</a:t>
            </a:fld>
            <a:endParaRPr lang="en-IN"/>
          </a:p>
        </p:txBody>
      </p:sp>
    </p:spTree>
    <p:extLst>
      <p:ext uri="{BB962C8B-B14F-4D97-AF65-F5344CB8AC3E}">
        <p14:creationId xmlns:p14="http://schemas.microsoft.com/office/powerpoint/2010/main" val="2882670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90F926-FFDE-4051-869B-E2E0FCD05DBF}" type="datetimeFigureOut">
              <a:rPr lang="en-IN" smtClean="0"/>
              <a:t>06-02-2015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12E280-92DF-42D2-A180-86B84A901038}" type="slidenum">
              <a:rPr lang="en-IN" smtClean="0"/>
              <a:t>‹#›</a:t>
            </a:fld>
            <a:endParaRPr lang="en-IN"/>
          </a:p>
        </p:txBody>
      </p:sp>
    </p:spTree>
    <p:extLst>
      <p:ext uri="{BB962C8B-B14F-4D97-AF65-F5344CB8AC3E}">
        <p14:creationId xmlns:p14="http://schemas.microsoft.com/office/powerpoint/2010/main" val="38454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Direct Access Storage 3"/>
          <p:cNvSpPr/>
          <p:nvPr/>
        </p:nvSpPr>
        <p:spPr>
          <a:xfrm rot="16200000">
            <a:off x="521151" y="4298692"/>
            <a:ext cx="1656184" cy="1273571"/>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 Result DB</a:t>
            </a:r>
            <a:endParaRPr lang="en-IN" dirty="0"/>
          </a:p>
        </p:txBody>
      </p:sp>
      <p:sp>
        <p:nvSpPr>
          <p:cNvPr id="5" name="Flowchart: Direct Access Storage 4"/>
          <p:cNvSpPr/>
          <p:nvPr/>
        </p:nvSpPr>
        <p:spPr>
          <a:xfrm rot="16200000">
            <a:off x="536830" y="676748"/>
            <a:ext cx="1624827" cy="1061949"/>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Result DB</a:t>
            </a:r>
            <a:endParaRPr lang="en-IN" dirty="0"/>
          </a:p>
        </p:txBody>
      </p:sp>
      <p:sp>
        <p:nvSpPr>
          <p:cNvPr id="6" name="Rectangle 5"/>
          <p:cNvSpPr/>
          <p:nvPr/>
        </p:nvSpPr>
        <p:spPr>
          <a:xfrm>
            <a:off x="521150" y="2524192"/>
            <a:ext cx="1656184" cy="12241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PC</a:t>
            </a:r>
            <a:endParaRPr lang="en-IN" dirty="0"/>
          </a:p>
        </p:txBody>
      </p:sp>
      <p:sp>
        <p:nvSpPr>
          <p:cNvPr id="9" name="Flowchart: Direct Access Storage 8"/>
          <p:cNvSpPr/>
          <p:nvPr/>
        </p:nvSpPr>
        <p:spPr>
          <a:xfrm rot="16200000">
            <a:off x="6612713" y="4366125"/>
            <a:ext cx="522548" cy="609554"/>
          </a:xfrm>
          <a:prstGeom prst="flowChartMagneticDrum">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lowchart: Direct Access Storage 9"/>
          <p:cNvSpPr/>
          <p:nvPr/>
        </p:nvSpPr>
        <p:spPr>
          <a:xfrm rot="16200000">
            <a:off x="6612713" y="4646873"/>
            <a:ext cx="522548" cy="609554"/>
          </a:xfrm>
          <a:prstGeom prst="flowChartMagneticDrum">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lowchart: Direct Access Storage 10"/>
          <p:cNvSpPr/>
          <p:nvPr/>
        </p:nvSpPr>
        <p:spPr>
          <a:xfrm rot="16200000">
            <a:off x="6612713" y="4924053"/>
            <a:ext cx="522548" cy="609554"/>
          </a:xfrm>
          <a:prstGeom prst="flowChartMagneticDrum">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 name="Straight Arrow Connector 12"/>
          <p:cNvCxnSpPr>
            <a:stCxn id="4" idx="4"/>
            <a:endCxn id="6" idx="2"/>
          </p:cNvCxnSpPr>
          <p:nvPr/>
        </p:nvCxnSpPr>
        <p:spPr>
          <a:xfrm flipH="1" flipV="1">
            <a:off x="1349242" y="3748328"/>
            <a:ext cx="1" cy="3590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0"/>
            <a:endCxn id="5" idx="1"/>
          </p:cNvCxnSpPr>
          <p:nvPr/>
        </p:nvCxnSpPr>
        <p:spPr>
          <a:xfrm flipV="1">
            <a:off x="1349242" y="2020136"/>
            <a:ext cx="2"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Decagon 54"/>
          <p:cNvSpPr/>
          <p:nvPr/>
        </p:nvSpPr>
        <p:spPr>
          <a:xfrm>
            <a:off x="6841691" y="650369"/>
            <a:ext cx="2156165" cy="1656184"/>
          </a:xfrm>
          <a:prstGeom prst="decag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dirty="0" smtClean="0"/>
              <a:t>ALT Instrument</a:t>
            </a:r>
            <a:endParaRPr lang="en-IN" dirty="0"/>
          </a:p>
        </p:txBody>
      </p:sp>
      <p:sp>
        <p:nvSpPr>
          <p:cNvPr id="56" name="Decagon 55"/>
          <p:cNvSpPr/>
          <p:nvPr/>
        </p:nvSpPr>
        <p:spPr>
          <a:xfrm>
            <a:off x="3275625" y="2306553"/>
            <a:ext cx="2156165" cy="1656184"/>
          </a:xfrm>
          <a:prstGeom prst="decag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smtClean="0"/>
              <a:t>DAQ</a:t>
            </a:r>
            <a:endParaRPr lang="en-IN" dirty="0"/>
          </a:p>
        </p:txBody>
      </p:sp>
      <p:cxnSp>
        <p:nvCxnSpPr>
          <p:cNvPr id="58" name="Elbow Connector 57"/>
          <p:cNvCxnSpPr>
            <a:stCxn id="55" idx="8"/>
            <a:endCxn id="56" idx="7"/>
          </p:cNvCxnSpPr>
          <p:nvPr/>
        </p:nvCxnSpPr>
        <p:spPr>
          <a:xfrm rot="16200000" flipH="1" flipV="1">
            <a:off x="4547831" y="-415940"/>
            <a:ext cx="1972486" cy="4105108"/>
          </a:xfrm>
          <a:prstGeom prst="bentConnector4">
            <a:avLst>
              <a:gd name="adj1" fmla="val -11590"/>
              <a:gd name="adj2" fmla="val 11058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55" idx="7"/>
            <a:endCxn id="56" idx="8"/>
          </p:cNvCxnSpPr>
          <p:nvPr/>
        </p:nvCxnSpPr>
        <p:spPr>
          <a:xfrm rot="10800000" flipV="1">
            <a:off x="4020562" y="966673"/>
            <a:ext cx="3027024" cy="133988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Elbow Connector 60"/>
          <p:cNvCxnSpPr>
            <a:stCxn id="55" idx="5"/>
            <a:endCxn id="56" idx="0"/>
          </p:cNvCxnSpPr>
          <p:nvPr/>
        </p:nvCxnSpPr>
        <p:spPr>
          <a:xfrm rot="10800000" flipV="1">
            <a:off x="5225896" y="1990249"/>
            <a:ext cx="1821691" cy="632608"/>
          </a:xfrm>
          <a:prstGeom prst="bentConnector3">
            <a:avLst>
              <a:gd name="adj1" fmla="val 8416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55" idx="4"/>
            <a:endCxn id="56" idx="1"/>
          </p:cNvCxnSpPr>
          <p:nvPr/>
        </p:nvCxnSpPr>
        <p:spPr>
          <a:xfrm rot="5400000">
            <a:off x="6095162" y="1643179"/>
            <a:ext cx="828094" cy="215483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Elbow Connector 66"/>
          <p:cNvCxnSpPr>
            <a:stCxn id="55" idx="6"/>
            <a:endCxn id="56" idx="9"/>
          </p:cNvCxnSpPr>
          <p:nvPr/>
        </p:nvCxnSpPr>
        <p:spPr>
          <a:xfrm rot="10800000" flipV="1">
            <a:off x="4686853" y="1478461"/>
            <a:ext cx="2154838" cy="82809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56" idx="2"/>
            <a:endCxn id="9" idx="0"/>
          </p:cNvCxnSpPr>
          <p:nvPr/>
        </p:nvCxnSpPr>
        <p:spPr>
          <a:xfrm>
            <a:off x="5225895" y="3646433"/>
            <a:ext cx="1343315" cy="1024469"/>
          </a:xfrm>
          <a:prstGeom prst="bentConnector3">
            <a:avLst>
              <a:gd name="adj1" fmla="val 1407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Elbow Connector 72"/>
          <p:cNvCxnSpPr>
            <a:stCxn id="56" idx="3"/>
            <a:endCxn id="10" idx="0"/>
          </p:cNvCxnSpPr>
          <p:nvPr/>
        </p:nvCxnSpPr>
        <p:spPr>
          <a:xfrm rot="16200000" flipH="1">
            <a:off x="5133574" y="3516013"/>
            <a:ext cx="988915" cy="188235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Elbow Connector 74"/>
          <p:cNvCxnSpPr>
            <a:stCxn id="56" idx="4"/>
            <a:endCxn id="11" idx="0"/>
          </p:cNvCxnSpPr>
          <p:nvPr/>
        </p:nvCxnSpPr>
        <p:spPr>
          <a:xfrm rot="16200000" flipH="1">
            <a:off x="4661839" y="3321458"/>
            <a:ext cx="1266095" cy="254864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78" name="Flowchart: Direct Access Storage 77"/>
          <p:cNvSpPr/>
          <p:nvPr/>
        </p:nvSpPr>
        <p:spPr>
          <a:xfrm rot="16200000">
            <a:off x="6606096" y="5254112"/>
            <a:ext cx="522548" cy="609554"/>
          </a:xfrm>
          <a:prstGeom prst="flowChartMagneticDrum">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0" name="Elbow Connector 79"/>
          <p:cNvCxnSpPr>
            <a:stCxn id="56" idx="5"/>
            <a:endCxn id="78" idx="0"/>
          </p:cNvCxnSpPr>
          <p:nvPr/>
        </p:nvCxnSpPr>
        <p:spPr>
          <a:xfrm rot="10800000" flipH="1" flipV="1">
            <a:off x="3481519" y="3646433"/>
            <a:ext cx="3081073" cy="1912456"/>
          </a:xfrm>
          <a:prstGeom prst="bentConnector3">
            <a:avLst>
              <a:gd name="adj1" fmla="val -1410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2" name="Elbow Connector 81"/>
          <p:cNvCxnSpPr>
            <a:stCxn id="56" idx="6"/>
            <a:endCxn id="6" idx="3"/>
          </p:cNvCxnSpPr>
          <p:nvPr/>
        </p:nvCxnSpPr>
        <p:spPr>
          <a:xfrm rot="10800000" flipV="1">
            <a:off x="2177335" y="3134644"/>
            <a:ext cx="1098291" cy="161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256090" y="5820163"/>
            <a:ext cx="2186304" cy="646331"/>
          </a:xfrm>
          <a:prstGeom prst="rect">
            <a:avLst/>
          </a:prstGeom>
          <a:noFill/>
        </p:spPr>
        <p:txBody>
          <a:bodyPr wrap="none" rtlCol="0">
            <a:spAutoFit/>
          </a:bodyPr>
          <a:lstStyle/>
          <a:p>
            <a:pPr algn="ctr"/>
            <a:r>
              <a:rPr lang="en-GB" dirty="0" smtClean="0"/>
              <a:t>Pressure, Flow</a:t>
            </a:r>
          </a:p>
          <a:p>
            <a:pPr algn="ctr"/>
            <a:r>
              <a:rPr lang="en-GB" dirty="0" smtClean="0"/>
              <a:t>Test Result, Test Time</a:t>
            </a:r>
            <a:endParaRPr lang="en-IN" dirty="0"/>
          </a:p>
        </p:txBody>
      </p:sp>
      <p:sp>
        <p:nvSpPr>
          <p:cNvPr id="86" name="TextBox 85"/>
          <p:cNvSpPr txBox="1"/>
          <p:nvPr/>
        </p:nvSpPr>
        <p:spPr>
          <a:xfrm>
            <a:off x="3027805" y="395309"/>
            <a:ext cx="1660006" cy="369332"/>
          </a:xfrm>
          <a:prstGeom prst="rect">
            <a:avLst/>
          </a:prstGeom>
          <a:noFill/>
        </p:spPr>
        <p:txBody>
          <a:bodyPr wrap="none" rtlCol="0">
            <a:spAutoFit/>
          </a:bodyPr>
          <a:lstStyle/>
          <a:p>
            <a:r>
              <a:rPr lang="en-GB" dirty="0" smtClean="0"/>
              <a:t>START (Manual)</a:t>
            </a:r>
            <a:endParaRPr lang="en-IN" dirty="0" smtClean="0"/>
          </a:p>
        </p:txBody>
      </p:sp>
      <p:sp>
        <p:nvSpPr>
          <p:cNvPr id="87" name="TextBox 86"/>
          <p:cNvSpPr txBox="1"/>
          <p:nvPr/>
        </p:nvSpPr>
        <p:spPr>
          <a:xfrm>
            <a:off x="3991443" y="937062"/>
            <a:ext cx="1574342" cy="369332"/>
          </a:xfrm>
          <a:prstGeom prst="rect">
            <a:avLst/>
          </a:prstGeom>
          <a:noFill/>
        </p:spPr>
        <p:txBody>
          <a:bodyPr wrap="none" rtlCol="0">
            <a:spAutoFit/>
          </a:bodyPr>
          <a:lstStyle/>
          <a:p>
            <a:r>
              <a:rPr lang="en-GB" dirty="0" smtClean="0"/>
              <a:t>STOP (Manual)</a:t>
            </a:r>
            <a:endParaRPr lang="en-IN" dirty="0"/>
          </a:p>
        </p:txBody>
      </p:sp>
      <p:sp>
        <p:nvSpPr>
          <p:cNvPr id="88" name="TextBox 87"/>
          <p:cNvSpPr txBox="1"/>
          <p:nvPr/>
        </p:nvSpPr>
        <p:spPr>
          <a:xfrm>
            <a:off x="4632359" y="1438815"/>
            <a:ext cx="854721" cy="369332"/>
          </a:xfrm>
          <a:prstGeom prst="rect">
            <a:avLst/>
          </a:prstGeom>
          <a:noFill/>
        </p:spPr>
        <p:txBody>
          <a:bodyPr wrap="none" rtlCol="0">
            <a:spAutoFit/>
          </a:bodyPr>
          <a:lstStyle/>
          <a:p>
            <a:r>
              <a:rPr lang="en-GB" dirty="0" smtClean="0"/>
              <a:t>CLAMP</a:t>
            </a:r>
            <a:endParaRPr lang="en-IN" dirty="0"/>
          </a:p>
        </p:txBody>
      </p:sp>
      <p:sp>
        <p:nvSpPr>
          <p:cNvPr id="95" name="TextBox 94"/>
          <p:cNvSpPr txBox="1"/>
          <p:nvPr/>
        </p:nvSpPr>
        <p:spPr>
          <a:xfrm>
            <a:off x="5487493" y="1931985"/>
            <a:ext cx="630942" cy="369332"/>
          </a:xfrm>
          <a:prstGeom prst="rect">
            <a:avLst/>
          </a:prstGeom>
          <a:noFill/>
        </p:spPr>
        <p:txBody>
          <a:bodyPr wrap="none" rtlCol="0">
            <a:spAutoFit/>
          </a:bodyPr>
          <a:lstStyle/>
          <a:p>
            <a:r>
              <a:rPr lang="en-GB" dirty="0" smtClean="0"/>
              <a:t>PASS</a:t>
            </a:r>
            <a:endParaRPr lang="en-IN" dirty="0"/>
          </a:p>
        </p:txBody>
      </p:sp>
      <p:sp>
        <p:nvSpPr>
          <p:cNvPr id="96" name="TextBox 95"/>
          <p:cNvSpPr txBox="1"/>
          <p:nvPr/>
        </p:nvSpPr>
        <p:spPr>
          <a:xfrm>
            <a:off x="7011401" y="2772422"/>
            <a:ext cx="566052" cy="369332"/>
          </a:xfrm>
          <a:prstGeom prst="rect">
            <a:avLst/>
          </a:prstGeom>
          <a:noFill/>
        </p:spPr>
        <p:txBody>
          <a:bodyPr wrap="none" rtlCol="0">
            <a:spAutoFit/>
          </a:bodyPr>
          <a:lstStyle/>
          <a:p>
            <a:r>
              <a:rPr lang="en-GB" dirty="0" smtClean="0"/>
              <a:t>FAIL</a:t>
            </a:r>
            <a:endParaRPr lang="en-IN" dirty="0"/>
          </a:p>
        </p:txBody>
      </p:sp>
      <p:sp>
        <p:nvSpPr>
          <p:cNvPr id="97" name="TextBox 96"/>
          <p:cNvSpPr txBox="1"/>
          <p:nvPr/>
        </p:nvSpPr>
        <p:spPr>
          <a:xfrm>
            <a:off x="2997966" y="5262241"/>
            <a:ext cx="566052" cy="369332"/>
          </a:xfrm>
          <a:prstGeom prst="rect">
            <a:avLst/>
          </a:prstGeom>
          <a:noFill/>
        </p:spPr>
        <p:txBody>
          <a:bodyPr wrap="none" rtlCol="0">
            <a:spAutoFit/>
          </a:bodyPr>
          <a:lstStyle/>
          <a:p>
            <a:r>
              <a:rPr lang="en-GB" dirty="0" smtClean="0"/>
              <a:t>FAIL</a:t>
            </a:r>
            <a:endParaRPr lang="en-IN" dirty="0"/>
          </a:p>
        </p:txBody>
      </p:sp>
      <p:sp>
        <p:nvSpPr>
          <p:cNvPr id="98" name="TextBox 97"/>
          <p:cNvSpPr txBox="1"/>
          <p:nvPr/>
        </p:nvSpPr>
        <p:spPr>
          <a:xfrm>
            <a:off x="4008692" y="4937574"/>
            <a:ext cx="630942" cy="369332"/>
          </a:xfrm>
          <a:prstGeom prst="rect">
            <a:avLst/>
          </a:prstGeom>
          <a:noFill/>
        </p:spPr>
        <p:txBody>
          <a:bodyPr wrap="none" rtlCol="0">
            <a:spAutoFit/>
          </a:bodyPr>
          <a:lstStyle/>
          <a:p>
            <a:r>
              <a:rPr lang="en-GB" dirty="0" smtClean="0"/>
              <a:t>PASS</a:t>
            </a:r>
            <a:endParaRPr lang="en-IN" dirty="0"/>
          </a:p>
        </p:txBody>
      </p:sp>
      <p:sp>
        <p:nvSpPr>
          <p:cNvPr id="99" name="TextBox 98"/>
          <p:cNvSpPr txBox="1"/>
          <p:nvPr/>
        </p:nvSpPr>
        <p:spPr>
          <a:xfrm>
            <a:off x="4751464" y="4656278"/>
            <a:ext cx="595035" cy="369332"/>
          </a:xfrm>
          <a:prstGeom prst="rect">
            <a:avLst/>
          </a:prstGeom>
          <a:noFill/>
        </p:spPr>
        <p:txBody>
          <a:bodyPr wrap="none" rtlCol="0">
            <a:spAutoFit/>
          </a:bodyPr>
          <a:lstStyle/>
          <a:p>
            <a:r>
              <a:rPr lang="en-GB" dirty="0" smtClean="0"/>
              <a:t>IDLE</a:t>
            </a:r>
            <a:endParaRPr lang="en-IN" dirty="0"/>
          </a:p>
        </p:txBody>
      </p:sp>
      <p:sp>
        <p:nvSpPr>
          <p:cNvPr id="101" name="TextBox 100"/>
          <p:cNvSpPr txBox="1"/>
          <p:nvPr/>
        </p:nvSpPr>
        <p:spPr>
          <a:xfrm>
            <a:off x="5522000" y="4086461"/>
            <a:ext cx="958917" cy="646331"/>
          </a:xfrm>
          <a:prstGeom prst="rect">
            <a:avLst/>
          </a:prstGeom>
          <a:noFill/>
        </p:spPr>
        <p:txBody>
          <a:bodyPr wrap="none" rtlCol="0">
            <a:spAutoFit/>
          </a:bodyPr>
          <a:lstStyle/>
          <a:p>
            <a:r>
              <a:rPr lang="en-GB" dirty="0" smtClean="0"/>
              <a:t>Test</a:t>
            </a:r>
          </a:p>
          <a:p>
            <a:r>
              <a:rPr lang="en-GB" dirty="0" smtClean="0"/>
              <a:t>Running</a:t>
            </a:r>
            <a:endParaRPr lang="en-IN" dirty="0"/>
          </a:p>
        </p:txBody>
      </p:sp>
      <p:sp>
        <p:nvSpPr>
          <p:cNvPr id="2" name="TextBox 1"/>
          <p:cNvSpPr txBox="1"/>
          <p:nvPr/>
        </p:nvSpPr>
        <p:spPr>
          <a:xfrm>
            <a:off x="7317025" y="4681667"/>
            <a:ext cx="3653949" cy="646331"/>
          </a:xfrm>
          <a:prstGeom prst="rect">
            <a:avLst/>
          </a:prstGeom>
          <a:noFill/>
        </p:spPr>
        <p:txBody>
          <a:bodyPr wrap="none" rtlCol="0">
            <a:spAutoFit/>
          </a:bodyPr>
          <a:lstStyle/>
          <a:p>
            <a:r>
              <a:rPr lang="en-GB" dirty="0" smtClean="0">
                <a:solidFill>
                  <a:srgbClr val="FF0000"/>
                </a:solidFill>
              </a:rPr>
              <a:t>Only 3 DO lines are used in S/W</a:t>
            </a:r>
          </a:p>
          <a:p>
            <a:r>
              <a:rPr lang="en-GB" dirty="0" smtClean="0">
                <a:solidFill>
                  <a:srgbClr val="FF0000"/>
                </a:solidFill>
              </a:rPr>
              <a:t>Where as 4 DO lines are used in H/W</a:t>
            </a:r>
            <a:endParaRPr lang="en-IN" dirty="0">
              <a:solidFill>
                <a:srgbClr val="FF0000"/>
              </a:solidFill>
            </a:endParaRPr>
          </a:p>
        </p:txBody>
      </p:sp>
      <p:sp>
        <p:nvSpPr>
          <p:cNvPr id="38" name="Flowchart: Direct Access Storage 37"/>
          <p:cNvSpPr/>
          <p:nvPr/>
        </p:nvSpPr>
        <p:spPr>
          <a:xfrm rot="15369931">
            <a:off x="5468177" y="392958"/>
            <a:ext cx="226394" cy="177506"/>
          </a:xfrm>
          <a:prstGeom prst="flowChartMagneticDrum">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Flowchart: Direct Access Storage 36"/>
          <p:cNvSpPr/>
          <p:nvPr/>
        </p:nvSpPr>
        <p:spPr>
          <a:xfrm rot="15145955">
            <a:off x="5442610" y="167090"/>
            <a:ext cx="157839" cy="456436"/>
          </a:xfrm>
          <a:prstGeom prst="flowChartMagneticDrum">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Flowchart: Direct Access Storage 38"/>
          <p:cNvSpPr/>
          <p:nvPr/>
        </p:nvSpPr>
        <p:spPr>
          <a:xfrm rot="15369931">
            <a:off x="5970678" y="964321"/>
            <a:ext cx="226394" cy="177506"/>
          </a:xfrm>
          <a:prstGeom prst="flowChartMagneticDrum">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Flowchart: Direct Access Storage 39"/>
          <p:cNvSpPr/>
          <p:nvPr/>
        </p:nvSpPr>
        <p:spPr>
          <a:xfrm rot="15145955">
            <a:off x="5945111" y="738453"/>
            <a:ext cx="157839" cy="456436"/>
          </a:xfrm>
          <a:prstGeom prst="flowChartMagneticDrum">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485879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Direct Access Storage 4"/>
          <p:cNvSpPr/>
          <p:nvPr/>
        </p:nvSpPr>
        <p:spPr>
          <a:xfrm rot="16200000">
            <a:off x="600647" y="676748"/>
            <a:ext cx="1624827" cy="1061949"/>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Result DB</a:t>
            </a:r>
            <a:endParaRPr lang="en-IN" dirty="0"/>
          </a:p>
        </p:txBody>
      </p:sp>
      <p:cxnSp>
        <p:nvCxnSpPr>
          <p:cNvPr id="15" name="Straight Arrow Connector 14"/>
          <p:cNvCxnSpPr>
            <a:stCxn id="44" idx="9"/>
            <a:endCxn id="5" idx="1"/>
          </p:cNvCxnSpPr>
          <p:nvPr/>
        </p:nvCxnSpPr>
        <p:spPr>
          <a:xfrm flipV="1">
            <a:off x="1412105" y="2020136"/>
            <a:ext cx="956" cy="2842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Decagon 54"/>
          <p:cNvSpPr/>
          <p:nvPr/>
        </p:nvSpPr>
        <p:spPr>
          <a:xfrm>
            <a:off x="6841691" y="650369"/>
            <a:ext cx="2156165" cy="1656184"/>
          </a:xfrm>
          <a:prstGeom prst="decag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dirty="0" smtClean="0"/>
              <a:t>ALT Instrument</a:t>
            </a:r>
            <a:endParaRPr lang="en-IN" dirty="0"/>
          </a:p>
        </p:txBody>
      </p:sp>
      <p:cxnSp>
        <p:nvCxnSpPr>
          <p:cNvPr id="58" name="Elbow Connector 57"/>
          <p:cNvCxnSpPr>
            <a:stCxn id="55" idx="8"/>
            <a:endCxn id="57" idx="12"/>
          </p:cNvCxnSpPr>
          <p:nvPr/>
        </p:nvCxnSpPr>
        <p:spPr>
          <a:xfrm rot="16200000" flipH="1" flipV="1">
            <a:off x="4625082" y="-325343"/>
            <a:ext cx="1985833" cy="3937259"/>
          </a:xfrm>
          <a:prstGeom prst="bentConnector4">
            <a:avLst>
              <a:gd name="adj1" fmla="val -11512"/>
              <a:gd name="adj2" fmla="val 11357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55" idx="7"/>
            <a:endCxn id="57" idx="13"/>
          </p:cNvCxnSpPr>
          <p:nvPr/>
        </p:nvCxnSpPr>
        <p:spPr>
          <a:xfrm rot="10800000" flipV="1">
            <a:off x="3988112" y="966672"/>
            <a:ext cx="3059474" cy="151738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Elbow Connector 60"/>
          <p:cNvCxnSpPr>
            <a:stCxn id="55" idx="5"/>
            <a:endCxn id="57" idx="15"/>
          </p:cNvCxnSpPr>
          <p:nvPr/>
        </p:nvCxnSpPr>
        <p:spPr>
          <a:xfrm rot="10800000" flipV="1">
            <a:off x="4787236" y="1990248"/>
            <a:ext cx="2260350" cy="49380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55" idx="2"/>
            <a:endCxn id="57" idx="2"/>
          </p:cNvCxnSpPr>
          <p:nvPr/>
        </p:nvCxnSpPr>
        <p:spPr>
          <a:xfrm flipH="1">
            <a:off x="5431790" y="1990249"/>
            <a:ext cx="3360171" cy="1142273"/>
          </a:xfrm>
          <a:prstGeom prst="bentConnector3">
            <a:avLst>
              <a:gd name="adj1" fmla="val -1293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Elbow Connector 66"/>
          <p:cNvCxnSpPr>
            <a:stCxn id="55" idx="6"/>
            <a:endCxn id="57" idx="14"/>
          </p:cNvCxnSpPr>
          <p:nvPr/>
        </p:nvCxnSpPr>
        <p:spPr>
          <a:xfrm rot="10800000" flipV="1">
            <a:off x="4387675" y="1478460"/>
            <a:ext cx="2454017" cy="95216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57" idx="5"/>
            <a:endCxn id="9" idx="0"/>
          </p:cNvCxnSpPr>
          <p:nvPr/>
        </p:nvCxnSpPr>
        <p:spPr>
          <a:xfrm rot="16200000" flipH="1">
            <a:off x="5233267" y="3334959"/>
            <a:ext cx="889912" cy="178197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Elbow Connector 72"/>
          <p:cNvCxnSpPr>
            <a:stCxn id="57" idx="6"/>
            <a:endCxn id="10" idx="0"/>
          </p:cNvCxnSpPr>
          <p:nvPr/>
        </p:nvCxnSpPr>
        <p:spPr>
          <a:xfrm rot="16200000" flipH="1">
            <a:off x="4919826" y="3302266"/>
            <a:ext cx="1117232" cy="218153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Elbow Connector 74"/>
          <p:cNvCxnSpPr>
            <a:stCxn id="57" idx="7"/>
            <a:endCxn id="11" idx="0"/>
          </p:cNvCxnSpPr>
          <p:nvPr/>
        </p:nvCxnSpPr>
        <p:spPr>
          <a:xfrm rot="16200000" flipH="1">
            <a:off x="4554741" y="3214361"/>
            <a:ext cx="1447840" cy="258109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6569210" y="4409628"/>
            <a:ext cx="621987" cy="1410535"/>
            <a:chOff x="6569210" y="4409628"/>
            <a:chExt cx="621987" cy="1410535"/>
          </a:xfrm>
        </p:grpSpPr>
        <p:sp>
          <p:nvSpPr>
            <p:cNvPr id="9" name="Flowchart: Direct Access Storage 8"/>
            <p:cNvSpPr/>
            <p:nvPr/>
          </p:nvSpPr>
          <p:spPr>
            <a:xfrm rot="16200000">
              <a:off x="6612713" y="4366125"/>
              <a:ext cx="522548" cy="609554"/>
            </a:xfrm>
            <a:prstGeom prst="flowChartMagneticDrum">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lowchart: Direct Access Storage 9"/>
            <p:cNvSpPr/>
            <p:nvPr/>
          </p:nvSpPr>
          <p:spPr>
            <a:xfrm rot="16200000">
              <a:off x="6612713" y="4646873"/>
              <a:ext cx="522548" cy="609554"/>
            </a:xfrm>
            <a:prstGeom prst="flowChartMagneticDrum">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lowchart: Direct Access Storage 10"/>
            <p:cNvSpPr/>
            <p:nvPr/>
          </p:nvSpPr>
          <p:spPr>
            <a:xfrm rot="16200000">
              <a:off x="6612713" y="4924053"/>
              <a:ext cx="522548" cy="609554"/>
            </a:xfrm>
            <a:prstGeom prst="flowChartMagneticDrum">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Flowchart: Direct Access Storage 77"/>
            <p:cNvSpPr/>
            <p:nvPr/>
          </p:nvSpPr>
          <p:spPr>
            <a:xfrm rot="16200000">
              <a:off x="6625146" y="5254112"/>
              <a:ext cx="522548" cy="609554"/>
            </a:xfrm>
            <a:prstGeom prst="flowChartMagneticDrum">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80" name="Elbow Connector 79"/>
          <p:cNvCxnSpPr>
            <a:stCxn id="57" idx="8"/>
            <a:endCxn id="78" idx="0"/>
          </p:cNvCxnSpPr>
          <p:nvPr/>
        </p:nvCxnSpPr>
        <p:spPr>
          <a:xfrm rot="10800000" flipH="1" flipV="1">
            <a:off x="3649369" y="3628839"/>
            <a:ext cx="2932274" cy="1930049"/>
          </a:xfrm>
          <a:prstGeom prst="bentConnector3">
            <a:avLst>
              <a:gd name="adj1" fmla="val -1822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2" name="Elbow Connector 81"/>
          <p:cNvCxnSpPr>
            <a:stCxn id="57" idx="10"/>
            <a:endCxn id="44" idx="1"/>
          </p:cNvCxnSpPr>
          <p:nvPr/>
        </p:nvCxnSpPr>
        <p:spPr>
          <a:xfrm rot="10800000">
            <a:off x="2231536" y="3132522"/>
            <a:ext cx="1112022"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3027805" y="395309"/>
            <a:ext cx="751103" cy="369332"/>
          </a:xfrm>
          <a:prstGeom prst="rect">
            <a:avLst/>
          </a:prstGeom>
          <a:noFill/>
        </p:spPr>
        <p:txBody>
          <a:bodyPr wrap="none" rtlCol="0">
            <a:spAutoFit/>
          </a:bodyPr>
          <a:lstStyle/>
          <a:p>
            <a:r>
              <a:rPr lang="en-GB" dirty="0" smtClean="0"/>
              <a:t>START</a:t>
            </a:r>
            <a:endParaRPr lang="en-IN" dirty="0"/>
          </a:p>
        </p:txBody>
      </p:sp>
      <p:sp>
        <p:nvSpPr>
          <p:cNvPr id="87" name="TextBox 86"/>
          <p:cNvSpPr txBox="1"/>
          <p:nvPr/>
        </p:nvSpPr>
        <p:spPr>
          <a:xfrm>
            <a:off x="3991443" y="937062"/>
            <a:ext cx="665439" cy="369332"/>
          </a:xfrm>
          <a:prstGeom prst="rect">
            <a:avLst/>
          </a:prstGeom>
          <a:noFill/>
        </p:spPr>
        <p:txBody>
          <a:bodyPr wrap="none" rtlCol="0">
            <a:spAutoFit/>
          </a:bodyPr>
          <a:lstStyle/>
          <a:p>
            <a:r>
              <a:rPr lang="en-GB" dirty="0" smtClean="0"/>
              <a:t>STOP</a:t>
            </a:r>
            <a:endParaRPr lang="en-IN" dirty="0"/>
          </a:p>
        </p:txBody>
      </p:sp>
      <p:sp>
        <p:nvSpPr>
          <p:cNvPr id="88" name="TextBox 87"/>
          <p:cNvSpPr txBox="1"/>
          <p:nvPr/>
        </p:nvSpPr>
        <p:spPr>
          <a:xfrm>
            <a:off x="4357412" y="1472320"/>
            <a:ext cx="854721" cy="369332"/>
          </a:xfrm>
          <a:prstGeom prst="rect">
            <a:avLst/>
          </a:prstGeom>
          <a:noFill/>
        </p:spPr>
        <p:txBody>
          <a:bodyPr wrap="none" rtlCol="0">
            <a:spAutoFit/>
          </a:bodyPr>
          <a:lstStyle/>
          <a:p>
            <a:r>
              <a:rPr lang="en-GB" dirty="0" smtClean="0"/>
              <a:t>CLAMP</a:t>
            </a:r>
            <a:endParaRPr lang="en-IN" dirty="0"/>
          </a:p>
        </p:txBody>
      </p:sp>
      <p:sp>
        <p:nvSpPr>
          <p:cNvPr id="95" name="TextBox 94"/>
          <p:cNvSpPr txBox="1"/>
          <p:nvPr/>
        </p:nvSpPr>
        <p:spPr>
          <a:xfrm>
            <a:off x="4751464" y="1977618"/>
            <a:ext cx="630942" cy="369332"/>
          </a:xfrm>
          <a:prstGeom prst="rect">
            <a:avLst/>
          </a:prstGeom>
          <a:noFill/>
        </p:spPr>
        <p:txBody>
          <a:bodyPr wrap="none" rtlCol="0">
            <a:spAutoFit/>
          </a:bodyPr>
          <a:lstStyle/>
          <a:p>
            <a:r>
              <a:rPr lang="en-GB" dirty="0" smtClean="0"/>
              <a:t>PASS</a:t>
            </a:r>
            <a:endParaRPr lang="en-IN" dirty="0"/>
          </a:p>
        </p:txBody>
      </p:sp>
      <p:sp>
        <p:nvSpPr>
          <p:cNvPr id="96" name="TextBox 95"/>
          <p:cNvSpPr txBox="1"/>
          <p:nvPr/>
        </p:nvSpPr>
        <p:spPr>
          <a:xfrm>
            <a:off x="5533030" y="2299387"/>
            <a:ext cx="566052" cy="369332"/>
          </a:xfrm>
          <a:prstGeom prst="rect">
            <a:avLst/>
          </a:prstGeom>
          <a:noFill/>
        </p:spPr>
        <p:txBody>
          <a:bodyPr wrap="none" rtlCol="0">
            <a:spAutoFit/>
          </a:bodyPr>
          <a:lstStyle/>
          <a:p>
            <a:r>
              <a:rPr lang="en-GB" dirty="0" smtClean="0"/>
              <a:t>FAIL</a:t>
            </a:r>
            <a:endParaRPr lang="en-IN" dirty="0"/>
          </a:p>
        </p:txBody>
      </p:sp>
      <p:sp>
        <p:nvSpPr>
          <p:cNvPr id="97" name="TextBox 96"/>
          <p:cNvSpPr txBox="1"/>
          <p:nvPr/>
        </p:nvSpPr>
        <p:spPr>
          <a:xfrm>
            <a:off x="4742222" y="4324729"/>
            <a:ext cx="566052" cy="369332"/>
          </a:xfrm>
          <a:prstGeom prst="rect">
            <a:avLst/>
          </a:prstGeom>
          <a:noFill/>
        </p:spPr>
        <p:txBody>
          <a:bodyPr wrap="none" rtlCol="0">
            <a:spAutoFit/>
          </a:bodyPr>
          <a:lstStyle/>
          <a:p>
            <a:r>
              <a:rPr lang="en-GB" dirty="0" smtClean="0"/>
              <a:t>FAIL</a:t>
            </a:r>
            <a:endParaRPr lang="en-IN" dirty="0"/>
          </a:p>
        </p:txBody>
      </p:sp>
      <p:sp>
        <p:nvSpPr>
          <p:cNvPr id="98" name="TextBox 97"/>
          <p:cNvSpPr txBox="1"/>
          <p:nvPr/>
        </p:nvSpPr>
        <p:spPr>
          <a:xfrm>
            <a:off x="4324162" y="4601892"/>
            <a:ext cx="630942" cy="369332"/>
          </a:xfrm>
          <a:prstGeom prst="rect">
            <a:avLst/>
          </a:prstGeom>
          <a:noFill/>
        </p:spPr>
        <p:txBody>
          <a:bodyPr wrap="none" rtlCol="0">
            <a:spAutoFit/>
          </a:bodyPr>
          <a:lstStyle/>
          <a:p>
            <a:r>
              <a:rPr lang="en-GB" dirty="0" smtClean="0"/>
              <a:t>PASS</a:t>
            </a:r>
            <a:endParaRPr lang="en-IN" dirty="0"/>
          </a:p>
        </p:txBody>
      </p:sp>
      <p:sp>
        <p:nvSpPr>
          <p:cNvPr id="99" name="TextBox 98"/>
          <p:cNvSpPr txBox="1"/>
          <p:nvPr/>
        </p:nvSpPr>
        <p:spPr>
          <a:xfrm>
            <a:off x="3972228" y="4928282"/>
            <a:ext cx="595035" cy="369332"/>
          </a:xfrm>
          <a:prstGeom prst="rect">
            <a:avLst/>
          </a:prstGeom>
          <a:noFill/>
        </p:spPr>
        <p:txBody>
          <a:bodyPr wrap="none" rtlCol="0">
            <a:spAutoFit/>
          </a:bodyPr>
          <a:lstStyle/>
          <a:p>
            <a:r>
              <a:rPr lang="en-GB" dirty="0" smtClean="0"/>
              <a:t>IDLE</a:t>
            </a:r>
            <a:endParaRPr lang="en-IN" dirty="0"/>
          </a:p>
        </p:txBody>
      </p:sp>
      <p:sp>
        <p:nvSpPr>
          <p:cNvPr id="101" name="TextBox 100"/>
          <p:cNvSpPr txBox="1"/>
          <p:nvPr/>
        </p:nvSpPr>
        <p:spPr>
          <a:xfrm>
            <a:off x="3032526" y="4974448"/>
            <a:ext cx="958917" cy="646331"/>
          </a:xfrm>
          <a:prstGeom prst="rect">
            <a:avLst/>
          </a:prstGeom>
          <a:noFill/>
        </p:spPr>
        <p:txBody>
          <a:bodyPr wrap="none" rtlCol="0">
            <a:spAutoFit/>
          </a:bodyPr>
          <a:lstStyle/>
          <a:p>
            <a:r>
              <a:rPr lang="en-GB" dirty="0" smtClean="0"/>
              <a:t>Test</a:t>
            </a:r>
          </a:p>
          <a:p>
            <a:r>
              <a:rPr lang="en-GB" dirty="0" smtClean="0"/>
              <a:t>Running</a:t>
            </a:r>
            <a:endParaRPr lang="en-IN" dirty="0"/>
          </a:p>
        </p:txBody>
      </p:sp>
      <p:sp>
        <p:nvSpPr>
          <p:cNvPr id="44" name="Decagon 43"/>
          <p:cNvSpPr/>
          <p:nvPr/>
        </p:nvSpPr>
        <p:spPr>
          <a:xfrm>
            <a:off x="-140246" y="2304430"/>
            <a:ext cx="2371782" cy="1656184"/>
          </a:xfrm>
          <a:prstGeom prst="dec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PC</a:t>
            </a:r>
            <a:endParaRPr lang="en-IN" dirty="0"/>
          </a:p>
        </p:txBody>
      </p:sp>
      <p:sp>
        <p:nvSpPr>
          <p:cNvPr id="51" name="Decagon 50"/>
          <p:cNvSpPr/>
          <p:nvPr/>
        </p:nvSpPr>
        <p:spPr>
          <a:xfrm>
            <a:off x="-8101408" y="2320272"/>
            <a:ext cx="2371782" cy="1656184"/>
          </a:xfrm>
          <a:prstGeom prst="decag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smtClean="0"/>
              <a:t>RS </a:t>
            </a:r>
            <a:r>
              <a:rPr lang="en-GB" dirty="0" err="1" smtClean="0"/>
              <a:t>Linx</a:t>
            </a:r>
            <a:r>
              <a:rPr lang="en-GB" dirty="0" smtClean="0"/>
              <a:t> PLC</a:t>
            </a:r>
          </a:p>
          <a:p>
            <a:pPr algn="ctr"/>
            <a:endParaRPr lang="en-GB" dirty="0"/>
          </a:p>
          <a:p>
            <a:pPr algn="ctr"/>
            <a:r>
              <a:rPr lang="en-GB" dirty="0" smtClean="0"/>
              <a:t>(Robot)</a:t>
            </a:r>
            <a:endParaRPr lang="en-IN" dirty="0"/>
          </a:p>
        </p:txBody>
      </p:sp>
      <p:sp>
        <p:nvSpPr>
          <p:cNvPr id="27" name="Rectangle 26"/>
          <p:cNvSpPr/>
          <p:nvPr/>
        </p:nvSpPr>
        <p:spPr>
          <a:xfrm>
            <a:off x="-1639719" y="1104062"/>
            <a:ext cx="1728192" cy="788445"/>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dirty="0" smtClean="0"/>
              <a:t>Barcode Scanner</a:t>
            </a:r>
            <a:endParaRPr lang="en-IN" dirty="0"/>
          </a:p>
        </p:txBody>
      </p:sp>
      <p:cxnSp>
        <p:nvCxnSpPr>
          <p:cNvPr id="53" name="Elbow Connector 52"/>
          <p:cNvCxnSpPr>
            <a:stCxn id="27" idx="3"/>
            <a:endCxn id="44" idx="8"/>
          </p:cNvCxnSpPr>
          <p:nvPr/>
        </p:nvCxnSpPr>
        <p:spPr>
          <a:xfrm>
            <a:off x="88473" y="1498285"/>
            <a:ext cx="590712" cy="80614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44" idx="5"/>
            <a:endCxn id="51" idx="2"/>
          </p:cNvCxnSpPr>
          <p:nvPr/>
        </p:nvCxnSpPr>
        <p:spPr>
          <a:xfrm flipH="1">
            <a:off x="-5956111" y="3644310"/>
            <a:ext cx="6042350" cy="158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51" idx="0"/>
            <a:endCxn id="44" idx="7"/>
          </p:cNvCxnSpPr>
          <p:nvPr/>
        </p:nvCxnSpPr>
        <p:spPr>
          <a:xfrm flipV="1">
            <a:off x="-5956111" y="2620734"/>
            <a:ext cx="6042350" cy="158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5738654" y="590580"/>
            <a:ext cx="2535246" cy="2031325"/>
          </a:xfrm>
          <a:prstGeom prst="rect">
            <a:avLst/>
          </a:prstGeom>
          <a:noFill/>
        </p:spPr>
        <p:txBody>
          <a:bodyPr wrap="none" rtlCol="0">
            <a:spAutoFit/>
          </a:bodyPr>
          <a:lstStyle/>
          <a:p>
            <a:r>
              <a:rPr lang="en-GB" b="1" dirty="0" smtClean="0"/>
              <a:t>Read Tag:</a:t>
            </a:r>
          </a:p>
          <a:p>
            <a:pPr marL="342900" indent="-342900">
              <a:buFont typeface="+mj-lt"/>
              <a:buAutoNum type="arabicPeriod"/>
            </a:pPr>
            <a:r>
              <a:rPr lang="en-IN" dirty="0" err="1" smtClean="0"/>
              <a:t>Robot_Available</a:t>
            </a:r>
            <a:endParaRPr lang="en-IN" dirty="0"/>
          </a:p>
          <a:p>
            <a:pPr marL="342900" indent="-342900">
              <a:buFont typeface="+mj-lt"/>
              <a:buAutoNum type="arabicPeriod"/>
            </a:pPr>
            <a:r>
              <a:rPr lang="en-IN" dirty="0" err="1" smtClean="0"/>
              <a:t>Start_Test</a:t>
            </a:r>
            <a:endParaRPr lang="en-IN" dirty="0"/>
          </a:p>
          <a:p>
            <a:pPr marL="342900" indent="-342900">
              <a:buFont typeface="+mj-lt"/>
              <a:buAutoNum type="arabicPeriod"/>
            </a:pPr>
            <a:r>
              <a:rPr lang="en-IN" dirty="0" err="1" smtClean="0"/>
              <a:t>Stop_Test</a:t>
            </a:r>
            <a:endParaRPr lang="en-IN" dirty="0"/>
          </a:p>
          <a:p>
            <a:pPr marL="342900" indent="-342900">
              <a:buFont typeface="+mj-lt"/>
              <a:buAutoNum type="arabicPeriod"/>
            </a:pPr>
            <a:r>
              <a:rPr lang="en-IN" dirty="0" err="1" smtClean="0"/>
              <a:t>Scan_Trigger</a:t>
            </a:r>
            <a:endParaRPr lang="en-IN" dirty="0" smtClean="0"/>
          </a:p>
          <a:p>
            <a:pPr marL="342900" indent="-342900">
              <a:buFont typeface="+mj-lt"/>
              <a:buAutoNum type="arabicPeriod"/>
            </a:pPr>
            <a:r>
              <a:rPr lang="en-GB" dirty="0" smtClean="0"/>
              <a:t>Station # to Start Test</a:t>
            </a:r>
          </a:p>
          <a:p>
            <a:pPr marL="342900" indent="-342900">
              <a:buFont typeface="+mj-lt"/>
              <a:buAutoNum type="arabicPeriod"/>
            </a:pPr>
            <a:r>
              <a:rPr lang="en-GB" dirty="0" smtClean="0"/>
              <a:t>Read  Tag Ack.</a:t>
            </a:r>
            <a:endParaRPr lang="en-IN" dirty="0"/>
          </a:p>
        </p:txBody>
      </p:sp>
      <p:sp>
        <p:nvSpPr>
          <p:cNvPr id="81" name="TextBox 80"/>
          <p:cNvSpPr txBox="1"/>
          <p:nvPr/>
        </p:nvSpPr>
        <p:spPr>
          <a:xfrm>
            <a:off x="-5729626" y="3624425"/>
            <a:ext cx="2981394" cy="3139321"/>
          </a:xfrm>
          <a:prstGeom prst="rect">
            <a:avLst/>
          </a:prstGeom>
          <a:noFill/>
        </p:spPr>
        <p:txBody>
          <a:bodyPr wrap="none" rtlCol="0">
            <a:spAutoFit/>
          </a:bodyPr>
          <a:lstStyle/>
          <a:p>
            <a:r>
              <a:rPr lang="en-GB" b="1" dirty="0" smtClean="0"/>
              <a:t>Write Tag:</a:t>
            </a:r>
          </a:p>
          <a:p>
            <a:pPr marL="342900" indent="-342900">
              <a:buFont typeface="+mj-lt"/>
              <a:buAutoNum type="arabicPeriod"/>
            </a:pPr>
            <a:r>
              <a:rPr lang="en-IN" dirty="0" err="1"/>
              <a:t>Task_Available_for_Robot</a:t>
            </a:r>
            <a:endParaRPr lang="en-IN" dirty="0"/>
          </a:p>
          <a:p>
            <a:pPr marL="342900" indent="-342900">
              <a:buFont typeface="+mj-lt"/>
              <a:buAutoNum type="arabicPeriod"/>
            </a:pPr>
            <a:r>
              <a:rPr lang="en-IN" dirty="0" err="1"/>
              <a:t>New_Serial</a:t>
            </a:r>
            <a:endParaRPr lang="en-IN" dirty="0"/>
          </a:p>
          <a:p>
            <a:pPr marL="342900" indent="-342900">
              <a:buFont typeface="+mj-lt"/>
              <a:buAutoNum type="arabicPeriod"/>
            </a:pPr>
            <a:r>
              <a:rPr lang="en-IN" dirty="0" err="1"/>
              <a:t>Serial_Adapter_Plate_Size</a:t>
            </a:r>
            <a:endParaRPr lang="en-IN" dirty="0"/>
          </a:p>
          <a:p>
            <a:pPr marL="342900" indent="-342900">
              <a:buFont typeface="+mj-lt"/>
              <a:buAutoNum type="arabicPeriod"/>
            </a:pPr>
            <a:r>
              <a:rPr lang="en-IN" dirty="0" err="1"/>
              <a:t>Serial_Displacement_Size</a:t>
            </a:r>
            <a:endParaRPr lang="en-IN" dirty="0"/>
          </a:p>
          <a:p>
            <a:pPr marL="342900" indent="-342900">
              <a:buFont typeface="+mj-lt"/>
              <a:buAutoNum type="arabicPeriod"/>
            </a:pPr>
            <a:r>
              <a:rPr lang="en-IN" dirty="0" err="1"/>
              <a:t>Serial_Flange_Size</a:t>
            </a:r>
            <a:endParaRPr lang="en-IN" dirty="0"/>
          </a:p>
          <a:p>
            <a:pPr marL="342900" indent="-342900">
              <a:buFont typeface="+mj-lt"/>
              <a:buAutoNum type="arabicPeriod"/>
            </a:pPr>
            <a:r>
              <a:rPr lang="en-IN" dirty="0" err="1"/>
              <a:t>Test_Result</a:t>
            </a:r>
            <a:endParaRPr lang="en-IN" dirty="0"/>
          </a:p>
          <a:p>
            <a:pPr marL="342900" indent="-342900">
              <a:buFont typeface="+mj-lt"/>
              <a:buAutoNum type="arabicPeriod"/>
            </a:pPr>
            <a:r>
              <a:rPr lang="en-IN" dirty="0" err="1"/>
              <a:t>Station_Number</a:t>
            </a:r>
            <a:endParaRPr lang="en-IN" dirty="0"/>
          </a:p>
          <a:p>
            <a:pPr marL="342900" indent="-342900">
              <a:buFont typeface="+mj-lt"/>
              <a:buAutoNum type="arabicPeriod"/>
            </a:pPr>
            <a:r>
              <a:rPr lang="en-IN" dirty="0"/>
              <a:t>Rerun</a:t>
            </a:r>
          </a:p>
          <a:p>
            <a:pPr marL="342900" indent="-342900">
              <a:buFont typeface="+mj-lt"/>
              <a:buAutoNum type="arabicPeriod"/>
            </a:pPr>
            <a:r>
              <a:rPr lang="en-IN" dirty="0" err="1" smtClean="0"/>
              <a:t>Invalid_Serial_Number</a:t>
            </a:r>
            <a:endParaRPr lang="en-IN" dirty="0" smtClean="0"/>
          </a:p>
          <a:p>
            <a:pPr marL="342900" indent="-342900">
              <a:buFont typeface="+mj-lt"/>
              <a:buAutoNum type="arabicPeriod"/>
            </a:pPr>
            <a:r>
              <a:rPr lang="en-GB" dirty="0" smtClean="0"/>
              <a:t>Write Tag Ack.</a:t>
            </a:r>
            <a:endParaRPr lang="en-IN" dirty="0"/>
          </a:p>
        </p:txBody>
      </p:sp>
      <p:sp>
        <p:nvSpPr>
          <p:cNvPr id="57" name="16-Point Star 56"/>
          <p:cNvSpPr/>
          <p:nvPr/>
        </p:nvSpPr>
        <p:spPr>
          <a:xfrm>
            <a:off x="3343558" y="2430626"/>
            <a:ext cx="2088232" cy="1403792"/>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DAQ</a:t>
            </a:r>
            <a:endParaRPr lang="en-IN" dirty="0"/>
          </a:p>
        </p:txBody>
      </p:sp>
      <p:cxnSp>
        <p:nvCxnSpPr>
          <p:cNvPr id="100" name="Elbow Connector 99"/>
          <p:cNvCxnSpPr>
            <a:stCxn id="55" idx="3"/>
            <a:endCxn id="57" idx="1"/>
          </p:cNvCxnSpPr>
          <p:nvPr/>
        </p:nvCxnSpPr>
        <p:spPr>
          <a:xfrm rot="5400000">
            <a:off x="6523932" y="1134932"/>
            <a:ext cx="557369" cy="2900607"/>
          </a:xfrm>
          <a:prstGeom prst="bentConnector2">
            <a:avLst/>
          </a:prstGeom>
          <a:ln>
            <a:headEnd type="arrow"/>
            <a:tailEnd type="none"/>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7145522" y="2585235"/>
            <a:ext cx="1173078" cy="369332"/>
          </a:xfrm>
          <a:prstGeom prst="rect">
            <a:avLst/>
          </a:prstGeom>
          <a:noFill/>
        </p:spPr>
        <p:txBody>
          <a:bodyPr wrap="none" rtlCol="0">
            <a:spAutoFit/>
          </a:bodyPr>
          <a:lstStyle/>
          <a:p>
            <a:r>
              <a:rPr lang="en-GB" dirty="0" smtClean="0"/>
              <a:t>Test Select</a:t>
            </a:r>
            <a:endParaRPr lang="en-IN" dirty="0"/>
          </a:p>
        </p:txBody>
      </p:sp>
      <p:cxnSp>
        <p:nvCxnSpPr>
          <p:cNvPr id="103" name="Elbow Connector 102"/>
          <p:cNvCxnSpPr>
            <a:stCxn id="55" idx="1"/>
            <a:endCxn id="57" idx="3"/>
          </p:cNvCxnSpPr>
          <p:nvPr/>
        </p:nvCxnSpPr>
        <p:spPr>
          <a:xfrm flipH="1">
            <a:off x="5352312" y="1478461"/>
            <a:ext cx="3645544" cy="1922663"/>
          </a:xfrm>
          <a:prstGeom prst="bentConnector3">
            <a:avLst>
              <a:gd name="adj1" fmla="val -11845"/>
            </a:avLst>
          </a:prstGeom>
          <a:ln>
            <a:tailEnd type="arrow"/>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8791961" y="2851098"/>
            <a:ext cx="527260" cy="369332"/>
          </a:xfrm>
          <a:prstGeom prst="rect">
            <a:avLst/>
          </a:prstGeom>
          <a:noFill/>
        </p:spPr>
        <p:txBody>
          <a:bodyPr wrap="none" rtlCol="0">
            <a:spAutoFit/>
          </a:bodyPr>
          <a:lstStyle/>
          <a:p>
            <a:r>
              <a:rPr lang="en-GB" dirty="0" smtClean="0"/>
              <a:t>TTA</a:t>
            </a:r>
            <a:endParaRPr lang="en-IN" dirty="0"/>
          </a:p>
        </p:txBody>
      </p:sp>
      <p:sp>
        <p:nvSpPr>
          <p:cNvPr id="109" name="TextBox 108"/>
          <p:cNvSpPr txBox="1"/>
          <p:nvPr/>
        </p:nvSpPr>
        <p:spPr>
          <a:xfrm>
            <a:off x="9003289" y="3132522"/>
            <a:ext cx="537263" cy="369332"/>
          </a:xfrm>
          <a:prstGeom prst="rect">
            <a:avLst/>
          </a:prstGeom>
          <a:noFill/>
        </p:spPr>
        <p:txBody>
          <a:bodyPr wrap="none" rtlCol="0">
            <a:spAutoFit/>
          </a:bodyPr>
          <a:lstStyle/>
          <a:p>
            <a:r>
              <a:rPr lang="en-GB" dirty="0" smtClean="0"/>
              <a:t>TTB</a:t>
            </a:r>
            <a:endParaRPr lang="en-IN" dirty="0"/>
          </a:p>
        </p:txBody>
      </p:sp>
      <p:sp>
        <p:nvSpPr>
          <p:cNvPr id="110" name="Flowchart: Direct Access Storage 109"/>
          <p:cNvSpPr/>
          <p:nvPr/>
        </p:nvSpPr>
        <p:spPr>
          <a:xfrm rot="16200000">
            <a:off x="584971" y="4563046"/>
            <a:ext cx="1656184" cy="1273571"/>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 Result DB</a:t>
            </a:r>
            <a:endParaRPr lang="en-IN" dirty="0"/>
          </a:p>
        </p:txBody>
      </p:sp>
      <p:cxnSp>
        <p:nvCxnSpPr>
          <p:cNvPr id="111" name="Straight Arrow Connector 110"/>
          <p:cNvCxnSpPr>
            <a:stCxn id="110" idx="4"/>
            <a:endCxn id="44" idx="3"/>
          </p:cNvCxnSpPr>
          <p:nvPr/>
        </p:nvCxnSpPr>
        <p:spPr>
          <a:xfrm flipH="1" flipV="1">
            <a:off x="1412105" y="3960612"/>
            <a:ext cx="958" cy="4111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319910" y="6084517"/>
            <a:ext cx="2186304" cy="646331"/>
          </a:xfrm>
          <a:prstGeom prst="rect">
            <a:avLst/>
          </a:prstGeom>
          <a:noFill/>
        </p:spPr>
        <p:txBody>
          <a:bodyPr wrap="none" rtlCol="0">
            <a:spAutoFit/>
          </a:bodyPr>
          <a:lstStyle/>
          <a:p>
            <a:pPr algn="ctr"/>
            <a:r>
              <a:rPr lang="en-GB" dirty="0" smtClean="0"/>
              <a:t>Pressure, Flow</a:t>
            </a:r>
          </a:p>
          <a:p>
            <a:pPr algn="ctr"/>
            <a:r>
              <a:rPr lang="en-GB" dirty="0" smtClean="0"/>
              <a:t>Test Result, Test Time</a:t>
            </a:r>
            <a:endParaRPr lang="en-IN" dirty="0"/>
          </a:p>
        </p:txBody>
      </p:sp>
      <p:sp>
        <p:nvSpPr>
          <p:cNvPr id="115" name="TextBox 114"/>
          <p:cNvSpPr txBox="1"/>
          <p:nvPr/>
        </p:nvSpPr>
        <p:spPr>
          <a:xfrm>
            <a:off x="7228616" y="4770379"/>
            <a:ext cx="3653949" cy="646331"/>
          </a:xfrm>
          <a:prstGeom prst="rect">
            <a:avLst/>
          </a:prstGeom>
          <a:noFill/>
        </p:spPr>
        <p:txBody>
          <a:bodyPr wrap="none" rtlCol="0">
            <a:spAutoFit/>
          </a:bodyPr>
          <a:lstStyle/>
          <a:p>
            <a:r>
              <a:rPr lang="en-GB" dirty="0" smtClean="0">
                <a:solidFill>
                  <a:srgbClr val="FF0000"/>
                </a:solidFill>
              </a:rPr>
              <a:t>Only 3 DO lines are used in S/W</a:t>
            </a:r>
          </a:p>
          <a:p>
            <a:r>
              <a:rPr lang="en-GB" dirty="0" smtClean="0">
                <a:solidFill>
                  <a:srgbClr val="FF0000"/>
                </a:solidFill>
              </a:rPr>
              <a:t>Where as 4 DO lines are used in H/W</a:t>
            </a:r>
            <a:endParaRPr lang="en-IN" dirty="0">
              <a:solidFill>
                <a:srgbClr val="FF0000"/>
              </a:solidFill>
            </a:endParaRPr>
          </a:p>
        </p:txBody>
      </p:sp>
      <p:sp>
        <p:nvSpPr>
          <p:cNvPr id="116" name="Multiply 115"/>
          <p:cNvSpPr/>
          <p:nvPr/>
        </p:nvSpPr>
        <p:spPr>
          <a:xfrm>
            <a:off x="4067300" y="4845520"/>
            <a:ext cx="2980286" cy="713368"/>
          </a:xfrm>
          <a:prstGeom prst="mathMultiply">
            <a:avLst>
              <a:gd name="adj1" fmla="val 4481"/>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sp>
        <p:nvSpPr>
          <p:cNvPr id="117" name="Flowchart: Direct Access Storage 116"/>
          <p:cNvSpPr/>
          <p:nvPr/>
        </p:nvSpPr>
        <p:spPr>
          <a:xfrm rot="15369931">
            <a:off x="5468177" y="392958"/>
            <a:ext cx="226394" cy="177506"/>
          </a:xfrm>
          <a:prstGeom prst="flowChartMagneticDrum">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8" name="Flowchart: Direct Access Storage 117"/>
          <p:cNvSpPr/>
          <p:nvPr/>
        </p:nvSpPr>
        <p:spPr>
          <a:xfrm rot="15145955">
            <a:off x="5442610" y="167090"/>
            <a:ext cx="157839" cy="456436"/>
          </a:xfrm>
          <a:prstGeom prst="flowChartMagneticDrum">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9" name="Flowchart: Direct Access Storage 118"/>
          <p:cNvSpPr/>
          <p:nvPr/>
        </p:nvSpPr>
        <p:spPr>
          <a:xfrm rot="15369931">
            <a:off x="5860443" y="894171"/>
            <a:ext cx="226394" cy="177506"/>
          </a:xfrm>
          <a:prstGeom prst="flowChartMagneticDrum">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0" name="Flowchart: Direct Access Storage 119"/>
          <p:cNvSpPr/>
          <p:nvPr/>
        </p:nvSpPr>
        <p:spPr>
          <a:xfrm rot="15145955">
            <a:off x="5834876" y="668303"/>
            <a:ext cx="157839" cy="456436"/>
          </a:xfrm>
          <a:prstGeom prst="flowChartMagneticDrum">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Flowchart: Direct Access Storage 53"/>
          <p:cNvSpPr/>
          <p:nvPr/>
        </p:nvSpPr>
        <p:spPr>
          <a:xfrm rot="16200000">
            <a:off x="-966928" y="4600934"/>
            <a:ext cx="1656184" cy="1273571"/>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Part Detail DB</a:t>
            </a:r>
            <a:endParaRPr lang="en-IN" dirty="0"/>
          </a:p>
        </p:txBody>
      </p:sp>
      <p:cxnSp>
        <p:nvCxnSpPr>
          <p:cNvPr id="4" name="Elbow Connector 3"/>
          <p:cNvCxnSpPr>
            <a:stCxn id="54" idx="4"/>
            <a:endCxn id="44" idx="4"/>
          </p:cNvCxnSpPr>
          <p:nvPr/>
        </p:nvCxnSpPr>
        <p:spPr>
          <a:xfrm rot="5400000" flipH="1" flipV="1">
            <a:off x="45666" y="3776110"/>
            <a:ext cx="449016" cy="81802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48318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New ALTS - PC Behaviour</a:t>
            </a:r>
            <a:endParaRPr lang="en-IN" dirty="0"/>
          </a:p>
        </p:txBody>
      </p:sp>
      <p:sp>
        <p:nvSpPr>
          <p:cNvPr id="3" name="Content Placeholder 2"/>
          <p:cNvSpPr>
            <a:spLocks noGrp="1"/>
          </p:cNvSpPr>
          <p:nvPr>
            <p:ph idx="1"/>
          </p:nvPr>
        </p:nvSpPr>
        <p:spPr/>
        <p:txBody>
          <a:bodyPr>
            <a:normAutofit fontScale="85000" lnSpcReduction="20000"/>
          </a:bodyPr>
          <a:lstStyle/>
          <a:p>
            <a:r>
              <a:rPr lang="en-GB" dirty="0" smtClean="0"/>
              <a:t>PC remembers the station occupancy and act accordingly for the new part.</a:t>
            </a:r>
          </a:p>
          <a:p>
            <a:r>
              <a:rPr lang="en-GB" dirty="0" smtClean="0"/>
              <a:t>PC directly controls the SELECT line for ALT instrument to select the test type.</a:t>
            </a:r>
          </a:p>
          <a:p>
            <a:r>
              <a:rPr lang="en-GB" dirty="0" smtClean="0"/>
              <a:t>PC scans for the new serial after getting </a:t>
            </a:r>
            <a:r>
              <a:rPr lang="en-GB" dirty="0" err="1" smtClean="0"/>
              <a:t>scan_trigger</a:t>
            </a:r>
            <a:r>
              <a:rPr lang="en-GB" dirty="0" smtClean="0"/>
              <a:t> from PLC</a:t>
            </a:r>
          </a:p>
          <a:p>
            <a:r>
              <a:rPr lang="en-GB" dirty="0" smtClean="0"/>
              <a:t>PC sends the rerun command to Robot and robot acts accordingly (re-clamp part).</a:t>
            </a:r>
          </a:p>
          <a:p>
            <a:r>
              <a:rPr lang="en-GB" dirty="0" smtClean="0"/>
              <a:t>PC sends the invalid s.no along with new s.no to intimate the arrival of serial at scanner stage which has no DB entry</a:t>
            </a:r>
            <a:r>
              <a:rPr lang="en-GB" dirty="0" smtClean="0"/>
              <a:t>.</a:t>
            </a:r>
          </a:p>
          <a:p>
            <a:r>
              <a:rPr lang="en-GB" dirty="0" smtClean="0"/>
              <a:t>Work order </a:t>
            </a:r>
            <a:r>
              <a:rPr lang="en-GB" smtClean="0"/>
              <a:t>number will be used from INI file</a:t>
            </a:r>
            <a:endParaRPr lang="en-GB" dirty="0" smtClean="0"/>
          </a:p>
          <a:p>
            <a:endParaRPr lang="en-IN" dirty="0"/>
          </a:p>
        </p:txBody>
      </p:sp>
    </p:spTree>
    <p:extLst>
      <p:ext uri="{BB962C8B-B14F-4D97-AF65-F5344CB8AC3E}">
        <p14:creationId xmlns:p14="http://schemas.microsoft.com/office/powerpoint/2010/main" val="21369996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New ALTS – Robot </a:t>
            </a:r>
            <a:r>
              <a:rPr lang="en-GB" dirty="0" err="1" smtClean="0"/>
              <a:t>Behavior</a:t>
            </a:r>
            <a:endParaRPr lang="en-IN" dirty="0"/>
          </a:p>
        </p:txBody>
      </p:sp>
      <p:sp>
        <p:nvSpPr>
          <p:cNvPr id="3" name="Content Placeholder 2"/>
          <p:cNvSpPr>
            <a:spLocks noGrp="1"/>
          </p:cNvSpPr>
          <p:nvPr>
            <p:ph idx="1"/>
          </p:nvPr>
        </p:nvSpPr>
        <p:spPr/>
        <p:txBody>
          <a:bodyPr/>
          <a:lstStyle/>
          <a:p>
            <a:r>
              <a:rPr lang="en-GB" dirty="0" smtClean="0"/>
              <a:t>Should act according for Invalid </a:t>
            </a:r>
            <a:r>
              <a:rPr lang="en-GB" dirty="0" err="1" smtClean="0"/>
              <a:t>S.No</a:t>
            </a:r>
            <a:r>
              <a:rPr lang="en-GB" dirty="0" smtClean="0"/>
              <a:t>.  Move the invalid serial (part) to </a:t>
            </a:r>
            <a:r>
              <a:rPr lang="en-GB" dirty="0" err="1" smtClean="0"/>
              <a:t>appropiate</a:t>
            </a:r>
            <a:r>
              <a:rPr lang="en-GB" dirty="0" smtClean="0"/>
              <a:t> location.</a:t>
            </a:r>
          </a:p>
          <a:p>
            <a:r>
              <a:rPr lang="en-GB" dirty="0" smtClean="0"/>
              <a:t>Should act </a:t>
            </a:r>
            <a:r>
              <a:rPr lang="en-GB" dirty="0" err="1" smtClean="0"/>
              <a:t>accodingly</a:t>
            </a:r>
            <a:r>
              <a:rPr lang="en-GB" dirty="0" smtClean="0"/>
              <a:t> to Test result and rerun command.</a:t>
            </a:r>
            <a:r>
              <a:rPr lang="en-IN" dirty="0" smtClean="0"/>
              <a:t>  If rerun is true, robot should send the start signal again for the specific station.</a:t>
            </a:r>
            <a:endParaRPr lang="en-GB" dirty="0" smtClean="0"/>
          </a:p>
        </p:txBody>
      </p:sp>
    </p:spTree>
    <p:extLst>
      <p:ext uri="{BB962C8B-B14F-4D97-AF65-F5344CB8AC3E}">
        <p14:creationId xmlns:p14="http://schemas.microsoft.com/office/powerpoint/2010/main" val="3780657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System Setup</a:t>
            </a:r>
            <a:endParaRPr lang="en-IN" dirty="0"/>
          </a:p>
        </p:txBody>
      </p:sp>
      <p:sp>
        <p:nvSpPr>
          <p:cNvPr id="3" name="Content Placeholder 2"/>
          <p:cNvSpPr>
            <a:spLocks noGrp="1"/>
          </p:cNvSpPr>
          <p:nvPr>
            <p:ph idx="1"/>
          </p:nvPr>
        </p:nvSpPr>
        <p:spPr/>
        <p:txBody>
          <a:bodyPr/>
          <a:lstStyle/>
          <a:p>
            <a:r>
              <a:rPr lang="en-GB" dirty="0" smtClean="0"/>
              <a:t>2 scanners for Auto mode &amp; 1 scanner for manual mode</a:t>
            </a:r>
          </a:p>
          <a:p>
            <a:r>
              <a:rPr lang="en-GB" dirty="0" smtClean="0"/>
              <a:t>-add to logic</a:t>
            </a:r>
          </a:p>
          <a:p>
            <a:r>
              <a:rPr lang="en-GB" dirty="0" smtClean="0"/>
              <a:t>Log results for all retest</a:t>
            </a:r>
          </a:p>
          <a:p>
            <a:endParaRPr lang="en-IN" dirty="0"/>
          </a:p>
        </p:txBody>
      </p:sp>
    </p:spTree>
    <p:extLst>
      <p:ext uri="{BB962C8B-B14F-4D97-AF65-F5344CB8AC3E}">
        <p14:creationId xmlns:p14="http://schemas.microsoft.com/office/powerpoint/2010/main" val="3652892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More </a:t>
            </a:r>
            <a:r>
              <a:rPr lang="en-GB" dirty="0" smtClean="0"/>
              <a:t>Questions</a:t>
            </a:r>
            <a:endParaRPr lang="en-IN" dirty="0"/>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a:pPr>
            <a:r>
              <a:rPr lang="en-IN" dirty="0" smtClean="0"/>
              <a:t>We </a:t>
            </a:r>
            <a:r>
              <a:rPr lang="en-IN" dirty="0"/>
              <a:t>want PLC tags from Eaton</a:t>
            </a:r>
          </a:p>
          <a:p>
            <a:pPr marL="514350" indent="-514350">
              <a:buFont typeface="+mj-lt"/>
              <a:buAutoNum type="arabicPeriod"/>
            </a:pPr>
            <a:r>
              <a:rPr lang="en-IN" dirty="0" smtClean="0"/>
              <a:t>Start </a:t>
            </a:r>
            <a:r>
              <a:rPr lang="en-IN" dirty="0"/>
              <a:t>signal from ALTS (manual).  How PLC will give us in manual mode?</a:t>
            </a:r>
          </a:p>
          <a:p>
            <a:pPr marL="514350" indent="-514350">
              <a:buFont typeface="+mj-lt"/>
              <a:buAutoNum type="arabicPeriod"/>
            </a:pPr>
            <a:r>
              <a:rPr lang="en-IN" dirty="0" smtClean="0"/>
              <a:t>What </a:t>
            </a:r>
            <a:r>
              <a:rPr lang="en-IN" dirty="0"/>
              <a:t>are the emergency stop signals?  How the STOP signal in the existing system is handled</a:t>
            </a:r>
            <a:r>
              <a:rPr lang="en-IN" dirty="0" smtClean="0"/>
              <a:t>?</a:t>
            </a:r>
          </a:p>
          <a:p>
            <a:pPr marL="514350" indent="-514350">
              <a:buFont typeface="+mj-lt"/>
              <a:buAutoNum type="arabicPeriod"/>
            </a:pPr>
            <a:r>
              <a:rPr lang="en-GB" dirty="0" smtClean="0"/>
              <a:t>Retest count is INI configured to 1 retest?  It can also be hard coded.  Should we still seek from PLC for count?</a:t>
            </a:r>
          </a:p>
          <a:p>
            <a:pPr marL="514350" indent="-514350">
              <a:buFont typeface="+mj-lt"/>
              <a:buAutoNum type="arabicPeriod"/>
            </a:pPr>
            <a:r>
              <a:rPr lang="en-GB" dirty="0" smtClean="0"/>
              <a:t>If we can reduce the user count to 1, there are 4 user entries in DB write.  What can we write for User 2, 3 &amp; 4</a:t>
            </a:r>
          </a:p>
          <a:p>
            <a:pPr marL="514350" indent="-514350">
              <a:buFont typeface="+mj-lt"/>
              <a:buAutoNum type="arabicPeriod"/>
            </a:pPr>
            <a:r>
              <a:rPr lang="en-GB" dirty="0" err="1" smtClean="0"/>
              <a:t>LeakTek</a:t>
            </a:r>
            <a:r>
              <a:rPr lang="en-GB" dirty="0" smtClean="0"/>
              <a:t> DB configuration</a:t>
            </a:r>
          </a:p>
          <a:p>
            <a:pPr marL="514350" indent="-514350">
              <a:buFont typeface="+mj-lt"/>
              <a:buAutoNum type="arabicPeriod"/>
            </a:pPr>
            <a:r>
              <a:rPr lang="en-GB" dirty="0" smtClean="0"/>
              <a:t>Part ready at scanner.  Will it be provided from PLC?</a:t>
            </a:r>
            <a:endParaRPr lang="en-GB" dirty="0"/>
          </a:p>
        </p:txBody>
      </p:sp>
    </p:spTree>
    <p:extLst>
      <p:ext uri="{BB962C8B-B14F-4D97-AF65-F5344CB8AC3E}">
        <p14:creationId xmlns:p14="http://schemas.microsoft.com/office/powerpoint/2010/main" val="2884218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Clarifications</a:t>
            </a:r>
            <a:endParaRPr lang="en-IN" dirty="0"/>
          </a:p>
        </p:txBody>
      </p:sp>
      <p:sp>
        <p:nvSpPr>
          <p:cNvPr id="3" name="Content Placeholder 2"/>
          <p:cNvSpPr>
            <a:spLocks noGrp="1"/>
          </p:cNvSpPr>
          <p:nvPr>
            <p:ph idx="1"/>
          </p:nvPr>
        </p:nvSpPr>
        <p:spPr/>
        <p:txBody>
          <a:bodyPr>
            <a:normAutofit fontScale="70000" lnSpcReduction="20000"/>
          </a:bodyPr>
          <a:lstStyle/>
          <a:p>
            <a:r>
              <a:rPr lang="en-IN" dirty="0"/>
              <a:t>In existing ALTS, work order number is part of the result written to the SQL Server database.   You mentioned that we won’t have work order numbers for the new system. What do we write to the database in lieu of work order number?</a:t>
            </a:r>
            <a:r>
              <a:rPr lang="en-IN" dirty="0">
                <a:solidFill>
                  <a:srgbClr val="FF0000"/>
                </a:solidFill>
              </a:rPr>
              <a:t> Do you have to write anything at all? Maybe we should call to have a conversation on </a:t>
            </a:r>
            <a:r>
              <a:rPr lang="en-IN" dirty="0" smtClean="0">
                <a:solidFill>
                  <a:srgbClr val="FF0000"/>
                </a:solidFill>
              </a:rPr>
              <a:t>this</a:t>
            </a:r>
          </a:p>
          <a:p>
            <a:r>
              <a:rPr lang="en-GB" dirty="0" smtClean="0">
                <a:solidFill>
                  <a:srgbClr val="FF0000"/>
                </a:solidFill>
              </a:rPr>
              <a:t>-use constant for now from</a:t>
            </a:r>
            <a:r>
              <a:rPr lang="en-GB" dirty="0" smtClean="0">
                <a:solidFill>
                  <a:srgbClr val="FF0000"/>
                </a:solidFill>
              </a:rPr>
              <a:t>.</a:t>
            </a:r>
          </a:p>
          <a:p>
            <a:r>
              <a:rPr lang="en-IN" dirty="0"/>
              <a:t>   If the part fails air leak test, we will re-run the test.  How many times can you re-run the test? I am assuming that we log the results for all runs in the SQL database (we need to check if there is a timestamp parameter when writing results to the database to distinguish between the different runs). </a:t>
            </a:r>
            <a:r>
              <a:rPr lang="en-IN" dirty="0">
                <a:solidFill>
                  <a:srgbClr val="FF0000"/>
                </a:solidFill>
              </a:rPr>
              <a:t>I believe we agreed on 1 retest (</a:t>
            </a:r>
            <a:r>
              <a:rPr lang="en-IN" b="1" dirty="0">
                <a:solidFill>
                  <a:srgbClr val="FF0000"/>
                </a:solidFill>
              </a:rPr>
              <a:t>Mike</a:t>
            </a:r>
            <a:r>
              <a:rPr lang="en-IN" dirty="0">
                <a:solidFill>
                  <a:srgbClr val="FF0000"/>
                </a:solidFill>
              </a:rPr>
              <a:t> please confirm). We do log results for all runs. Maybe we should get together to check that parameter; I’m not sure where to check that…</a:t>
            </a:r>
            <a:endParaRPr lang="en-GB" dirty="0">
              <a:solidFill>
                <a:srgbClr val="FF0000"/>
              </a:solidFill>
            </a:endParaRPr>
          </a:p>
        </p:txBody>
      </p:sp>
    </p:spTree>
    <p:extLst>
      <p:ext uri="{BB962C8B-B14F-4D97-AF65-F5344CB8AC3E}">
        <p14:creationId xmlns:p14="http://schemas.microsoft.com/office/powerpoint/2010/main" val="39154832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4516</TotalTime>
  <Words>437</Words>
  <Application>Microsoft Office PowerPoint</Application>
  <PresentationFormat>On-screen Show (4:3)</PresentationFormat>
  <Paragraphs>90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PowerPoint Presentation</vt:lpstr>
      <vt:lpstr>New ALTS - PC Behaviour</vt:lpstr>
      <vt:lpstr>New ALTS – Robot Behavior</vt:lpstr>
      <vt:lpstr>System Setup</vt:lpstr>
      <vt:lpstr>More Questions</vt:lpstr>
      <vt:lpstr>Clarifications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35</cp:revision>
  <dcterms:created xsi:type="dcterms:W3CDTF">2015-01-29T05:42:04Z</dcterms:created>
  <dcterms:modified xsi:type="dcterms:W3CDTF">2015-02-06T08:56:22Z</dcterms:modified>
</cp:coreProperties>
</file>