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80" r:id="rId4"/>
    <p:sldId id="262" r:id="rId5"/>
    <p:sldId id="274" r:id="rId6"/>
    <p:sldId id="273" r:id="rId7"/>
    <p:sldId id="282" r:id="rId8"/>
    <p:sldId id="272" r:id="rId9"/>
    <p:sldId id="281" r:id="rId10"/>
    <p:sldId id="278" r:id="rId11"/>
    <p:sldId id="265" r:id="rId12"/>
    <p:sldId id="266" r:id="rId13"/>
    <p:sldId id="275" r:id="rId14"/>
    <p:sldId id="276" r:id="rId15"/>
    <p:sldId id="269" r:id="rId16"/>
    <p:sldId id="270" r:id="rId17"/>
    <p:sldId id="277" r:id="rId18"/>
    <p:sldId id="279"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2687256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50078-AD61-48C1-A537-7F541FF5218D}"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366830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419206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9612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182909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325081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884590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3429952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258493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118617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266805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350078-AD61-48C1-A537-7F541FF5218D}"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68975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350078-AD61-48C1-A537-7F541FF5218D}" type="datetimeFigureOut">
              <a:rPr lang="en-IN" smtClean="0"/>
              <a:t>22-04-2022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335314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217934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119586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350078-AD61-48C1-A537-7F541FF5218D}" type="datetimeFigureOut">
              <a:rPr lang="en-IN" smtClean="0"/>
              <a:t>22-04-2022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186860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50078-AD61-48C1-A537-7F541FF5218D}"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E3B73C-F08F-4087-A6C1-4758C35B2A83}" type="slidenum">
              <a:rPr lang="en-IN" smtClean="0"/>
              <a:t>‹#›</a:t>
            </a:fld>
            <a:endParaRPr lang="en-IN"/>
          </a:p>
        </p:txBody>
      </p:sp>
    </p:spTree>
    <p:extLst>
      <p:ext uri="{BB962C8B-B14F-4D97-AF65-F5344CB8AC3E}">
        <p14:creationId xmlns:p14="http://schemas.microsoft.com/office/powerpoint/2010/main" val="56504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350078-AD61-48C1-A537-7F541FF5218D}" type="datetimeFigureOut">
              <a:rPr lang="en-IN" smtClean="0"/>
              <a:t>22-04-2022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E3B73C-F08F-4087-A6C1-4758C35B2A83}" type="slidenum">
              <a:rPr lang="en-IN" smtClean="0"/>
              <a:t>‹#›</a:t>
            </a:fld>
            <a:endParaRPr lang="en-IN"/>
          </a:p>
        </p:txBody>
      </p:sp>
    </p:spTree>
    <p:extLst>
      <p:ext uri="{BB962C8B-B14F-4D97-AF65-F5344CB8AC3E}">
        <p14:creationId xmlns:p14="http://schemas.microsoft.com/office/powerpoint/2010/main" val="3723273621"/>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7899-9D8A-4F37-B674-FD722F3F0665}"/>
              </a:ext>
            </a:extLst>
          </p:cNvPr>
          <p:cNvSpPr>
            <a:spLocks noGrp="1"/>
          </p:cNvSpPr>
          <p:nvPr>
            <p:ph type="ctrTitle"/>
          </p:nvPr>
        </p:nvSpPr>
        <p:spPr>
          <a:xfrm>
            <a:off x="717175" y="609600"/>
            <a:ext cx="9108141" cy="2008094"/>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ZONAL GAMES MANAGEMENT FOR ANNA UNIVERSITY SPORTS   BOARD</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Subtitle 2">
            <a:extLst>
              <a:ext uri="{FF2B5EF4-FFF2-40B4-BE49-F238E27FC236}">
                <a16:creationId xmlns:a16="http://schemas.microsoft.com/office/drawing/2014/main" id="{943B198D-B156-42D3-B08D-9779D8412D8B}"/>
              </a:ext>
            </a:extLst>
          </p:cNvPr>
          <p:cNvSpPr>
            <a:spLocks noGrp="1"/>
          </p:cNvSpPr>
          <p:nvPr>
            <p:ph type="subTitle" idx="1"/>
          </p:nvPr>
        </p:nvSpPr>
        <p:spPr>
          <a:xfrm>
            <a:off x="7198659" y="4043081"/>
            <a:ext cx="4589929" cy="2411507"/>
          </a:xfrm>
        </p:spPr>
        <p:txBody>
          <a:bodyPr>
            <a:noAutofit/>
          </a:bodyPr>
          <a:lstStyle/>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Presented by,</a:t>
            </a:r>
          </a:p>
          <a:p>
            <a:pPr algn="l"/>
            <a:r>
              <a:rPr lang="en-US" sz="2000" dirty="0">
                <a:latin typeface="Times New Roman" panose="02020603050405020304" pitchFamily="18" charset="0"/>
                <a:cs typeface="Times New Roman" panose="02020603050405020304" pitchFamily="18" charset="0"/>
              </a:rPr>
              <a:t>                                                            Karthikeyan S -2019272015</a:t>
            </a:r>
          </a:p>
          <a:p>
            <a:pPr algn="l"/>
            <a:r>
              <a:rPr lang="en-US" dirty="0">
                <a:latin typeface="Times New Roman" panose="02020603050405020304" pitchFamily="18" charset="0"/>
                <a:cs typeface="Times New Roman" panose="02020603050405020304" pitchFamily="18" charset="0"/>
              </a:rPr>
              <a:t>Shankar Narayanan </a:t>
            </a:r>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2F2B5D4-B6BC-4608-B5A3-9AAB6658F17E}"/>
              </a:ext>
            </a:extLst>
          </p:cNvPr>
          <p:cNvSpPr txBox="1"/>
          <p:nvPr/>
        </p:nvSpPr>
        <p:spPr>
          <a:xfrm>
            <a:off x="1945341" y="2782669"/>
            <a:ext cx="7879976" cy="1292662"/>
          </a:xfrm>
          <a:prstGeom prst="rect">
            <a:avLst/>
          </a:prstGeom>
          <a:noFill/>
        </p:spPr>
        <p:txBody>
          <a:bodyPr wrap="square">
            <a:spAutoFit/>
          </a:bodyPr>
          <a:lstStyle/>
          <a:p>
            <a:pPr algn="l"/>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Project Guide </a:t>
            </a:r>
          </a:p>
          <a:p>
            <a:pPr algn="l"/>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DR.S. SWAMYNATHAN</a:t>
            </a:r>
          </a:p>
          <a:p>
            <a:pPr algn="l"/>
            <a:endParaRPr lang="en-IN" dirty="0"/>
          </a:p>
        </p:txBody>
      </p:sp>
    </p:spTree>
    <p:extLst>
      <p:ext uri="{BB962C8B-B14F-4D97-AF65-F5344CB8AC3E}">
        <p14:creationId xmlns:p14="http://schemas.microsoft.com/office/powerpoint/2010/main" val="223547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D3A14D-7D21-4113-AFF0-0F4C64739E4F}"/>
              </a:ext>
            </a:extLst>
          </p:cNvPr>
          <p:cNvSpPr txBox="1"/>
          <p:nvPr/>
        </p:nvSpPr>
        <p:spPr>
          <a:xfrm>
            <a:off x="439271" y="923364"/>
            <a:ext cx="10927976" cy="2893100"/>
          </a:xfrm>
          <a:prstGeom prst="rect">
            <a:avLst/>
          </a:prstGeom>
          <a:noFill/>
        </p:spPr>
        <p:txBody>
          <a:bodyPr wrap="square" rtlCol="0">
            <a:spAutoFit/>
          </a:bodyPr>
          <a:lstStyle/>
          <a:p>
            <a:r>
              <a:rPr lang="en-IN" sz="2000" b="1" dirty="0"/>
              <a:t>AU Secretary</a:t>
            </a:r>
          </a:p>
          <a:p>
            <a:endParaRPr lang="en-IN" dirty="0"/>
          </a:p>
          <a:p>
            <a:pPr marL="285750" indent="-285750">
              <a:buFont typeface="Wingdings" panose="05000000000000000000" pitchFamily="2" charset="2"/>
              <a:buChar char="Ø"/>
            </a:pPr>
            <a:r>
              <a:rPr lang="en-IN" dirty="0"/>
              <a:t> The view our all  event organization, zonal Coordinator, Game Coordinator , Place of event , date , time of event.</a:t>
            </a:r>
          </a:p>
          <a:p>
            <a:endParaRPr lang="en-IN" dirty="0"/>
          </a:p>
          <a:p>
            <a:pPr marL="285750" indent="-285750">
              <a:buFont typeface="Wingdings" panose="05000000000000000000" pitchFamily="2" charset="2"/>
              <a:buChar char="Ø"/>
            </a:pPr>
            <a:r>
              <a:rPr lang="en-IN" dirty="0"/>
              <a:t>Assign work with  zonal coordinator  and Some feedback send to the zonal coordinator .</a:t>
            </a:r>
          </a:p>
          <a:p>
            <a:endParaRPr lang="en-IN" dirty="0"/>
          </a:p>
          <a:p>
            <a:pPr marL="285750" indent="-285750">
              <a:buFont typeface="Wingdings" panose="05000000000000000000" pitchFamily="2" charset="2"/>
              <a:buChar char="Ø"/>
            </a:pPr>
            <a:r>
              <a:rPr lang="en-IN" dirty="0"/>
              <a:t>Send to the circular of event organization .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Student Information view our  Details. </a:t>
            </a:r>
          </a:p>
        </p:txBody>
      </p:sp>
    </p:spTree>
    <p:extLst>
      <p:ext uri="{BB962C8B-B14F-4D97-AF65-F5344CB8AC3E}">
        <p14:creationId xmlns:p14="http://schemas.microsoft.com/office/powerpoint/2010/main" val="96545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CD26A1-817F-475C-98B7-BF23EAAE337D}"/>
              </a:ext>
            </a:extLst>
          </p:cNvPr>
          <p:cNvSpPr txBox="1"/>
          <p:nvPr/>
        </p:nvSpPr>
        <p:spPr>
          <a:xfrm>
            <a:off x="665018" y="405208"/>
            <a:ext cx="10370534" cy="1925720"/>
          </a:xfrm>
          <a:prstGeom prst="rect">
            <a:avLst/>
          </a:prstGeom>
          <a:noFill/>
        </p:spPr>
        <p:txBody>
          <a:bodyPr wrap="square">
            <a:spAutoFit/>
          </a:bodyPr>
          <a:lstStyle/>
          <a:p>
            <a:pPr marL="6350" indent="-6350">
              <a:lnSpc>
                <a:spcPct val="110000"/>
              </a:lnSpc>
              <a:spcAft>
                <a:spcPts val="3355"/>
              </a:spcAft>
              <a:tabLst>
                <a:tab pos="1384935" algn="ctr"/>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Zonal Coordinator</a:t>
            </a:r>
          </a:p>
          <a:p>
            <a:pPr marL="6350" indent="-6350">
              <a:lnSpc>
                <a:spcPct val="110000"/>
              </a:lnSpc>
              <a:spcAft>
                <a:spcPts val="3355"/>
              </a:spcAft>
              <a:tabLst>
                <a:tab pos="1384935" algn="ct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Zonal Coordinator has the privileges to organize events, assign </a:t>
            </a:r>
            <a:r>
              <a:rPr lang="en-IN" sz="2000" dirty="0">
                <a:latin typeface="Times New Roman" panose="02020603050405020304" pitchFamily="18" charset="0"/>
                <a:ea typeface="Calibri" panose="020F0502020204030204" pitchFamily="34" charset="0"/>
                <a:cs typeface="Times New Roman" panose="02020603050405020304" pitchFamily="18" charset="0"/>
              </a:rPr>
              <a:t>the Games Coordinator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request audited statement from local sports coordinator , verify Eligibility proforma using Quick Response(QR) code reader and publish zonal results</a:t>
            </a:r>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21BCCDD-D86B-44C3-8F0B-D291EF9608C2}"/>
              </a:ext>
            </a:extLst>
          </p:cNvPr>
          <p:cNvSpPr/>
          <p:nvPr/>
        </p:nvSpPr>
        <p:spPr>
          <a:xfrm>
            <a:off x="4645892" y="2309091"/>
            <a:ext cx="1533236" cy="5357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Times New Roman" panose="02020603050405020304" pitchFamily="18" charset="0"/>
              </a:rPr>
              <a:t>Zonal Coordinator</a:t>
            </a:r>
            <a:endParaRPr lang="en-IN" dirty="0">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4FAFC0D4-4604-4628-8EFA-544E2D1C8E51}"/>
              </a:ext>
            </a:extLst>
          </p:cNvPr>
          <p:cNvSpPr/>
          <p:nvPr/>
        </p:nvSpPr>
        <p:spPr>
          <a:xfrm>
            <a:off x="3011053" y="3268518"/>
            <a:ext cx="1385456" cy="486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Initiate </a:t>
            </a:r>
            <a:r>
              <a:rPr lang="en-US" sz="1400" dirty="0">
                <a:latin typeface="+mj-lt"/>
                <a:cs typeface="Times New Roman" panose="02020603050405020304" pitchFamily="18" charset="0"/>
              </a:rPr>
              <a:t>event</a:t>
            </a:r>
            <a:endParaRPr lang="en-IN" sz="1400" dirty="0">
              <a:latin typeface="+mj-lt"/>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4096718-C9A2-4443-878C-878D60F5BC20}"/>
              </a:ext>
            </a:extLst>
          </p:cNvPr>
          <p:cNvSpPr/>
          <p:nvPr/>
        </p:nvSpPr>
        <p:spPr>
          <a:xfrm>
            <a:off x="6280731" y="3268707"/>
            <a:ext cx="1514763" cy="59112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j-lt"/>
                <a:cs typeface="Times New Roman" panose="02020603050405020304" pitchFamily="18" charset="0"/>
              </a:rPr>
              <a:t>Add Council Member</a:t>
            </a:r>
            <a:endParaRPr lang="en-IN" sz="1400" dirty="0">
              <a:latin typeface="+mj-lt"/>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1FDF27A-B24F-4186-B639-004DEF3ABC14}"/>
              </a:ext>
            </a:extLst>
          </p:cNvPr>
          <p:cNvSpPr/>
          <p:nvPr/>
        </p:nvSpPr>
        <p:spPr>
          <a:xfrm>
            <a:off x="4645892" y="5488686"/>
            <a:ext cx="1006764" cy="486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Fixtures</a:t>
            </a:r>
            <a:endParaRPr lang="en-IN" sz="14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B74E5B9-EDF2-4E64-8197-097142F4764A}"/>
              </a:ext>
            </a:extLst>
          </p:cNvPr>
          <p:cNvSpPr/>
          <p:nvPr/>
        </p:nvSpPr>
        <p:spPr>
          <a:xfrm>
            <a:off x="2770910" y="4187916"/>
            <a:ext cx="1348508" cy="486065"/>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j-lt"/>
                <a:cs typeface="Times New Roman" panose="02020603050405020304" pitchFamily="18" charset="0"/>
              </a:rPr>
              <a:t>View Enroll College</a:t>
            </a:r>
            <a:endParaRPr lang="en-IN" sz="1400" dirty="0">
              <a:latin typeface="+mj-lt"/>
              <a:cs typeface="Times New Roman" panose="02020603050405020304" pitchFamily="18" charset="0"/>
            </a:endParaRPr>
          </a:p>
        </p:txBody>
      </p:sp>
      <p:sp>
        <p:nvSpPr>
          <p:cNvPr id="9" name="Rectangle: Rounded Corners 8">
            <a:extLst>
              <a:ext uri="{FF2B5EF4-FFF2-40B4-BE49-F238E27FC236}">
                <a16:creationId xmlns:a16="http://schemas.microsoft.com/office/drawing/2014/main" id="{F315EFDF-9AB7-420F-9C7D-75D2C078C5DC}"/>
              </a:ext>
            </a:extLst>
          </p:cNvPr>
          <p:cNvSpPr/>
          <p:nvPr/>
        </p:nvSpPr>
        <p:spPr>
          <a:xfrm>
            <a:off x="4396508" y="4075924"/>
            <a:ext cx="1782613" cy="9328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j-lt"/>
                <a:cs typeface="Times New Roman" panose="02020603050405020304" pitchFamily="18" charset="0"/>
              </a:rPr>
              <a:t>Request Auditing Statement Local Sports Coordinator  </a:t>
            </a:r>
            <a:endParaRPr lang="en-IN" sz="1400" dirty="0">
              <a:latin typeface="+mj-lt"/>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22536260-BD18-427A-AE47-53EE3D169296}"/>
              </a:ext>
            </a:extLst>
          </p:cNvPr>
          <p:cNvSpPr/>
          <p:nvPr/>
        </p:nvSpPr>
        <p:spPr>
          <a:xfrm>
            <a:off x="7416800" y="4353015"/>
            <a:ext cx="1874982" cy="6049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j-lt"/>
                <a:cs typeface="Times New Roman" panose="02020603050405020304" pitchFamily="18" charset="0"/>
              </a:rPr>
              <a:t>View Student Information Eligibility Proforma</a:t>
            </a:r>
            <a:endParaRPr lang="en-IN" sz="1400" dirty="0">
              <a:latin typeface="+mj-lt"/>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11C70F4-4738-43D2-B671-DF0D07C3C800}"/>
              </a:ext>
            </a:extLst>
          </p:cNvPr>
          <p:cNvSpPr/>
          <p:nvPr/>
        </p:nvSpPr>
        <p:spPr>
          <a:xfrm>
            <a:off x="7555344" y="5267415"/>
            <a:ext cx="1579419" cy="7454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mj-lt"/>
                <a:cs typeface="Times New Roman" panose="02020603050405020304" pitchFamily="18" charset="0"/>
              </a:rPr>
              <a:t>Publish Zonal Results</a:t>
            </a:r>
            <a:endParaRPr lang="en-IN" sz="1400" dirty="0">
              <a:latin typeface="+mj-lt"/>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F998E347-F916-4E08-803A-BB2B7FDD2B7C}"/>
              </a:ext>
            </a:extLst>
          </p:cNvPr>
          <p:cNvCxnSpPr>
            <a:stCxn id="4" idx="2"/>
          </p:cNvCxnSpPr>
          <p:nvPr/>
        </p:nvCxnSpPr>
        <p:spPr>
          <a:xfrm>
            <a:off x="5412510" y="2844800"/>
            <a:ext cx="0" cy="258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5C1265-CC17-44B6-BD38-2EEDDA9111C1}"/>
              </a:ext>
            </a:extLst>
          </p:cNvPr>
          <p:cNvCxnSpPr/>
          <p:nvPr/>
        </p:nvCxnSpPr>
        <p:spPr>
          <a:xfrm>
            <a:off x="3703781" y="3103418"/>
            <a:ext cx="28078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2D365B-EEDB-404B-8E3B-3B769E17C86F}"/>
              </a:ext>
            </a:extLst>
          </p:cNvPr>
          <p:cNvCxnSpPr>
            <a:endCxn id="5" idx="0"/>
          </p:cNvCxnSpPr>
          <p:nvPr/>
        </p:nvCxnSpPr>
        <p:spPr>
          <a:xfrm>
            <a:off x="3703781" y="3103228"/>
            <a:ext cx="0" cy="165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1786EE7-15EF-4DEF-9F34-015B47E55801}"/>
              </a:ext>
            </a:extLst>
          </p:cNvPr>
          <p:cNvCxnSpPr/>
          <p:nvPr/>
        </p:nvCxnSpPr>
        <p:spPr>
          <a:xfrm>
            <a:off x="6511636" y="3103418"/>
            <a:ext cx="0" cy="165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7FA791-71E1-4AC1-81B6-55C7887AF3C6}"/>
              </a:ext>
            </a:extLst>
          </p:cNvPr>
          <p:cNvCxnSpPr>
            <a:stCxn id="5" idx="2"/>
          </p:cNvCxnSpPr>
          <p:nvPr/>
        </p:nvCxnSpPr>
        <p:spPr>
          <a:xfrm>
            <a:off x="3703781" y="3754582"/>
            <a:ext cx="0" cy="189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2C6031-18B8-4AC1-A29B-CCBEC6F6DB97}"/>
              </a:ext>
            </a:extLst>
          </p:cNvPr>
          <p:cNvCxnSpPr>
            <a:cxnSpLocks/>
          </p:cNvCxnSpPr>
          <p:nvPr/>
        </p:nvCxnSpPr>
        <p:spPr>
          <a:xfrm>
            <a:off x="3011053" y="3943927"/>
            <a:ext cx="16348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817E0D-AA95-4000-8369-A5F9D06235C7}"/>
              </a:ext>
            </a:extLst>
          </p:cNvPr>
          <p:cNvCxnSpPr/>
          <p:nvPr/>
        </p:nvCxnSpPr>
        <p:spPr>
          <a:xfrm>
            <a:off x="3011053" y="3943926"/>
            <a:ext cx="0" cy="243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7A2F355-7AAE-4637-80B6-1119093CE897}"/>
              </a:ext>
            </a:extLst>
          </p:cNvPr>
          <p:cNvCxnSpPr/>
          <p:nvPr/>
        </p:nvCxnSpPr>
        <p:spPr>
          <a:xfrm>
            <a:off x="9568873" y="592050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3C7A06E-5A3B-451F-9408-43B2D398F4BD}"/>
              </a:ext>
            </a:extLst>
          </p:cNvPr>
          <p:cNvCxnSpPr/>
          <p:nvPr/>
        </p:nvCxnSpPr>
        <p:spPr>
          <a:xfrm>
            <a:off x="4645892" y="3943926"/>
            <a:ext cx="0" cy="131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428C1E56-1574-4337-850B-F3972F498F78}"/>
              </a:ext>
            </a:extLst>
          </p:cNvPr>
          <p:cNvCxnSpPr>
            <a:cxnSpLocks/>
          </p:cNvCxnSpPr>
          <p:nvPr/>
        </p:nvCxnSpPr>
        <p:spPr>
          <a:xfrm rot="16200000" flipH="1">
            <a:off x="4096039" y="4697360"/>
            <a:ext cx="836468" cy="7897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B4DE4AB4-B02D-4166-8278-467D42A07A06}"/>
              </a:ext>
            </a:extLst>
          </p:cNvPr>
          <p:cNvCxnSpPr>
            <a:cxnSpLocks/>
            <a:stCxn id="7" idx="3"/>
            <a:endCxn id="10" idx="1"/>
          </p:cNvCxnSpPr>
          <p:nvPr/>
        </p:nvCxnSpPr>
        <p:spPr>
          <a:xfrm flipV="1">
            <a:off x="5652656" y="4655507"/>
            <a:ext cx="1764144" cy="1076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E818528-D54C-4AF3-B258-FF21040FB7FD}"/>
              </a:ext>
            </a:extLst>
          </p:cNvPr>
          <p:cNvCxnSpPr>
            <a:cxnSpLocks/>
          </p:cNvCxnSpPr>
          <p:nvPr/>
        </p:nvCxnSpPr>
        <p:spPr>
          <a:xfrm flipV="1">
            <a:off x="6534728" y="5510447"/>
            <a:ext cx="102061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29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7342E-C60A-47BF-A531-5CFB2D6E6024}"/>
              </a:ext>
            </a:extLst>
          </p:cNvPr>
          <p:cNvSpPr txBox="1"/>
          <p:nvPr/>
        </p:nvSpPr>
        <p:spPr>
          <a:xfrm>
            <a:off x="498902" y="491341"/>
            <a:ext cx="10298545" cy="1925720"/>
          </a:xfrm>
          <a:prstGeom prst="rect">
            <a:avLst/>
          </a:prstGeom>
          <a:noFill/>
        </p:spPr>
        <p:txBody>
          <a:bodyPr wrap="square">
            <a:spAutoFit/>
          </a:bodyPr>
          <a:lstStyle/>
          <a:p>
            <a:pPr marL="6350" indent="-6350">
              <a:lnSpc>
                <a:spcPct val="110000"/>
              </a:lnSpc>
              <a:spcAft>
                <a:spcPts val="3355"/>
              </a:spcAft>
              <a:tabLst>
                <a:tab pos="980440" algn="ctr"/>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Physical Directory Participate College</a:t>
            </a:r>
          </a:p>
          <a:p>
            <a:pPr marL="6350" indent="-6350">
              <a:lnSpc>
                <a:spcPct val="110000"/>
              </a:lnSpc>
              <a:spcAft>
                <a:spcPts val="3355"/>
              </a:spcAft>
              <a:tabLst>
                <a:tab pos="980440" algn="ctr"/>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college can be a participant of a event or a local sports coordinator of a event. colleges can provide their infrastructure details for showing willingness to conduct events , when they are participating they can enrol players in their college for a event happening in their zone. </a:t>
            </a:r>
          </a:p>
        </p:txBody>
      </p:sp>
      <p:sp>
        <p:nvSpPr>
          <p:cNvPr id="4" name="Rectangle 3">
            <a:extLst>
              <a:ext uri="{FF2B5EF4-FFF2-40B4-BE49-F238E27FC236}">
                <a16:creationId xmlns:a16="http://schemas.microsoft.com/office/drawing/2014/main" id="{684F4D58-57F7-4E77-8941-143F8A83C0F1}"/>
              </a:ext>
            </a:extLst>
          </p:cNvPr>
          <p:cNvSpPr/>
          <p:nvPr/>
        </p:nvSpPr>
        <p:spPr>
          <a:xfrm>
            <a:off x="5015486" y="2434990"/>
            <a:ext cx="1080514" cy="484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j-lt"/>
                <a:cs typeface="Times New Roman" panose="02020603050405020304" pitchFamily="18" charset="0"/>
              </a:rPr>
              <a:t>College</a:t>
            </a:r>
          </a:p>
        </p:txBody>
      </p:sp>
      <p:sp>
        <p:nvSpPr>
          <p:cNvPr id="6" name="Rectangle: Rounded Corners 5">
            <a:extLst>
              <a:ext uri="{FF2B5EF4-FFF2-40B4-BE49-F238E27FC236}">
                <a16:creationId xmlns:a16="http://schemas.microsoft.com/office/drawing/2014/main" id="{FD47B2B0-F852-43A0-877A-84859757770A}"/>
              </a:ext>
            </a:extLst>
          </p:cNvPr>
          <p:cNvSpPr/>
          <p:nvPr/>
        </p:nvSpPr>
        <p:spPr>
          <a:xfrm>
            <a:off x="2743201" y="3495901"/>
            <a:ext cx="1671782" cy="7990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j-lt"/>
                <a:cs typeface="Times New Roman" panose="02020603050405020304" pitchFamily="18" charset="0"/>
              </a:rPr>
              <a:t>Enrol Player Zonal games</a:t>
            </a:r>
          </a:p>
        </p:txBody>
      </p:sp>
      <p:sp>
        <p:nvSpPr>
          <p:cNvPr id="9" name="Rectangle: Rounded Corners 8">
            <a:extLst>
              <a:ext uri="{FF2B5EF4-FFF2-40B4-BE49-F238E27FC236}">
                <a16:creationId xmlns:a16="http://schemas.microsoft.com/office/drawing/2014/main" id="{9C8F9B3D-ADAD-41CB-99C0-56712727EC9C}"/>
              </a:ext>
            </a:extLst>
          </p:cNvPr>
          <p:cNvSpPr/>
          <p:nvPr/>
        </p:nvSpPr>
        <p:spPr>
          <a:xfrm>
            <a:off x="4927739" y="3500038"/>
            <a:ext cx="1482023" cy="7990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j-lt"/>
                <a:cs typeface="Times New Roman" panose="02020603050405020304" pitchFamily="18" charset="0"/>
              </a:rPr>
              <a:t>Provide Infrastructure details</a:t>
            </a:r>
          </a:p>
        </p:txBody>
      </p:sp>
      <p:sp>
        <p:nvSpPr>
          <p:cNvPr id="10" name="Rectangle: Rounded Corners 9">
            <a:extLst>
              <a:ext uri="{FF2B5EF4-FFF2-40B4-BE49-F238E27FC236}">
                <a16:creationId xmlns:a16="http://schemas.microsoft.com/office/drawing/2014/main" id="{BD0570A6-19CE-41FD-8D45-3449D78A250B}"/>
              </a:ext>
            </a:extLst>
          </p:cNvPr>
          <p:cNvSpPr/>
          <p:nvPr/>
        </p:nvSpPr>
        <p:spPr>
          <a:xfrm>
            <a:off x="7294414" y="3428967"/>
            <a:ext cx="1123443" cy="82256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j-lt"/>
                <a:cs typeface="Times New Roman" panose="02020603050405020304" pitchFamily="18" charset="0"/>
              </a:rPr>
              <a:t>View Result</a:t>
            </a:r>
          </a:p>
        </p:txBody>
      </p:sp>
      <p:sp>
        <p:nvSpPr>
          <p:cNvPr id="11" name="Rectangle: Rounded Corners 10">
            <a:extLst>
              <a:ext uri="{FF2B5EF4-FFF2-40B4-BE49-F238E27FC236}">
                <a16:creationId xmlns:a16="http://schemas.microsoft.com/office/drawing/2014/main" id="{6B950C7B-C9D5-4009-9CDE-505BD694C050}"/>
              </a:ext>
            </a:extLst>
          </p:cNvPr>
          <p:cNvSpPr/>
          <p:nvPr/>
        </p:nvSpPr>
        <p:spPr>
          <a:xfrm>
            <a:off x="4650508" y="5164303"/>
            <a:ext cx="1357745" cy="7990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j-lt"/>
                <a:cs typeface="Times New Roman" panose="02020603050405020304" pitchFamily="18" charset="0"/>
              </a:rPr>
              <a:t>Change Player</a:t>
            </a:r>
          </a:p>
        </p:txBody>
      </p:sp>
      <p:sp>
        <p:nvSpPr>
          <p:cNvPr id="12" name="Rectangle: Rounded Corners 11">
            <a:extLst>
              <a:ext uri="{FF2B5EF4-FFF2-40B4-BE49-F238E27FC236}">
                <a16:creationId xmlns:a16="http://schemas.microsoft.com/office/drawing/2014/main" id="{6ECC042A-E7F7-4CDD-A207-FE45DFA558A7}"/>
              </a:ext>
            </a:extLst>
          </p:cNvPr>
          <p:cNvSpPr/>
          <p:nvPr/>
        </p:nvSpPr>
        <p:spPr>
          <a:xfrm>
            <a:off x="2756720" y="5018217"/>
            <a:ext cx="1551709" cy="711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mj-lt"/>
                <a:cs typeface="Times New Roman" panose="02020603050405020304" pitchFamily="18" charset="0"/>
              </a:rPr>
              <a:t>Print  Player Details</a:t>
            </a:r>
          </a:p>
        </p:txBody>
      </p:sp>
      <p:cxnSp>
        <p:nvCxnSpPr>
          <p:cNvPr id="14" name="Straight Connector 13">
            <a:extLst>
              <a:ext uri="{FF2B5EF4-FFF2-40B4-BE49-F238E27FC236}">
                <a16:creationId xmlns:a16="http://schemas.microsoft.com/office/drawing/2014/main" id="{99CC7315-C296-4C87-AF4E-475167BB6BA7}"/>
              </a:ext>
            </a:extLst>
          </p:cNvPr>
          <p:cNvCxnSpPr>
            <a:cxnSpLocks/>
            <a:stCxn id="4" idx="2"/>
          </p:cNvCxnSpPr>
          <p:nvPr/>
        </p:nvCxnSpPr>
        <p:spPr>
          <a:xfrm flipH="1">
            <a:off x="5544127" y="2919963"/>
            <a:ext cx="11616" cy="31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18029A-1296-47AC-B9DA-FA0A7BCBCABA}"/>
              </a:ext>
            </a:extLst>
          </p:cNvPr>
          <p:cNvCxnSpPr>
            <a:cxnSpLocks/>
          </p:cNvCxnSpPr>
          <p:nvPr/>
        </p:nvCxnSpPr>
        <p:spPr>
          <a:xfrm flipV="1">
            <a:off x="3214255" y="3232727"/>
            <a:ext cx="4368799" cy="6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EE53BC-7B71-4BF5-B3E2-919E713F602D}"/>
              </a:ext>
            </a:extLst>
          </p:cNvPr>
          <p:cNvCxnSpPr/>
          <p:nvPr/>
        </p:nvCxnSpPr>
        <p:spPr>
          <a:xfrm>
            <a:off x="3214255" y="3232727"/>
            <a:ext cx="0" cy="24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FB6AE7-CB2C-4E98-9E92-9BB311960830}"/>
              </a:ext>
            </a:extLst>
          </p:cNvPr>
          <p:cNvCxnSpPr>
            <a:cxnSpLocks/>
          </p:cNvCxnSpPr>
          <p:nvPr/>
        </p:nvCxnSpPr>
        <p:spPr>
          <a:xfrm>
            <a:off x="5544127" y="3232727"/>
            <a:ext cx="0" cy="256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ACEE9D-8B2E-4CB1-8F34-2395732CCA5F}"/>
              </a:ext>
            </a:extLst>
          </p:cNvPr>
          <p:cNvCxnSpPr/>
          <p:nvPr/>
        </p:nvCxnSpPr>
        <p:spPr>
          <a:xfrm>
            <a:off x="7583054" y="3239622"/>
            <a:ext cx="0" cy="18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5E339F1-033A-4817-B55B-142F2EE5B429}"/>
              </a:ext>
            </a:extLst>
          </p:cNvPr>
          <p:cNvCxnSpPr>
            <a:endCxn id="12" idx="0"/>
          </p:cNvCxnSpPr>
          <p:nvPr/>
        </p:nvCxnSpPr>
        <p:spPr>
          <a:xfrm>
            <a:off x="3532574" y="4290951"/>
            <a:ext cx="1" cy="7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F762E711-B161-43C8-962C-C21371E70FB3}"/>
              </a:ext>
            </a:extLst>
          </p:cNvPr>
          <p:cNvCxnSpPr>
            <a:cxnSpLocks/>
          </p:cNvCxnSpPr>
          <p:nvPr/>
        </p:nvCxnSpPr>
        <p:spPr>
          <a:xfrm rot="16200000" flipH="1">
            <a:off x="4169048" y="4456548"/>
            <a:ext cx="953689" cy="4618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0F7102D-9839-4091-A4CB-CEEB48F9BDEB}"/>
              </a:ext>
            </a:extLst>
          </p:cNvPr>
          <p:cNvCxnSpPr/>
          <p:nvPr/>
        </p:nvCxnSpPr>
        <p:spPr>
          <a:xfrm flipH="1">
            <a:off x="4294909" y="5458691"/>
            <a:ext cx="3740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16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B309-B521-4F96-8842-6C10C0F8B577}"/>
              </a:ext>
            </a:extLst>
          </p:cNvPr>
          <p:cNvSpPr>
            <a:spLocks noGrp="1"/>
          </p:cNvSpPr>
          <p:nvPr>
            <p:ph type="title"/>
          </p:nvPr>
        </p:nvSpPr>
        <p:spPr>
          <a:xfrm>
            <a:off x="751545" y="206188"/>
            <a:ext cx="8825658" cy="1174377"/>
          </a:xfrm>
        </p:spPr>
        <p:txBody>
          <a:bodyPr/>
          <a:lstStyle/>
          <a:p>
            <a:br>
              <a:rPr lang="en-IN" sz="4000" dirty="0"/>
            </a:br>
            <a:endParaRPr lang="en-IN" dirty="0"/>
          </a:p>
        </p:txBody>
      </p:sp>
      <p:sp>
        <p:nvSpPr>
          <p:cNvPr id="4" name="TextBox 3">
            <a:extLst>
              <a:ext uri="{FF2B5EF4-FFF2-40B4-BE49-F238E27FC236}">
                <a16:creationId xmlns:a16="http://schemas.microsoft.com/office/drawing/2014/main" id="{7F20C52F-F20E-4B21-BD31-9F3780F89978}"/>
              </a:ext>
            </a:extLst>
          </p:cNvPr>
          <p:cNvSpPr txBox="1"/>
          <p:nvPr/>
        </p:nvSpPr>
        <p:spPr>
          <a:xfrm>
            <a:off x="395936" y="490245"/>
            <a:ext cx="11044519" cy="3139321"/>
          </a:xfrm>
          <a:prstGeom prst="rect">
            <a:avLst/>
          </a:prstGeom>
          <a:noFill/>
        </p:spPr>
        <p:txBody>
          <a:bodyPr wrap="square" rtlCol="0">
            <a:spAutoFit/>
          </a:bodyPr>
          <a:lstStyle/>
          <a:p>
            <a:r>
              <a:rPr lang="en-US" b="1" dirty="0"/>
              <a:t>Game coordinator:</a:t>
            </a:r>
          </a:p>
          <a:p>
            <a:endParaRPr lang="en-US" dirty="0"/>
          </a:p>
          <a:p>
            <a:r>
              <a:rPr lang="en-US" dirty="0"/>
              <a:t> Game coordinator assign event organization. View the Player Information and Mark the Run Rate.</a:t>
            </a:r>
          </a:p>
          <a:p>
            <a:endParaRPr lang="en-US" dirty="0"/>
          </a:p>
          <a:p>
            <a:r>
              <a:rPr lang="en-US" dirty="0"/>
              <a:t> Game coordinator to College Name and event games. Participate Person .</a:t>
            </a:r>
          </a:p>
          <a:p>
            <a:endParaRPr lang="en-US" dirty="0"/>
          </a:p>
          <a:p>
            <a:endParaRPr lang="en-US" dirty="0"/>
          </a:p>
          <a:p>
            <a:endParaRPr lang="en-US" dirty="0"/>
          </a:p>
          <a:p>
            <a:endParaRPr lang="en-US" dirty="0"/>
          </a:p>
          <a:p>
            <a:endParaRPr lang="en-IN" dirty="0"/>
          </a:p>
        </p:txBody>
      </p:sp>
      <p:sp>
        <p:nvSpPr>
          <p:cNvPr id="5" name="Rectangle 4">
            <a:extLst>
              <a:ext uri="{FF2B5EF4-FFF2-40B4-BE49-F238E27FC236}">
                <a16:creationId xmlns:a16="http://schemas.microsoft.com/office/drawing/2014/main" id="{99F05EBC-BFBF-4C60-AFCE-26C01AC0B446}"/>
              </a:ext>
            </a:extLst>
          </p:cNvPr>
          <p:cNvSpPr/>
          <p:nvPr/>
        </p:nvSpPr>
        <p:spPr>
          <a:xfrm>
            <a:off x="4833465" y="2768952"/>
            <a:ext cx="2169459" cy="5933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Game Coordinator</a:t>
            </a:r>
            <a:endParaRPr lang="en-IN" dirty="0"/>
          </a:p>
        </p:txBody>
      </p:sp>
      <p:sp>
        <p:nvSpPr>
          <p:cNvPr id="6" name="Rectangle 5">
            <a:extLst>
              <a:ext uri="{FF2B5EF4-FFF2-40B4-BE49-F238E27FC236}">
                <a16:creationId xmlns:a16="http://schemas.microsoft.com/office/drawing/2014/main" id="{FD016B50-A378-46D7-A8F6-DB0D38DDC3F6}"/>
              </a:ext>
            </a:extLst>
          </p:cNvPr>
          <p:cNvSpPr/>
          <p:nvPr/>
        </p:nvSpPr>
        <p:spPr>
          <a:xfrm>
            <a:off x="4034117" y="3901848"/>
            <a:ext cx="1515029" cy="812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Event Organization</a:t>
            </a:r>
            <a:endParaRPr lang="en-IN" dirty="0"/>
          </a:p>
        </p:txBody>
      </p:sp>
      <p:sp>
        <p:nvSpPr>
          <p:cNvPr id="7" name="Rectangle 6">
            <a:extLst>
              <a:ext uri="{FF2B5EF4-FFF2-40B4-BE49-F238E27FC236}">
                <a16:creationId xmlns:a16="http://schemas.microsoft.com/office/drawing/2014/main" id="{5038B7C4-BE92-4820-9A2E-0AC285409934}"/>
              </a:ext>
            </a:extLst>
          </p:cNvPr>
          <p:cNvSpPr/>
          <p:nvPr/>
        </p:nvSpPr>
        <p:spPr>
          <a:xfrm>
            <a:off x="6288743" y="4006080"/>
            <a:ext cx="1246094" cy="6185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Player List</a:t>
            </a:r>
            <a:endParaRPr lang="en-IN" dirty="0"/>
          </a:p>
        </p:txBody>
      </p:sp>
      <p:sp>
        <p:nvSpPr>
          <p:cNvPr id="8" name="Rectangle 7">
            <a:extLst>
              <a:ext uri="{FF2B5EF4-FFF2-40B4-BE49-F238E27FC236}">
                <a16:creationId xmlns:a16="http://schemas.microsoft.com/office/drawing/2014/main" id="{03020747-5FCA-4176-A37D-8331289C7A7A}"/>
              </a:ext>
            </a:extLst>
          </p:cNvPr>
          <p:cNvSpPr/>
          <p:nvPr/>
        </p:nvSpPr>
        <p:spPr>
          <a:xfrm>
            <a:off x="5326895" y="5180457"/>
            <a:ext cx="1182598" cy="6185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Run Rate</a:t>
            </a:r>
            <a:endParaRPr lang="en-IN" dirty="0"/>
          </a:p>
        </p:txBody>
      </p:sp>
      <p:sp>
        <p:nvSpPr>
          <p:cNvPr id="9" name="Rectangle 8">
            <a:extLst>
              <a:ext uri="{FF2B5EF4-FFF2-40B4-BE49-F238E27FC236}">
                <a16:creationId xmlns:a16="http://schemas.microsoft.com/office/drawing/2014/main" id="{300EC8D4-83A4-47B5-B7E8-F748EA43568A}"/>
              </a:ext>
            </a:extLst>
          </p:cNvPr>
          <p:cNvSpPr/>
          <p:nvPr/>
        </p:nvSpPr>
        <p:spPr>
          <a:xfrm>
            <a:off x="5474817" y="6265187"/>
            <a:ext cx="1034676" cy="2969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Results</a:t>
            </a:r>
            <a:endParaRPr lang="en-IN" dirty="0"/>
          </a:p>
        </p:txBody>
      </p:sp>
      <p:cxnSp>
        <p:nvCxnSpPr>
          <p:cNvPr id="16" name="Straight Arrow Connector 15">
            <a:extLst>
              <a:ext uri="{FF2B5EF4-FFF2-40B4-BE49-F238E27FC236}">
                <a16:creationId xmlns:a16="http://schemas.microsoft.com/office/drawing/2014/main" id="{363AC689-F3FF-417A-8FC4-F2B45DA6E458}"/>
              </a:ext>
            </a:extLst>
          </p:cNvPr>
          <p:cNvCxnSpPr>
            <a:cxnSpLocks/>
          </p:cNvCxnSpPr>
          <p:nvPr/>
        </p:nvCxnSpPr>
        <p:spPr>
          <a:xfrm>
            <a:off x="6710642" y="3362295"/>
            <a:ext cx="0" cy="643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639159C7-6B6D-457B-B50C-477EF058D521}"/>
              </a:ext>
            </a:extLst>
          </p:cNvPr>
          <p:cNvCxnSpPr>
            <a:cxnSpLocks/>
            <a:stCxn id="6" idx="2"/>
            <a:endCxn id="8" idx="1"/>
          </p:cNvCxnSpPr>
          <p:nvPr/>
        </p:nvCxnSpPr>
        <p:spPr>
          <a:xfrm rot="16200000" flipH="1">
            <a:off x="4671541" y="4834386"/>
            <a:ext cx="775444" cy="5352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2A67C8D-FCA5-4AED-9ADC-DECBE516DBF4}"/>
              </a:ext>
            </a:extLst>
          </p:cNvPr>
          <p:cNvCxnSpPr>
            <a:stCxn id="7" idx="2"/>
            <a:endCxn id="8" idx="3"/>
          </p:cNvCxnSpPr>
          <p:nvPr/>
        </p:nvCxnSpPr>
        <p:spPr>
          <a:xfrm rot="5400000">
            <a:off x="6278095" y="4856045"/>
            <a:ext cx="865094" cy="4022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B9C5EA3-2A8C-4AB1-BEFF-822147BB996E}"/>
              </a:ext>
            </a:extLst>
          </p:cNvPr>
          <p:cNvCxnSpPr>
            <a:cxnSpLocks/>
            <a:stCxn id="8" idx="2"/>
          </p:cNvCxnSpPr>
          <p:nvPr/>
        </p:nvCxnSpPr>
        <p:spPr>
          <a:xfrm>
            <a:off x="5918194" y="5799023"/>
            <a:ext cx="0" cy="466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88A912-2996-432B-8DA3-B109B375E7AA}"/>
              </a:ext>
            </a:extLst>
          </p:cNvPr>
          <p:cNvCxnSpPr/>
          <p:nvPr/>
        </p:nvCxnSpPr>
        <p:spPr>
          <a:xfrm>
            <a:off x="5002306" y="3362295"/>
            <a:ext cx="0" cy="539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59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B52C91-F3A9-498D-B81F-17BDE72A7A39}"/>
              </a:ext>
            </a:extLst>
          </p:cNvPr>
          <p:cNvSpPr txBox="1"/>
          <p:nvPr/>
        </p:nvSpPr>
        <p:spPr>
          <a:xfrm>
            <a:off x="478491" y="561552"/>
            <a:ext cx="9771530" cy="3554819"/>
          </a:xfrm>
          <a:prstGeom prst="rect">
            <a:avLst/>
          </a:prstGeom>
          <a:noFill/>
        </p:spPr>
        <p:txBody>
          <a:bodyPr wrap="square" rtlCol="0">
            <a:spAutoFit/>
          </a:bodyPr>
          <a:lstStyle/>
          <a:p>
            <a:r>
              <a:rPr lang="en-US" b="1" dirty="0"/>
              <a:t>Student Enrollment</a:t>
            </a:r>
          </a:p>
          <a:p>
            <a:endParaRPr lang="en-US" dirty="0"/>
          </a:p>
          <a:p>
            <a:pPr>
              <a:lnSpc>
                <a:spcPct val="150000"/>
              </a:lnSpc>
            </a:pPr>
            <a:r>
              <a:rPr lang="en-US" dirty="0"/>
              <a:t>  Student Enrollment Process Particular event and games.</a:t>
            </a:r>
          </a:p>
          <a:p>
            <a:pPr>
              <a:lnSpc>
                <a:spcPct val="150000"/>
              </a:lnSpc>
            </a:pPr>
            <a:r>
              <a:rPr lang="en-US" dirty="0"/>
              <a:t>  Student Eligibility our Games of event.</a:t>
            </a:r>
          </a:p>
          <a:p>
            <a:pPr>
              <a:lnSpc>
                <a:spcPct val="150000"/>
              </a:lnSpc>
            </a:pPr>
            <a:r>
              <a:rPr lang="en-US" dirty="0"/>
              <a:t>  Student approval College Secretary.</a:t>
            </a:r>
          </a:p>
          <a:p>
            <a:pPr>
              <a:lnSpc>
                <a:spcPct val="150000"/>
              </a:lnSpc>
            </a:pPr>
            <a:r>
              <a:rPr lang="en-US" dirty="0"/>
              <a:t>  Student Form Fill out . Name , age , event ,zonal No, Father Name , Address, Email id, Phone No etc.</a:t>
            </a:r>
          </a:p>
          <a:p>
            <a:r>
              <a:rPr lang="en-US" dirty="0"/>
              <a:t> </a:t>
            </a:r>
          </a:p>
          <a:p>
            <a:endParaRPr lang="en-US" dirty="0"/>
          </a:p>
          <a:p>
            <a:endParaRPr lang="en-IN" dirty="0"/>
          </a:p>
        </p:txBody>
      </p:sp>
      <p:sp>
        <p:nvSpPr>
          <p:cNvPr id="3" name="Rectangle 2">
            <a:extLst>
              <a:ext uri="{FF2B5EF4-FFF2-40B4-BE49-F238E27FC236}">
                <a16:creationId xmlns:a16="http://schemas.microsoft.com/office/drawing/2014/main" id="{3B861D9F-2384-449E-AFAD-851F127EC45B}"/>
              </a:ext>
            </a:extLst>
          </p:cNvPr>
          <p:cNvSpPr/>
          <p:nvPr/>
        </p:nvSpPr>
        <p:spPr>
          <a:xfrm>
            <a:off x="4204447" y="3048000"/>
            <a:ext cx="1757082" cy="6121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Student Enrollment</a:t>
            </a:r>
            <a:endParaRPr lang="en-IN" dirty="0"/>
          </a:p>
        </p:txBody>
      </p:sp>
      <p:sp>
        <p:nvSpPr>
          <p:cNvPr id="4" name="Rectangle 3">
            <a:extLst>
              <a:ext uri="{FF2B5EF4-FFF2-40B4-BE49-F238E27FC236}">
                <a16:creationId xmlns:a16="http://schemas.microsoft.com/office/drawing/2014/main" id="{D670A8B1-9F92-4AA7-A344-872B3621100B}"/>
              </a:ext>
            </a:extLst>
          </p:cNvPr>
          <p:cNvSpPr/>
          <p:nvPr/>
        </p:nvSpPr>
        <p:spPr>
          <a:xfrm>
            <a:off x="2761131" y="4135617"/>
            <a:ext cx="1757081" cy="9592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Our college Sports Coordinator</a:t>
            </a:r>
            <a:endParaRPr lang="en-IN" dirty="0"/>
          </a:p>
        </p:txBody>
      </p:sp>
      <p:sp>
        <p:nvSpPr>
          <p:cNvPr id="5" name="Rectangle 4">
            <a:extLst>
              <a:ext uri="{FF2B5EF4-FFF2-40B4-BE49-F238E27FC236}">
                <a16:creationId xmlns:a16="http://schemas.microsoft.com/office/drawing/2014/main" id="{8E0B27EF-2823-4F92-ADC0-7F459A4473A8}"/>
              </a:ext>
            </a:extLst>
          </p:cNvPr>
          <p:cNvSpPr/>
          <p:nvPr/>
        </p:nvSpPr>
        <p:spPr>
          <a:xfrm>
            <a:off x="6210300" y="5581818"/>
            <a:ext cx="1515035" cy="746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Approval College Secretary</a:t>
            </a:r>
            <a:endParaRPr lang="en-IN" dirty="0"/>
          </a:p>
        </p:txBody>
      </p:sp>
      <p:sp>
        <p:nvSpPr>
          <p:cNvPr id="6" name="Rectangle 5">
            <a:extLst>
              <a:ext uri="{FF2B5EF4-FFF2-40B4-BE49-F238E27FC236}">
                <a16:creationId xmlns:a16="http://schemas.microsoft.com/office/drawing/2014/main" id="{840E79D5-B446-4AB2-9E8D-27BD4B1BEC27}"/>
              </a:ext>
            </a:extLst>
          </p:cNvPr>
          <p:cNvSpPr/>
          <p:nvPr/>
        </p:nvSpPr>
        <p:spPr>
          <a:xfrm>
            <a:off x="6210300" y="4135617"/>
            <a:ext cx="1116106" cy="746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Verify details</a:t>
            </a:r>
            <a:endParaRPr lang="en-IN" dirty="0"/>
          </a:p>
        </p:txBody>
      </p:sp>
      <p:cxnSp>
        <p:nvCxnSpPr>
          <p:cNvPr id="16" name="Connector: Elbow 15">
            <a:extLst>
              <a:ext uri="{FF2B5EF4-FFF2-40B4-BE49-F238E27FC236}">
                <a16:creationId xmlns:a16="http://schemas.microsoft.com/office/drawing/2014/main" id="{40829D7E-7CF5-43A6-9C13-9EFB3261EB56}"/>
              </a:ext>
            </a:extLst>
          </p:cNvPr>
          <p:cNvCxnSpPr>
            <a:stCxn id="3" idx="1"/>
            <a:endCxn id="4" idx="0"/>
          </p:cNvCxnSpPr>
          <p:nvPr/>
        </p:nvCxnSpPr>
        <p:spPr>
          <a:xfrm rot="10800000" flipV="1">
            <a:off x="3639673" y="3354091"/>
            <a:ext cx="564775" cy="7815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58E1B8F-7620-4B7F-9469-7BEC37909EB9}"/>
              </a:ext>
            </a:extLst>
          </p:cNvPr>
          <p:cNvCxnSpPr>
            <a:stCxn id="4" idx="3"/>
          </p:cNvCxnSpPr>
          <p:nvPr/>
        </p:nvCxnSpPr>
        <p:spPr>
          <a:xfrm flipV="1">
            <a:off x="4518212" y="4615228"/>
            <a:ext cx="16920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13A16FA-18B5-4080-87C2-7041249B1286}"/>
              </a:ext>
            </a:extLst>
          </p:cNvPr>
          <p:cNvCxnSpPr>
            <a:cxnSpLocks/>
            <a:stCxn id="6" idx="2"/>
          </p:cNvCxnSpPr>
          <p:nvPr/>
        </p:nvCxnSpPr>
        <p:spPr>
          <a:xfrm>
            <a:off x="6768353" y="4882268"/>
            <a:ext cx="0" cy="69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D80F8EF-3EBE-4626-8A3F-83022B03CA64}"/>
              </a:ext>
            </a:extLst>
          </p:cNvPr>
          <p:cNvSpPr/>
          <p:nvPr/>
        </p:nvSpPr>
        <p:spPr>
          <a:xfrm>
            <a:off x="3245224" y="5602941"/>
            <a:ext cx="914400"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View Player List</a:t>
            </a:r>
            <a:endParaRPr lang="en-IN" dirty="0"/>
          </a:p>
        </p:txBody>
      </p:sp>
      <p:cxnSp>
        <p:nvCxnSpPr>
          <p:cNvPr id="27" name="Straight Arrow Connector 26">
            <a:extLst>
              <a:ext uri="{FF2B5EF4-FFF2-40B4-BE49-F238E27FC236}">
                <a16:creationId xmlns:a16="http://schemas.microsoft.com/office/drawing/2014/main" id="{ADF87202-4B68-4D62-B33D-B64B3B45A1F5}"/>
              </a:ext>
            </a:extLst>
          </p:cNvPr>
          <p:cNvCxnSpPr>
            <a:cxnSpLocks/>
            <a:stCxn id="5" idx="1"/>
          </p:cNvCxnSpPr>
          <p:nvPr/>
        </p:nvCxnSpPr>
        <p:spPr>
          <a:xfrm flipH="1" flipV="1">
            <a:off x="4159624" y="5955143"/>
            <a:ext cx="20506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83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685DE-EB74-406F-8F6E-08DE5369D2E3}"/>
              </a:ext>
            </a:extLst>
          </p:cNvPr>
          <p:cNvSpPr txBox="1"/>
          <p:nvPr/>
        </p:nvSpPr>
        <p:spPr>
          <a:xfrm>
            <a:off x="510988" y="860612"/>
            <a:ext cx="7628965" cy="3326382"/>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Tools :</a:t>
            </a:r>
          </a:p>
          <a:p>
            <a:endParaRPr lang="en-IN"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Language : PHP</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Front End : HTML</a:t>
            </a:r>
          </a:p>
          <a:p>
            <a:r>
              <a:rPr lang="en-IN" sz="2000" dirty="0">
                <a:latin typeface="Times New Roman" panose="02020603050405020304" pitchFamily="18" charset="0"/>
                <a:cs typeface="Times New Roman" panose="02020603050405020304" pitchFamily="18" charset="0"/>
              </a:rPr>
              <a:t>                         CSS</a:t>
            </a:r>
          </a:p>
          <a:p>
            <a:r>
              <a:rPr lang="en-IN" sz="2000" dirty="0">
                <a:latin typeface="Times New Roman" panose="02020603050405020304" pitchFamily="18" charset="0"/>
                <a:cs typeface="Times New Roman" panose="02020603050405020304" pitchFamily="18" charset="0"/>
              </a:rPr>
              <a:t>                         JAVASCRIPT</a:t>
            </a:r>
          </a:p>
          <a:p>
            <a:r>
              <a:rPr lang="en-IN" sz="2000" dirty="0">
                <a:latin typeface="Times New Roman" panose="02020603050405020304" pitchFamily="18" charset="0"/>
                <a:cs typeface="Times New Roman" panose="02020603050405020304" pitchFamily="18" charset="0"/>
              </a:rPr>
              <a:t>                         Ajax</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Back End : PHP and MYSQL</a:t>
            </a:r>
          </a:p>
        </p:txBody>
      </p:sp>
    </p:spTree>
    <p:extLst>
      <p:ext uri="{BB962C8B-B14F-4D97-AF65-F5344CB8AC3E}">
        <p14:creationId xmlns:p14="http://schemas.microsoft.com/office/powerpoint/2010/main" val="1777396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6B14F-86A3-47B9-AD46-5A61DA8324F9}"/>
              </a:ext>
            </a:extLst>
          </p:cNvPr>
          <p:cNvSpPr txBox="1"/>
          <p:nvPr/>
        </p:nvSpPr>
        <p:spPr>
          <a:xfrm>
            <a:off x="591671" y="439271"/>
            <a:ext cx="10295963" cy="5216813"/>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Algorithm Implementation</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a:t>
            </a:r>
            <a:r>
              <a:rPr lang="en-IN" b="1" dirty="0">
                <a:latin typeface="Times New Roman" panose="02020603050405020304" pitchFamily="18" charset="0"/>
                <a:cs typeface="Times New Roman" panose="02020603050405020304" pitchFamily="18" charset="0"/>
              </a:rPr>
              <a:t>Filter function</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Event games  (cricket ,football ,etc…)using filter function using  Retrieve the data.</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College Name  used Retrieve Student Information.</a:t>
            </a: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Function Ajax using Before send() function</a:t>
            </a:r>
          </a:p>
          <a:p>
            <a:pPr>
              <a:lnSpc>
                <a:spcPct val="150000"/>
              </a:lnSpc>
            </a:pPr>
            <a:r>
              <a:rPr lang="en-IN" dirty="0">
                <a:latin typeface="Times New Roman" panose="02020603050405020304" pitchFamily="18" charset="0"/>
                <a:cs typeface="Times New Roman" panose="02020603050405020304" pitchFamily="18" charset="0"/>
              </a:rPr>
              <a:t>   Before Send Function.</a:t>
            </a:r>
          </a:p>
          <a:p>
            <a:pPr>
              <a:lnSpc>
                <a:spcPct val="150000"/>
              </a:lnSpc>
            </a:pPr>
            <a:r>
              <a:rPr lang="en-US" b="0" i="0" dirty="0">
                <a:effectLst/>
                <a:latin typeface="Times New Roman" panose="02020603050405020304" pitchFamily="18" charset="0"/>
                <a:cs typeface="Times New Roman" panose="02020603050405020304" pitchFamily="18" charset="0"/>
              </a:rPr>
              <a:t>The before Send function is </a:t>
            </a:r>
            <a:r>
              <a:rPr lang="en-US" b="1" i="0" dirty="0">
                <a:effectLst/>
                <a:latin typeface="Times New Roman" panose="02020603050405020304" pitchFamily="18" charset="0"/>
                <a:cs typeface="Times New Roman" panose="02020603050405020304" pitchFamily="18" charset="0"/>
              </a:rPr>
              <a:t>a pre-request callback function that runs before the request is sent to the server</a:t>
            </a:r>
            <a:r>
              <a:rPr lang="en-US" b="0" i="0" dirty="0">
                <a:effectLst/>
                <a:latin typeface="Times New Roman" panose="02020603050405020304" pitchFamily="18" charset="0"/>
                <a:cs typeface="Times New Roman" panose="02020603050405020304" pitchFamily="18" charset="0"/>
              </a:rPr>
              <a:t>. The before Send() function use to set the custom headers and all, it is an Ajax event that triggers before an Ajax request is started</a:t>
            </a:r>
            <a:r>
              <a:rPr lang="en-US" b="0" i="0" dirty="0">
                <a:solidFill>
                  <a:srgbClr val="20212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     </a:t>
            </a: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2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BCEE28-6DCE-492E-9080-FC75B5CA3D62}"/>
              </a:ext>
            </a:extLst>
          </p:cNvPr>
          <p:cNvSpPr txBox="1"/>
          <p:nvPr/>
        </p:nvSpPr>
        <p:spPr>
          <a:xfrm>
            <a:off x="322729" y="403411"/>
            <a:ext cx="9959789" cy="2951064"/>
          </a:xfrm>
          <a:prstGeom prst="rect">
            <a:avLst/>
          </a:prstGeom>
          <a:noFill/>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Data Visualization:</a:t>
            </a:r>
          </a:p>
          <a:p>
            <a:pPr>
              <a:lnSpc>
                <a:spcPct val="150000"/>
              </a:lnSpc>
            </a:pPr>
            <a:r>
              <a:rPr lang="en-IN" dirty="0">
                <a:latin typeface="Times New Roman" panose="02020603050405020304" pitchFamily="18" charset="0"/>
                <a:cs typeface="Times New Roman" panose="02020603050405020304" pitchFamily="18" charset="0"/>
              </a:rPr>
              <a:t>   Student Information Excel file Download</a:t>
            </a:r>
          </a:p>
          <a:p>
            <a:pPr>
              <a:lnSpc>
                <a:spcPct val="150000"/>
              </a:lnSpc>
            </a:pPr>
            <a:r>
              <a:rPr lang="en-IN" dirty="0">
                <a:latin typeface="Times New Roman" panose="02020603050405020304" pitchFamily="18" charset="0"/>
                <a:cs typeface="Times New Roman" panose="02020603050405020304" pitchFamily="18" charset="0"/>
              </a:rPr>
              <a:t>   Student Information, Participate, winner, runner  our Details.</a:t>
            </a:r>
          </a:p>
          <a:p>
            <a:pPr>
              <a:lnSpc>
                <a:spcPct val="150000"/>
              </a:lnSpc>
            </a:pPr>
            <a:r>
              <a:rPr lang="en-IN" dirty="0">
                <a:latin typeface="Times New Roman" panose="02020603050405020304" pitchFamily="18" charset="0"/>
                <a:cs typeface="Times New Roman" panose="02020603050405020304" pitchFamily="18" charset="0"/>
              </a:rPr>
              <a:t>   Student Men and Women Game event  Participate .</a:t>
            </a:r>
          </a:p>
          <a:p>
            <a:pPr>
              <a:lnSpc>
                <a:spcPct val="150000"/>
              </a:lnSpc>
            </a:pPr>
            <a:r>
              <a:rPr lang="en-IN" dirty="0">
                <a:latin typeface="Times New Roman" panose="02020603050405020304" pitchFamily="18" charset="0"/>
                <a:cs typeface="Times New Roman" panose="02020603050405020304" pitchFamily="18" charset="0"/>
              </a:rPr>
              <a:t>   View the bar chart , Pie Chart .</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001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F55B-1149-4236-A515-F5D9852B9B07}"/>
              </a:ext>
            </a:extLst>
          </p:cNvPr>
          <p:cNvSpPr>
            <a:spLocks noGrp="1"/>
          </p:cNvSpPr>
          <p:nvPr>
            <p:ph type="title"/>
          </p:nvPr>
        </p:nvSpPr>
        <p:spPr>
          <a:xfrm>
            <a:off x="646112" y="398930"/>
            <a:ext cx="9268854" cy="811306"/>
          </a:xfrm>
        </p:spPr>
        <p:txBody>
          <a:bodyPr/>
          <a:lstStyle/>
          <a:p>
            <a:r>
              <a:rPr lang="en-US" dirty="0"/>
              <a:t>References</a:t>
            </a:r>
            <a:endParaRPr lang="en-IN" dirty="0"/>
          </a:p>
        </p:txBody>
      </p:sp>
      <p:sp>
        <p:nvSpPr>
          <p:cNvPr id="4" name="TextBox 3">
            <a:extLst>
              <a:ext uri="{FF2B5EF4-FFF2-40B4-BE49-F238E27FC236}">
                <a16:creationId xmlns:a16="http://schemas.microsoft.com/office/drawing/2014/main" id="{5F03A690-41D0-42E0-9BAA-EDFD4A03F134}"/>
              </a:ext>
            </a:extLst>
          </p:cNvPr>
          <p:cNvSpPr txBox="1"/>
          <p:nvPr/>
        </p:nvSpPr>
        <p:spPr>
          <a:xfrm>
            <a:off x="646111" y="1343379"/>
            <a:ext cx="6626755" cy="369332"/>
          </a:xfrm>
          <a:prstGeom prst="rect">
            <a:avLst/>
          </a:prstGeom>
          <a:noFill/>
        </p:spPr>
        <p:txBody>
          <a:bodyPr wrap="square">
            <a:spAutoFit/>
          </a:bodyPr>
          <a:lstStyle/>
          <a:p>
            <a:r>
              <a:rPr lang="en-IN" dirty="0"/>
              <a:t>https://www.w3schools.com/php/</a:t>
            </a:r>
          </a:p>
        </p:txBody>
      </p:sp>
      <p:sp>
        <p:nvSpPr>
          <p:cNvPr id="6" name="TextBox 5">
            <a:extLst>
              <a:ext uri="{FF2B5EF4-FFF2-40B4-BE49-F238E27FC236}">
                <a16:creationId xmlns:a16="http://schemas.microsoft.com/office/drawing/2014/main" id="{56F84C82-A659-46BE-9E20-A90BDD2791B3}"/>
              </a:ext>
            </a:extLst>
          </p:cNvPr>
          <p:cNvSpPr txBox="1"/>
          <p:nvPr/>
        </p:nvSpPr>
        <p:spPr>
          <a:xfrm>
            <a:off x="646112" y="2039035"/>
            <a:ext cx="6096000" cy="646331"/>
          </a:xfrm>
          <a:prstGeom prst="rect">
            <a:avLst/>
          </a:prstGeom>
          <a:noFill/>
        </p:spPr>
        <p:txBody>
          <a:bodyPr wrap="square">
            <a:spAutoFit/>
          </a:bodyPr>
          <a:lstStyle/>
          <a:p>
            <a:r>
              <a:rPr lang="en-IN" dirty="0"/>
              <a:t>https://www.w3schools.com/php/php_mysql_select.asp</a:t>
            </a:r>
          </a:p>
        </p:txBody>
      </p:sp>
      <p:sp>
        <p:nvSpPr>
          <p:cNvPr id="8" name="TextBox 7">
            <a:extLst>
              <a:ext uri="{FF2B5EF4-FFF2-40B4-BE49-F238E27FC236}">
                <a16:creationId xmlns:a16="http://schemas.microsoft.com/office/drawing/2014/main" id="{F8A0F285-E3F1-44F3-A8F6-80917647AF4D}"/>
              </a:ext>
            </a:extLst>
          </p:cNvPr>
          <p:cNvSpPr txBox="1"/>
          <p:nvPr/>
        </p:nvSpPr>
        <p:spPr>
          <a:xfrm>
            <a:off x="573741" y="2966430"/>
            <a:ext cx="6096000" cy="369332"/>
          </a:xfrm>
          <a:prstGeom prst="rect">
            <a:avLst/>
          </a:prstGeom>
          <a:noFill/>
        </p:spPr>
        <p:txBody>
          <a:bodyPr wrap="square">
            <a:spAutoFit/>
          </a:bodyPr>
          <a:lstStyle/>
          <a:p>
            <a:r>
              <a:rPr lang="en-IN" dirty="0"/>
              <a:t>https://www.w3schools.com/php/php_ajax_php.asp</a:t>
            </a:r>
          </a:p>
        </p:txBody>
      </p:sp>
      <p:sp>
        <p:nvSpPr>
          <p:cNvPr id="10" name="TextBox 9">
            <a:extLst>
              <a:ext uri="{FF2B5EF4-FFF2-40B4-BE49-F238E27FC236}">
                <a16:creationId xmlns:a16="http://schemas.microsoft.com/office/drawing/2014/main" id="{2E97843B-6D4F-4CD6-BE67-89337851D6CE}"/>
              </a:ext>
            </a:extLst>
          </p:cNvPr>
          <p:cNvSpPr txBox="1"/>
          <p:nvPr/>
        </p:nvSpPr>
        <p:spPr>
          <a:xfrm>
            <a:off x="646112" y="3616826"/>
            <a:ext cx="6096000" cy="646331"/>
          </a:xfrm>
          <a:prstGeom prst="rect">
            <a:avLst/>
          </a:prstGeom>
          <a:noFill/>
        </p:spPr>
        <p:txBody>
          <a:bodyPr wrap="square">
            <a:spAutoFit/>
          </a:bodyPr>
          <a:lstStyle/>
          <a:p>
            <a:r>
              <a:rPr lang="en-IN" dirty="0"/>
              <a:t>https://www.nayuki.io/page/qr-code-generator-library</a:t>
            </a:r>
          </a:p>
        </p:txBody>
      </p:sp>
      <p:sp>
        <p:nvSpPr>
          <p:cNvPr id="9" name="TextBox 8">
            <a:extLst>
              <a:ext uri="{FF2B5EF4-FFF2-40B4-BE49-F238E27FC236}">
                <a16:creationId xmlns:a16="http://schemas.microsoft.com/office/drawing/2014/main" id="{8BF733D4-89E2-488A-B5F0-D6EF4E1F3A86}"/>
              </a:ext>
            </a:extLst>
          </p:cNvPr>
          <p:cNvSpPr txBox="1"/>
          <p:nvPr/>
        </p:nvSpPr>
        <p:spPr>
          <a:xfrm>
            <a:off x="573741" y="4683623"/>
            <a:ext cx="6096000" cy="646331"/>
          </a:xfrm>
          <a:prstGeom prst="rect">
            <a:avLst/>
          </a:prstGeom>
          <a:noFill/>
        </p:spPr>
        <p:txBody>
          <a:bodyPr wrap="square">
            <a:spAutoFit/>
          </a:bodyPr>
          <a:lstStyle/>
          <a:p>
            <a:r>
              <a:rPr lang="en-IN" dirty="0"/>
              <a:t>https://www.anychart.com/blog/2020/08/04/mysql-database-php-js-chart/</a:t>
            </a:r>
          </a:p>
        </p:txBody>
      </p:sp>
    </p:spTree>
    <p:extLst>
      <p:ext uri="{BB962C8B-B14F-4D97-AF65-F5344CB8AC3E}">
        <p14:creationId xmlns:p14="http://schemas.microsoft.com/office/powerpoint/2010/main" val="205760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739A-7E36-4873-B050-565E0C1E3726}"/>
              </a:ext>
            </a:extLst>
          </p:cNvPr>
          <p:cNvSpPr>
            <a:spLocks noGrp="1"/>
          </p:cNvSpPr>
          <p:nvPr>
            <p:ph type="title"/>
          </p:nvPr>
        </p:nvSpPr>
        <p:spPr>
          <a:xfrm>
            <a:off x="2116323" y="2796988"/>
            <a:ext cx="9404723" cy="1091248"/>
          </a:xfrm>
        </p:spPr>
        <p:txBody>
          <a:bodyPr/>
          <a:lstStyle/>
          <a:p>
            <a:r>
              <a:rPr lang="en-US" dirty="0"/>
              <a:t>                Thank you</a:t>
            </a:r>
            <a:endParaRPr lang="en-IN" dirty="0"/>
          </a:p>
        </p:txBody>
      </p:sp>
    </p:spTree>
    <p:extLst>
      <p:ext uri="{BB962C8B-B14F-4D97-AF65-F5344CB8AC3E}">
        <p14:creationId xmlns:p14="http://schemas.microsoft.com/office/powerpoint/2010/main" val="41713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1B36E-5425-4D8C-A6D8-4DDDBAD95F6A}"/>
              </a:ext>
            </a:extLst>
          </p:cNvPr>
          <p:cNvSpPr txBox="1"/>
          <p:nvPr/>
        </p:nvSpPr>
        <p:spPr>
          <a:xfrm>
            <a:off x="761999" y="645460"/>
            <a:ext cx="10694895" cy="4792338"/>
          </a:xfrm>
          <a:prstGeom prst="rect">
            <a:avLst/>
          </a:prstGeom>
          <a:noFill/>
        </p:spPr>
        <p:txBody>
          <a:bodyPr wrap="square">
            <a:spAutoFit/>
          </a:bodyPr>
          <a:lstStyle/>
          <a:p>
            <a:pPr>
              <a:lnSpc>
                <a:spcPct val="107000"/>
              </a:lnSpc>
              <a:spcAft>
                <a:spcPts val="800"/>
              </a:spcAft>
              <a:tabLst>
                <a:tab pos="167640" algn="l"/>
              </a:tabLs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ABSTRACT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Anna University Sports Board conducts zonal games , it is hard to maintain the student data and keep track of old event records. it is a necessity to digitalize and store the data on database for easier accessibility of records and to keep the data safe. Due to the current manual process, it is hard to keep track of old event and player information, it is hard verifying the eligibility proforma of players who may involve in impersonation.</a:t>
            </a:r>
          </a:p>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The Anna University Sports Board ensures the smooth and efficient conduct of Zonal / Inter-Zonal tournaments involving all the institutions under Anna University . All the institutions (Constituent / Govt / Govt Aided and Self-Financing) under Anna University are divided into nineteen zones , each zone involving around 25-35 colleges.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462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6D853-FB28-4FEA-A668-3C9273D973AD}"/>
              </a:ext>
            </a:extLst>
          </p:cNvPr>
          <p:cNvSpPr txBox="1"/>
          <p:nvPr/>
        </p:nvSpPr>
        <p:spPr>
          <a:xfrm>
            <a:off x="519953" y="941294"/>
            <a:ext cx="8946776" cy="2348015"/>
          </a:xfrm>
          <a:prstGeom prst="rect">
            <a:avLst/>
          </a:prstGeom>
          <a:noFill/>
        </p:spPr>
        <p:txBody>
          <a:bodyPr wrap="square">
            <a:spAutoFit/>
          </a:bodyPr>
          <a:lstStyle/>
          <a:p>
            <a:r>
              <a:rPr lang="en-US" sz="2400" b="1" dirty="0"/>
              <a:t>OBJECTIVE</a:t>
            </a:r>
          </a:p>
          <a:p>
            <a:endParaRPr lang="en-US" dirty="0"/>
          </a:p>
          <a:p>
            <a:pPr>
              <a:lnSpc>
                <a:spcPct val="150000"/>
              </a:lnSpc>
            </a:pPr>
            <a:r>
              <a:rPr lang="en-US" dirty="0"/>
              <a:t> The objective is to build a robust application for managing zonal games by using a set of complex strategies to secure player data and verify player to prevent impersonation and to provide a clean user interface for colleges to enroll players for various events.</a:t>
            </a:r>
            <a:endParaRPr lang="en-IN" dirty="0"/>
          </a:p>
        </p:txBody>
      </p:sp>
    </p:spTree>
    <p:extLst>
      <p:ext uri="{BB962C8B-B14F-4D97-AF65-F5344CB8AC3E}">
        <p14:creationId xmlns:p14="http://schemas.microsoft.com/office/powerpoint/2010/main" val="277502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7DA52-0C05-40B2-AF84-E78CB50E1A53}"/>
              </a:ext>
            </a:extLst>
          </p:cNvPr>
          <p:cNvSpPr txBox="1"/>
          <p:nvPr/>
        </p:nvSpPr>
        <p:spPr>
          <a:xfrm>
            <a:off x="1048870" y="573741"/>
            <a:ext cx="10703859" cy="2714654"/>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PROBLEM STATEMENT </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It mainly focuses on building a secure application for Anna University Sports Board to organize events, publish results and verify player information (Eligibility Proforma) by using  approved and Rejected Player.</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23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0E1E-1FC2-42E1-83C8-328EF8133809}"/>
              </a:ext>
            </a:extLst>
          </p:cNvPr>
          <p:cNvSpPr>
            <a:spLocks noGrp="1"/>
          </p:cNvSpPr>
          <p:nvPr>
            <p:ph type="title"/>
          </p:nvPr>
        </p:nvSpPr>
        <p:spPr>
          <a:xfrm>
            <a:off x="646112" y="47044"/>
            <a:ext cx="9056688" cy="570710"/>
          </a:xfrm>
        </p:spPr>
        <p:txBody>
          <a:bodyPr/>
          <a:lstStyle/>
          <a:p>
            <a:r>
              <a:rPr lang="en-US" sz="2400" dirty="0"/>
              <a:t>System Architecture</a:t>
            </a:r>
            <a:endParaRPr lang="en-IN" sz="2400" dirty="0"/>
          </a:p>
        </p:txBody>
      </p:sp>
      <p:pic>
        <p:nvPicPr>
          <p:cNvPr id="1026" name="Picture 2" descr="Person Icon">
            <a:extLst>
              <a:ext uri="{FF2B5EF4-FFF2-40B4-BE49-F238E27FC236}">
                <a16:creationId xmlns:a16="http://schemas.microsoft.com/office/drawing/2014/main" id="{81DEFE4E-88C5-42C0-9373-FC84925B90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85" t="2731" r="9664" b="6093"/>
          <a:stretch/>
        </p:blipFill>
        <p:spPr bwMode="auto">
          <a:xfrm>
            <a:off x="884141" y="4074520"/>
            <a:ext cx="1004047" cy="12037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23E436A-D9B6-44CF-9652-2B78EAB83DF5}"/>
              </a:ext>
            </a:extLst>
          </p:cNvPr>
          <p:cNvSpPr/>
          <p:nvPr/>
        </p:nvSpPr>
        <p:spPr>
          <a:xfrm>
            <a:off x="4401049" y="1164718"/>
            <a:ext cx="1739153" cy="6364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AU Secretary</a:t>
            </a:r>
          </a:p>
          <a:p>
            <a:pPr algn="ctr"/>
            <a:r>
              <a:rPr lang="en-US" sz="1600" dirty="0"/>
              <a:t>(Assign Work</a:t>
            </a:r>
            <a:r>
              <a:rPr lang="en-US" dirty="0"/>
              <a:t>)</a:t>
            </a:r>
            <a:endParaRPr lang="en-IN" dirty="0"/>
          </a:p>
        </p:txBody>
      </p:sp>
      <p:sp>
        <p:nvSpPr>
          <p:cNvPr id="10" name="Rectangle 9">
            <a:extLst>
              <a:ext uri="{FF2B5EF4-FFF2-40B4-BE49-F238E27FC236}">
                <a16:creationId xmlns:a16="http://schemas.microsoft.com/office/drawing/2014/main" id="{459FFA7A-36F5-4FC0-AC01-720F389C39C9}"/>
              </a:ext>
            </a:extLst>
          </p:cNvPr>
          <p:cNvSpPr/>
          <p:nvPr/>
        </p:nvSpPr>
        <p:spPr>
          <a:xfrm>
            <a:off x="4478866" y="2142564"/>
            <a:ext cx="1550181" cy="965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p>
          <a:p>
            <a:pPr algn="ctr"/>
            <a:r>
              <a:rPr lang="en-US" sz="1600" dirty="0"/>
              <a:t>Zonal Coordinator</a:t>
            </a:r>
          </a:p>
          <a:p>
            <a:pPr algn="ctr"/>
            <a:r>
              <a:rPr lang="en-US" sz="1600" dirty="0"/>
              <a:t>(Eligibility Proforma)</a:t>
            </a:r>
          </a:p>
          <a:p>
            <a:pPr algn="ctr"/>
            <a:endParaRPr lang="en-IN" dirty="0"/>
          </a:p>
        </p:txBody>
      </p:sp>
      <p:sp>
        <p:nvSpPr>
          <p:cNvPr id="11" name="Rectangle 10">
            <a:extLst>
              <a:ext uri="{FF2B5EF4-FFF2-40B4-BE49-F238E27FC236}">
                <a16:creationId xmlns:a16="http://schemas.microsoft.com/office/drawing/2014/main" id="{37A6BAB8-8585-4C1A-AFD6-19D70938124B}"/>
              </a:ext>
            </a:extLst>
          </p:cNvPr>
          <p:cNvSpPr/>
          <p:nvPr/>
        </p:nvSpPr>
        <p:spPr>
          <a:xfrm>
            <a:off x="4402403" y="3281099"/>
            <a:ext cx="1703105" cy="10786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Game Coordinator</a:t>
            </a:r>
          </a:p>
          <a:p>
            <a:pPr algn="ctr"/>
            <a:r>
              <a:rPr lang="en-US" dirty="0"/>
              <a:t>(organize Event)</a:t>
            </a:r>
            <a:endParaRPr lang="en-IN" dirty="0"/>
          </a:p>
        </p:txBody>
      </p:sp>
      <p:sp>
        <p:nvSpPr>
          <p:cNvPr id="12" name="Rectangle 11">
            <a:extLst>
              <a:ext uri="{FF2B5EF4-FFF2-40B4-BE49-F238E27FC236}">
                <a16:creationId xmlns:a16="http://schemas.microsoft.com/office/drawing/2014/main" id="{D8292290-08DC-4126-8798-793AA4414837}"/>
              </a:ext>
            </a:extLst>
          </p:cNvPr>
          <p:cNvSpPr/>
          <p:nvPr/>
        </p:nvSpPr>
        <p:spPr>
          <a:xfrm>
            <a:off x="4395194" y="4657137"/>
            <a:ext cx="2009707" cy="713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Physical Directory (verify/Approve)</a:t>
            </a:r>
            <a:endParaRPr lang="en-IN" sz="1600" dirty="0"/>
          </a:p>
        </p:txBody>
      </p:sp>
      <p:sp>
        <p:nvSpPr>
          <p:cNvPr id="13" name="Rectangle 12">
            <a:extLst>
              <a:ext uri="{FF2B5EF4-FFF2-40B4-BE49-F238E27FC236}">
                <a16:creationId xmlns:a16="http://schemas.microsoft.com/office/drawing/2014/main" id="{C0BF4C92-A1EA-4EB7-AE58-84C0B9604D5A}"/>
              </a:ext>
            </a:extLst>
          </p:cNvPr>
          <p:cNvSpPr/>
          <p:nvPr/>
        </p:nvSpPr>
        <p:spPr>
          <a:xfrm>
            <a:off x="4485245" y="5752488"/>
            <a:ext cx="1709269" cy="5952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Student Enrollment</a:t>
            </a:r>
            <a:endParaRPr lang="en-IN" sz="1600" dirty="0"/>
          </a:p>
        </p:txBody>
      </p:sp>
      <p:sp>
        <p:nvSpPr>
          <p:cNvPr id="19" name="Flowchart: Magnetic Disk 18">
            <a:extLst>
              <a:ext uri="{FF2B5EF4-FFF2-40B4-BE49-F238E27FC236}">
                <a16:creationId xmlns:a16="http://schemas.microsoft.com/office/drawing/2014/main" id="{CD4BE5D8-34F6-4D7E-A37A-6787C06ED451}"/>
              </a:ext>
            </a:extLst>
          </p:cNvPr>
          <p:cNvSpPr/>
          <p:nvPr/>
        </p:nvSpPr>
        <p:spPr>
          <a:xfrm>
            <a:off x="10573870" y="1484897"/>
            <a:ext cx="1389530" cy="65766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Database</a:t>
            </a:r>
            <a:endParaRPr lang="en-IN" dirty="0"/>
          </a:p>
        </p:txBody>
      </p:sp>
      <p:cxnSp>
        <p:nvCxnSpPr>
          <p:cNvPr id="26" name="Straight Connector 25">
            <a:extLst>
              <a:ext uri="{FF2B5EF4-FFF2-40B4-BE49-F238E27FC236}">
                <a16:creationId xmlns:a16="http://schemas.microsoft.com/office/drawing/2014/main" id="{F63501C2-3486-4225-9E13-6291D4013DD7}"/>
              </a:ext>
            </a:extLst>
          </p:cNvPr>
          <p:cNvCxnSpPr>
            <a:cxnSpLocks/>
          </p:cNvCxnSpPr>
          <p:nvPr/>
        </p:nvCxnSpPr>
        <p:spPr>
          <a:xfrm>
            <a:off x="3780991" y="1482960"/>
            <a:ext cx="0" cy="456715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AEF2DFA-8959-4F54-BA25-768A3FC9DB86}"/>
              </a:ext>
            </a:extLst>
          </p:cNvPr>
          <p:cNvCxnSpPr>
            <a:cxnSpLocks/>
            <a:stCxn id="1026" idx="3"/>
          </p:cNvCxnSpPr>
          <p:nvPr/>
        </p:nvCxnSpPr>
        <p:spPr>
          <a:xfrm>
            <a:off x="1888188" y="4676394"/>
            <a:ext cx="19032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B5026AA-EE46-4E21-AC9D-45302B5EB944}"/>
              </a:ext>
            </a:extLst>
          </p:cNvPr>
          <p:cNvSpPr txBox="1"/>
          <p:nvPr/>
        </p:nvSpPr>
        <p:spPr>
          <a:xfrm>
            <a:off x="1005157" y="5401259"/>
            <a:ext cx="945773" cy="369332"/>
          </a:xfrm>
          <a:prstGeom prst="rect">
            <a:avLst/>
          </a:prstGeom>
          <a:noFill/>
        </p:spPr>
        <p:txBody>
          <a:bodyPr wrap="square" rtlCol="0">
            <a:spAutoFit/>
          </a:bodyPr>
          <a:lstStyle/>
          <a:p>
            <a:r>
              <a:rPr lang="en-US" dirty="0"/>
              <a:t>Users</a:t>
            </a:r>
            <a:endParaRPr lang="en-IN" dirty="0"/>
          </a:p>
        </p:txBody>
      </p:sp>
      <p:sp>
        <p:nvSpPr>
          <p:cNvPr id="1024" name="TextBox 1023">
            <a:extLst>
              <a:ext uri="{FF2B5EF4-FFF2-40B4-BE49-F238E27FC236}">
                <a16:creationId xmlns:a16="http://schemas.microsoft.com/office/drawing/2014/main" id="{7FB63B7F-36B6-4E8F-ADA0-610A322101AA}"/>
              </a:ext>
            </a:extLst>
          </p:cNvPr>
          <p:cNvSpPr txBox="1"/>
          <p:nvPr/>
        </p:nvSpPr>
        <p:spPr>
          <a:xfrm>
            <a:off x="4861670" y="607921"/>
            <a:ext cx="895663" cy="646331"/>
          </a:xfrm>
          <a:prstGeom prst="rect">
            <a:avLst/>
          </a:prstGeom>
          <a:noFill/>
        </p:spPr>
        <p:txBody>
          <a:bodyPr wrap="square" rtlCol="0">
            <a:spAutoFit/>
          </a:bodyPr>
          <a:lstStyle/>
          <a:p>
            <a:r>
              <a:rPr lang="en-IN" b="1" dirty="0"/>
              <a:t>Roles</a:t>
            </a:r>
            <a:r>
              <a:rPr lang="en-IN" sz="1800" b="1" dirty="0"/>
              <a:t> </a:t>
            </a:r>
          </a:p>
          <a:p>
            <a:endParaRPr lang="en-IN" dirty="0"/>
          </a:p>
        </p:txBody>
      </p:sp>
      <p:sp>
        <p:nvSpPr>
          <p:cNvPr id="5" name="TextBox 4">
            <a:extLst>
              <a:ext uri="{FF2B5EF4-FFF2-40B4-BE49-F238E27FC236}">
                <a16:creationId xmlns:a16="http://schemas.microsoft.com/office/drawing/2014/main" id="{92F9B88D-46F8-4E5B-90F7-E5654B12D596}"/>
              </a:ext>
            </a:extLst>
          </p:cNvPr>
          <p:cNvSpPr txBox="1"/>
          <p:nvPr/>
        </p:nvSpPr>
        <p:spPr>
          <a:xfrm>
            <a:off x="6890589" y="5205569"/>
            <a:ext cx="1335740" cy="369332"/>
          </a:xfrm>
          <a:prstGeom prst="rect">
            <a:avLst/>
          </a:prstGeom>
          <a:noFill/>
        </p:spPr>
        <p:txBody>
          <a:bodyPr wrap="square" rtlCol="0">
            <a:spAutoFit/>
          </a:bodyPr>
          <a:lstStyle/>
          <a:p>
            <a:r>
              <a:rPr lang="en-US" dirty="0"/>
              <a:t> </a:t>
            </a:r>
            <a:endParaRPr lang="en-IN" dirty="0"/>
          </a:p>
        </p:txBody>
      </p:sp>
      <p:cxnSp>
        <p:nvCxnSpPr>
          <p:cNvPr id="21" name="Straight Arrow Connector 20">
            <a:extLst>
              <a:ext uri="{FF2B5EF4-FFF2-40B4-BE49-F238E27FC236}">
                <a16:creationId xmlns:a16="http://schemas.microsoft.com/office/drawing/2014/main" id="{44491ACF-7409-4F29-87F5-44588232EE75}"/>
              </a:ext>
            </a:extLst>
          </p:cNvPr>
          <p:cNvCxnSpPr>
            <a:endCxn id="9" idx="1"/>
          </p:cNvCxnSpPr>
          <p:nvPr/>
        </p:nvCxnSpPr>
        <p:spPr>
          <a:xfrm>
            <a:off x="3791450" y="1482961"/>
            <a:ext cx="609599"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E61F36D-CE28-49D6-A5BE-FA644A12D3D7}"/>
              </a:ext>
            </a:extLst>
          </p:cNvPr>
          <p:cNvCxnSpPr>
            <a:cxnSpLocks/>
            <a:endCxn id="13" idx="1"/>
          </p:cNvCxnSpPr>
          <p:nvPr/>
        </p:nvCxnSpPr>
        <p:spPr>
          <a:xfrm>
            <a:off x="3794345" y="6050118"/>
            <a:ext cx="690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descr="Blue Icon, Isolated On White. Glossy Blue Icon With Admin Symbol. Service  Icon. Stock Photo, Picture And Royalty Free Image. Image 60934152.">
            <a:extLst>
              <a:ext uri="{FF2B5EF4-FFF2-40B4-BE49-F238E27FC236}">
                <a16:creationId xmlns:a16="http://schemas.microsoft.com/office/drawing/2014/main" id="{6543E9EC-762D-4388-9F81-776DE0F04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646" y="1719750"/>
            <a:ext cx="1102223" cy="1117051"/>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4180E3D7-29AF-4366-8CFD-DD5A007BD4BF}"/>
              </a:ext>
            </a:extLst>
          </p:cNvPr>
          <p:cNvSpPr txBox="1"/>
          <p:nvPr/>
        </p:nvSpPr>
        <p:spPr>
          <a:xfrm>
            <a:off x="932328" y="2927323"/>
            <a:ext cx="945772" cy="369332"/>
          </a:xfrm>
          <a:prstGeom prst="rect">
            <a:avLst/>
          </a:prstGeom>
          <a:noFill/>
        </p:spPr>
        <p:txBody>
          <a:bodyPr wrap="square" rtlCol="0">
            <a:spAutoFit/>
          </a:bodyPr>
          <a:lstStyle/>
          <a:p>
            <a:r>
              <a:rPr lang="en-US" dirty="0"/>
              <a:t>Admin</a:t>
            </a:r>
            <a:endParaRPr lang="en-IN" dirty="0"/>
          </a:p>
        </p:txBody>
      </p:sp>
      <p:cxnSp>
        <p:nvCxnSpPr>
          <p:cNvPr id="25" name="Straight Arrow Connector 24">
            <a:extLst>
              <a:ext uri="{FF2B5EF4-FFF2-40B4-BE49-F238E27FC236}">
                <a16:creationId xmlns:a16="http://schemas.microsoft.com/office/drawing/2014/main" id="{A448C49A-F383-4029-BE9E-2D11A0C74DAA}"/>
              </a:ext>
            </a:extLst>
          </p:cNvPr>
          <p:cNvCxnSpPr>
            <a:stCxn id="3" idx="3"/>
          </p:cNvCxnSpPr>
          <p:nvPr/>
        </p:nvCxnSpPr>
        <p:spPr>
          <a:xfrm flipV="1">
            <a:off x="1888869" y="2278275"/>
            <a:ext cx="19052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7079FF7B-CCF7-4172-BB4D-CEBD7690B5E1}"/>
              </a:ext>
            </a:extLst>
          </p:cNvPr>
          <p:cNvSpPr txBox="1"/>
          <p:nvPr/>
        </p:nvSpPr>
        <p:spPr>
          <a:xfrm>
            <a:off x="10125641" y="2511056"/>
            <a:ext cx="1573303" cy="369332"/>
          </a:xfrm>
          <a:prstGeom prst="rect">
            <a:avLst/>
          </a:prstGeom>
          <a:noFill/>
        </p:spPr>
        <p:txBody>
          <a:bodyPr wrap="square" rtlCol="0">
            <a:spAutoFit/>
          </a:bodyPr>
          <a:lstStyle/>
          <a:p>
            <a:r>
              <a:rPr lang="en-US" dirty="0"/>
              <a:t> </a:t>
            </a:r>
            <a:endParaRPr lang="en-IN" dirty="0"/>
          </a:p>
        </p:txBody>
      </p:sp>
      <p:sp>
        <p:nvSpPr>
          <p:cNvPr id="31" name="TextBox 30">
            <a:extLst>
              <a:ext uri="{FF2B5EF4-FFF2-40B4-BE49-F238E27FC236}">
                <a16:creationId xmlns:a16="http://schemas.microsoft.com/office/drawing/2014/main" id="{4DC7CDFA-DB0B-4F90-B62D-BA87978DA289}"/>
              </a:ext>
            </a:extLst>
          </p:cNvPr>
          <p:cNvSpPr txBox="1"/>
          <p:nvPr/>
        </p:nvSpPr>
        <p:spPr>
          <a:xfrm>
            <a:off x="10365692" y="5229843"/>
            <a:ext cx="762000" cy="369332"/>
          </a:xfrm>
          <a:prstGeom prst="rect">
            <a:avLst/>
          </a:prstGeom>
          <a:noFill/>
        </p:spPr>
        <p:txBody>
          <a:bodyPr wrap="square" rtlCol="0">
            <a:spAutoFit/>
          </a:bodyPr>
          <a:lstStyle/>
          <a:p>
            <a:r>
              <a:rPr lang="en-US" dirty="0"/>
              <a:t>  </a:t>
            </a:r>
            <a:endParaRPr lang="en-IN" dirty="0"/>
          </a:p>
        </p:txBody>
      </p:sp>
      <p:cxnSp>
        <p:nvCxnSpPr>
          <p:cNvPr id="1058" name="Straight Arrow Connector 1057">
            <a:extLst>
              <a:ext uri="{FF2B5EF4-FFF2-40B4-BE49-F238E27FC236}">
                <a16:creationId xmlns:a16="http://schemas.microsoft.com/office/drawing/2014/main" id="{352A4755-8075-4F1F-B58A-9F15359BF64B}"/>
              </a:ext>
            </a:extLst>
          </p:cNvPr>
          <p:cNvCxnSpPr>
            <a:cxnSpLocks/>
          </p:cNvCxnSpPr>
          <p:nvPr/>
        </p:nvCxnSpPr>
        <p:spPr>
          <a:xfrm flipH="1">
            <a:off x="5253956" y="1801211"/>
            <a:ext cx="16669" cy="341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0" name="Straight Arrow Connector 1059">
            <a:extLst>
              <a:ext uri="{FF2B5EF4-FFF2-40B4-BE49-F238E27FC236}">
                <a16:creationId xmlns:a16="http://schemas.microsoft.com/office/drawing/2014/main" id="{524342D3-0814-471F-863D-DC19718865DA}"/>
              </a:ext>
            </a:extLst>
          </p:cNvPr>
          <p:cNvCxnSpPr>
            <a:cxnSpLocks/>
            <a:endCxn id="11" idx="0"/>
          </p:cNvCxnSpPr>
          <p:nvPr/>
        </p:nvCxnSpPr>
        <p:spPr>
          <a:xfrm flipH="1">
            <a:off x="5253956" y="3109150"/>
            <a:ext cx="1" cy="171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5" name="Straight Arrow Connector 1064">
            <a:extLst>
              <a:ext uri="{FF2B5EF4-FFF2-40B4-BE49-F238E27FC236}">
                <a16:creationId xmlns:a16="http://schemas.microsoft.com/office/drawing/2014/main" id="{5A54EDC0-D746-4969-8BD6-A7A5FDB1C5CB}"/>
              </a:ext>
            </a:extLst>
          </p:cNvPr>
          <p:cNvCxnSpPr>
            <a:cxnSpLocks/>
            <a:stCxn id="11" idx="2"/>
          </p:cNvCxnSpPr>
          <p:nvPr/>
        </p:nvCxnSpPr>
        <p:spPr>
          <a:xfrm flipH="1">
            <a:off x="5253955" y="4359752"/>
            <a:ext cx="1" cy="314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8" name="Straight Arrow Connector 1077">
            <a:extLst>
              <a:ext uri="{FF2B5EF4-FFF2-40B4-BE49-F238E27FC236}">
                <a16:creationId xmlns:a16="http://schemas.microsoft.com/office/drawing/2014/main" id="{4B0B655C-CF30-473E-A9EA-DD8271BD384C}"/>
              </a:ext>
            </a:extLst>
          </p:cNvPr>
          <p:cNvCxnSpPr>
            <a:cxnSpLocks/>
          </p:cNvCxnSpPr>
          <p:nvPr/>
        </p:nvCxnSpPr>
        <p:spPr>
          <a:xfrm flipH="1">
            <a:off x="6140202" y="1482960"/>
            <a:ext cx="539998"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0" name="Straight Arrow Connector 1079">
            <a:extLst>
              <a:ext uri="{FF2B5EF4-FFF2-40B4-BE49-F238E27FC236}">
                <a16:creationId xmlns:a16="http://schemas.microsoft.com/office/drawing/2014/main" id="{CA97B98E-9958-47C1-9C06-399E1CFE2DEB}"/>
              </a:ext>
            </a:extLst>
          </p:cNvPr>
          <p:cNvCxnSpPr/>
          <p:nvPr/>
        </p:nvCxnSpPr>
        <p:spPr>
          <a:xfrm flipH="1">
            <a:off x="6176681" y="6189133"/>
            <a:ext cx="503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2" name="Straight Connector 1081">
            <a:extLst>
              <a:ext uri="{FF2B5EF4-FFF2-40B4-BE49-F238E27FC236}">
                <a16:creationId xmlns:a16="http://schemas.microsoft.com/office/drawing/2014/main" id="{4E7C278A-9FE1-4012-9030-E01E2F1F1C6F}"/>
              </a:ext>
            </a:extLst>
          </p:cNvPr>
          <p:cNvCxnSpPr/>
          <p:nvPr/>
        </p:nvCxnSpPr>
        <p:spPr>
          <a:xfrm>
            <a:off x="6680200" y="1482961"/>
            <a:ext cx="0" cy="4706172"/>
          </a:xfrm>
          <a:prstGeom prst="line">
            <a:avLst/>
          </a:prstGeom>
        </p:spPr>
        <p:style>
          <a:lnRef idx="1">
            <a:schemeClr val="dk1"/>
          </a:lnRef>
          <a:fillRef idx="0">
            <a:schemeClr val="dk1"/>
          </a:fillRef>
          <a:effectRef idx="0">
            <a:schemeClr val="dk1"/>
          </a:effectRef>
          <a:fontRef idx="minor">
            <a:schemeClr val="tx1"/>
          </a:fontRef>
        </p:style>
      </p:cxnSp>
      <p:sp>
        <p:nvSpPr>
          <p:cNvPr id="152" name="Rectangle 151">
            <a:extLst>
              <a:ext uri="{FF2B5EF4-FFF2-40B4-BE49-F238E27FC236}">
                <a16:creationId xmlns:a16="http://schemas.microsoft.com/office/drawing/2014/main" id="{DA401532-0350-4A76-9ABA-9F263B731411}"/>
              </a:ext>
            </a:extLst>
          </p:cNvPr>
          <p:cNvSpPr/>
          <p:nvPr/>
        </p:nvSpPr>
        <p:spPr>
          <a:xfrm>
            <a:off x="8032905" y="2349253"/>
            <a:ext cx="1573303" cy="931846"/>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Filter our Student Information </a:t>
            </a:r>
            <a:endParaRPr lang="en-IN" dirty="0"/>
          </a:p>
        </p:txBody>
      </p:sp>
      <p:sp>
        <p:nvSpPr>
          <p:cNvPr id="153" name="Rectangle 152">
            <a:extLst>
              <a:ext uri="{FF2B5EF4-FFF2-40B4-BE49-F238E27FC236}">
                <a16:creationId xmlns:a16="http://schemas.microsoft.com/office/drawing/2014/main" id="{C4D62B40-EC31-4D2F-B79C-137D89E842D7}"/>
              </a:ext>
            </a:extLst>
          </p:cNvPr>
          <p:cNvSpPr/>
          <p:nvPr/>
        </p:nvSpPr>
        <p:spPr>
          <a:xfrm>
            <a:off x="8044331" y="3647361"/>
            <a:ext cx="1658469" cy="763433"/>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Data Visualization</a:t>
            </a:r>
            <a:endParaRPr lang="en-IN" dirty="0"/>
          </a:p>
        </p:txBody>
      </p:sp>
      <p:cxnSp>
        <p:nvCxnSpPr>
          <p:cNvPr id="1119" name="Straight Arrow Connector 1118">
            <a:extLst>
              <a:ext uri="{FF2B5EF4-FFF2-40B4-BE49-F238E27FC236}">
                <a16:creationId xmlns:a16="http://schemas.microsoft.com/office/drawing/2014/main" id="{F5D436F3-0352-40BD-89A2-8ED3800C562D}"/>
              </a:ext>
            </a:extLst>
          </p:cNvPr>
          <p:cNvCxnSpPr>
            <a:cxnSpLocks/>
          </p:cNvCxnSpPr>
          <p:nvPr/>
        </p:nvCxnSpPr>
        <p:spPr>
          <a:xfrm>
            <a:off x="5221348" y="5371106"/>
            <a:ext cx="0" cy="38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3" name="Straight Arrow Connector 1122">
            <a:extLst>
              <a:ext uri="{FF2B5EF4-FFF2-40B4-BE49-F238E27FC236}">
                <a16:creationId xmlns:a16="http://schemas.microsoft.com/office/drawing/2014/main" id="{98E79092-5016-45F7-B118-7335A1B4950D}"/>
              </a:ext>
            </a:extLst>
          </p:cNvPr>
          <p:cNvCxnSpPr/>
          <p:nvPr/>
        </p:nvCxnSpPr>
        <p:spPr>
          <a:xfrm>
            <a:off x="6696868" y="2695722"/>
            <a:ext cx="13360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5" name="Straight Arrow Connector 1124">
            <a:extLst>
              <a:ext uri="{FF2B5EF4-FFF2-40B4-BE49-F238E27FC236}">
                <a16:creationId xmlns:a16="http://schemas.microsoft.com/office/drawing/2014/main" id="{124D5491-FF28-4D0A-8219-B20A3A5D030A}"/>
              </a:ext>
            </a:extLst>
          </p:cNvPr>
          <p:cNvCxnSpPr/>
          <p:nvPr/>
        </p:nvCxnSpPr>
        <p:spPr>
          <a:xfrm>
            <a:off x="6696868" y="3928533"/>
            <a:ext cx="133603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1" name="Straight Arrow Connector 1130">
            <a:extLst>
              <a:ext uri="{FF2B5EF4-FFF2-40B4-BE49-F238E27FC236}">
                <a16:creationId xmlns:a16="http://schemas.microsoft.com/office/drawing/2014/main" id="{E131CF73-BC1B-40A1-BC6D-84D06D53E9F2}"/>
              </a:ext>
            </a:extLst>
          </p:cNvPr>
          <p:cNvCxnSpPr>
            <a:stCxn id="152" idx="3"/>
          </p:cNvCxnSpPr>
          <p:nvPr/>
        </p:nvCxnSpPr>
        <p:spPr>
          <a:xfrm>
            <a:off x="9606208" y="2815176"/>
            <a:ext cx="166242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33" name="Straight Arrow Connector 1132">
            <a:extLst>
              <a:ext uri="{FF2B5EF4-FFF2-40B4-BE49-F238E27FC236}">
                <a16:creationId xmlns:a16="http://schemas.microsoft.com/office/drawing/2014/main" id="{63568C7E-BF29-4AEF-B7EB-7F4AAC1E25DB}"/>
              </a:ext>
            </a:extLst>
          </p:cNvPr>
          <p:cNvCxnSpPr>
            <a:cxnSpLocks/>
            <a:stCxn id="153" idx="3"/>
          </p:cNvCxnSpPr>
          <p:nvPr/>
        </p:nvCxnSpPr>
        <p:spPr>
          <a:xfrm flipV="1">
            <a:off x="9702800" y="4029077"/>
            <a:ext cx="1565835"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92DFD8B-2BD0-4E31-8F95-A1DBE99289FE}"/>
              </a:ext>
            </a:extLst>
          </p:cNvPr>
          <p:cNvCxnSpPr>
            <a:cxnSpLocks/>
            <a:stCxn id="19" idx="3"/>
          </p:cNvCxnSpPr>
          <p:nvPr/>
        </p:nvCxnSpPr>
        <p:spPr>
          <a:xfrm>
            <a:off x="11268635" y="2142564"/>
            <a:ext cx="0" cy="18865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613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E04C-1052-4C23-B29A-69629FBE3283}"/>
              </a:ext>
            </a:extLst>
          </p:cNvPr>
          <p:cNvSpPr>
            <a:spLocks noGrp="1"/>
          </p:cNvSpPr>
          <p:nvPr>
            <p:ph type="title"/>
          </p:nvPr>
        </p:nvSpPr>
        <p:spPr>
          <a:xfrm>
            <a:off x="233408" y="67236"/>
            <a:ext cx="11734474" cy="6692152"/>
          </a:xfrm>
        </p:spPr>
        <p:txBody>
          <a:bodyPr/>
          <a:lstStyle/>
          <a:p>
            <a:r>
              <a:rPr lang="en-US" sz="2400" dirty="0"/>
              <a:t>Flow Diagram</a:t>
            </a:r>
            <a:endParaRPr lang="en-IN" sz="2400" dirty="0"/>
          </a:p>
        </p:txBody>
      </p:sp>
      <p:sp>
        <p:nvSpPr>
          <p:cNvPr id="3" name="Rectangle 2">
            <a:extLst>
              <a:ext uri="{FF2B5EF4-FFF2-40B4-BE49-F238E27FC236}">
                <a16:creationId xmlns:a16="http://schemas.microsoft.com/office/drawing/2014/main" id="{76537965-E7EF-4A53-A4E8-DD00DAFB0FB6}"/>
              </a:ext>
            </a:extLst>
          </p:cNvPr>
          <p:cNvSpPr/>
          <p:nvPr/>
        </p:nvSpPr>
        <p:spPr>
          <a:xfrm>
            <a:off x="5011271" y="1030941"/>
            <a:ext cx="1506070" cy="7709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AU Secretary</a:t>
            </a:r>
            <a:endParaRPr lang="en-IN" dirty="0"/>
          </a:p>
        </p:txBody>
      </p:sp>
      <p:sp>
        <p:nvSpPr>
          <p:cNvPr id="4" name="Rectangle 3">
            <a:extLst>
              <a:ext uri="{FF2B5EF4-FFF2-40B4-BE49-F238E27FC236}">
                <a16:creationId xmlns:a16="http://schemas.microsoft.com/office/drawing/2014/main" id="{23345EF2-C457-4FB1-916C-B38A5F6A2FCD}"/>
              </a:ext>
            </a:extLst>
          </p:cNvPr>
          <p:cNvSpPr/>
          <p:nvPr/>
        </p:nvSpPr>
        <p:spPr>
          <a:xfrm>
            <a:off x="2456329" y="2447365"/>
            <a:ext cx="1541930" cy="8695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Zonal Coordinator(1-19)</a:t>
            </a:r>
            <a:endParaRPr lang="en-IN" dirty="0"/>
          </a:p>
        </p:txBody>
      </p:sp>
      <p:sp>
        <p:nvSpPr>
          <p:cNvPr id="7" name="Rectangle 6">
            <a:extLst>
              <a:ext uri="{FF2B5EF4-FFF2-40B4-BE49-F238E27FC236}">
                <a16:creationId xmlns:a16="http://schemas.microsoft.com/office/drawing/2014/main" id="{A69B4276-88F4-4373-B7ED-CE78DB9097A8}"/>
              </a:ext>
            </a:extLst>
          </p:cNvPr>
          <p:cNvSpPr/>
          <p:nvPr/>
        </p:nvSpPr>
        <p:spPr>
          <a:xfrm>
            <a:off x="5011271" y="2581834"/>
            <a:ext cx="2115670" cy="7709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Game Coordinator(1-21)</a:t>
            </a:r>
            <a:endParaRPr lang="en-IN" dirty="0"/>
          </a:p>
        </p:txBody>
      </p:sp>
      <p:sp>
        <p:nvSpPr>
          <p:cNvPr id="8" name="Rectangle 7">
            <a:extLst>
              <a:ext uri="{FF2B5EF4-FFF2-40B4-BE49-F238E27FC236}">
                <a16:creationId xmlns:a16="http://schemas.microsoft.com/office/drawing/2014/main" id="{17302CE4-5FFD-4AD2-8615-E2623FCB96D4}"/>
              </a:ext>
            </a:extLst>
          </p:cNvPr>
          <p:cNvSpPr/>
          <p:nvPr/>
        </p:nvSpPr>
        <p:spPr>
          <a:xfrm>
            <a:off x="7557247" y="2429436"/>
            <a:ext cx="1649505" cy="1120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 Directory Participate College</a:t>
            </a:r>
            <a:endParaRPr lang="en-IN" dirty="0"/>
          </a:p>
        </p:txBody>
      </p:sp>
      <p:cxnSp>
        <p:nvCxnSpPr>
          <p:cNvPr id="12" name="Connector: Elbow 11">
            <a:extLst>
              <a:ext uri="{FF2B5EF4-FFF2-40B4-BE49-F238E27FC236}">
                <a16:creationId xmlns:a16="http://schemas.microsoft.com/office/drawing/2014/main" id="{91E52B83-93EC-4B6A-8EFB-814A571B8629}"/>
              </a:ext>
            </a:extLst>
          </p:cNvPr>
          <p:cNvCxnSpPr>
            <a:cxnSpLocks/>
          </p:cNvCxnSpPr>
          <p:nvPr/>
        </p:nvCxnSpPr>
        <p:spPr>
          <a:xfrm rot="10800000" flipV="1">
            <a:off x="3227293" y="1424890"/>
            <a:ext cx="1783977" cy="103094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5F8DAD7-CDDC-45F7-8210-4AE9D433CDE4}"/>
              </a:ext>
            </a:extLst>
          </p:cNvPr>
          <p:cNvCxnSpPr>
            <a:cxnSpLocks/>
          </p:cNvCxnSpPr>
          <p:nvPr/>
        </p:nvCxnSpPr>
        <p:spPr>
          <a:xfrm>
            <a:off x="3998259" y="2839571"/>
            <a:ext cx="10130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2389BEAE-63EB-4907-892C-2E4AB76F84C6}"/>
              </a:ext>
            </a:extLst>
          </p:cNvPr>
          <p:cNvCxnSpPr>
            <a:cxnSpLocks/>
          </p:cNvCxnSpPr>
          <p:nvPr/>
        </p:nvCxnSpPr>
        <p:spPr>
          <a:xfrm rot="10800000">
            <a:off x="6517343" y="1501587"/>
            <a:ext cx="1039905" cy="99332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0A68681-EFE3-484E-AFAB-746C1C6F984A}"/>
              </a:ext>
            </a:extLst>
          </p:cNvPr>
          <p:cNvCxnSpPr>
            <a:stCxn id="4" idx="2"/>
          </p:cNvCxnSpPr>
          <p:nvPr/>
        </p:nvCxnSpPr>
        <p:spPr>
          <a:xfrm>
            <a:off x="3227294" y="3316941"/>
            <a:ext cx="0" cy="5468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64819CA1-8814-4032-BB97-1227057C29CF}"/>
              </a:ext>
            </a:extLst>
          </p:cNvPr>
          <p:cNvSpPr/>
          <p:nvPr/>
        </p:nvSpPr>
        <p:spPr>
          <a:xfrm>
            <a:off x="2626667" y="3854823"/>
            <a:ext cx="1201253" cy="11116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Verify Student Details</a:t>
            </a:r>
            <a:endParaRPr lang="en-IN" dirty="0"/>
          </a:p>
        </p:txBody>
      </p:sp>
      <p:sp>
        <p:nvSpPr>
          <p:cNvPr id="47" name="Rectangle 46">
            <a:extLst>
              <a:ext uri="{FF2B5EF4-FFF2-40B4-BE49-F238E27FC236}">
                <a16:creationId xmlns:a16="http://schemas.microsoft.com/office/drawing/2014/main" id="{13ED3E18-D5CC-4416-A0D9-873F8D60BED2}"/>
              </a:ext>
            </a:extLst>
          </p:cNvPr>
          <p:cNvSpPr/>
          <p:nvPr/>
        </p:nvSpPr>
        <p:spPr>
          <a:xfrm>
            <a:off x="2626667" y="5387791"/>
            <a:ext cx="1541930" cy="7530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Eligibility Proforma Player list</a:t>
            </a:r>
            <a:endParaRPr lang="en-IN" dirty="0"/>
          </a:p>
        </p:txBody>
      </p:sp>
      <p:sp>
        <p:nvSpPr>
          <p:cNvPr id="48" name="Rectangle 47">
            <a:extLst>
              <a:ext uri="{FF2B5EF4-FFF2-40B4-BE49-F238E27FC236}">
                <a16:creationId xmlns:a16="http://schemas.microsoft.com/office/drawing/2014/main" id="{9FF05B86-5594-4018-B3CF-BC71142D88EB}"/>
              </a:ext>
            </a:extLst>
          </p:cNvPr>
          <p:cNvSpPr/>
          <p:nvPr/>
        </p:nvSpPr>
        <p:spPr>
          <a:xfrm>
            <a:off x="7924801" y="5356837"/>
            <a:ext cx="1470221" cy="887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Student Enrollment</a:t>
            </a:r>
            <a:endParaRPr lang="en-IN" dirty="0"/>
          </a:p>
        </p:txBody>
      </p:sp>
      <p:sp>
        <p:nvSpPr>
          <p:cNvPr id="49" name="Rectangle 48">
            <a:extLst>
              <a:ext uri="{FF2B5EF4-FFF2-40B4-BE49-F238E27FC236}">
                <a16:creationId xmlns:a16="http://schemas.microsoft.com/office/drawing/2014/main" id="{ADF5BA75-0D1E-4483-8191-93F0796CE81E}"/>
              </a:ext>
            </a:extLst>
          </p:cNvPr>
          <p:cNvSpPr/>
          <p:nvPr/>
        </p:nvSpPr>
        <p:spPr>
          <a:xfrm>
            <a:off x="7884148" y="4361590"/>
            <a:ext cx="1470219" cy="6320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Game Events(19)</a:t>
            </a:r>
            <a:endParaRPr lang="en-IN" dirty="0"/>
          </a:p>
        </p:txBody>
      </p:sp>
      <p:cxnSp>
        <p:nvCxnSpPr>
          <p:cNvPr id="51" name="Straight Arrow Connector 50">
            <a:extLst>
              <a:ext uri="{FF2B5EF4-FFF2-40B4-BE49-F238E27FC236}">
                <a16:creationId xmlns:a16="http://schemas.microsoft.com/office/drawing/2014/main" id="{FE44EDE2-A295-46F6-9998-8CE275A6BF23}"/>
              </a:ext>
            </a:extLst>
          </p:cNvPr>
          <p:cNvCxnSpPr>
            <a:cxnSpLocks/>
          </p:cNvCxnSpPr>
          <p:nvPr/>
        </p:nvCxnSpPr>
        <p:spPr>
          <a:xfrm flipV="1">
            <a:off x="8381999" y="4993602"/>
            <a:ext cx="0" cy="349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B5582002-2D02-4972-BCA0-97F2469D131C}"/>
              </a:ext>
            </a:extLst>
          </p:cNvPr>
          <p:cNvCxnSpPr>
            <a:cxnSpLocks/>
          </p:cNvCxnSpPr>
          <p:nvPr/>
        </p:nvCxnSpPr>
        <p:spPr>
          <a:xfrm flipV="1">
            <a:off x="8381999" y="3511709"/>
            <a:ext cx="0" cy="849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DC8ADBCA-38ED-4068-AF49-43EF49B00901}"/>
              </a:ext>
            </a:extLst>
          </p:cNvPr>
          <p:cNvCxnSpPr>
            <a:stCxn id="46" idx="2"/>
          </p:cNvCxnSpPr>
          <p:nvPr/>
        </p:nvCxnSpPr>
        <p:spPr>
          <a:xfrm flipH="1">
            <a:off x="3227293" y="4966447"/>
            <a:ext cx="1" cy="42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0BC6E274-8A21-43A8-90C4-D6BB3B030887}"/>
              </a:ext>
            </a:extLst>
          </p:cNvPr>
          <p:cNvSpPr/>
          <p:nvPr/>
        </p:nvSpPr>
        <p:spPr>
          <a:xfrm>
            <a:off x="5325059" y="3989294"/>
            <a:ext cx="1801880" cy="681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Event Organization</a:t>
            </a:r>
            <a:endParaRPr lang="en-IN" dirty="0"/>
          </a:p>
        </p:txBody>
      </p:sp>
      <p:sp>
        <p:nvSpPr>
          <p:cNvPr id="63" name="Rectangle 62">
            <a:extLst>
              <a:ext uri="{FF2B5EF4-FFF2-40B4-BE49-F238E27FC236}">
                <a16:creationId xmlns:a16="http://schemas.microsoft.com/office/drawing/2014/main" id="{FB87E5F3-8B25-4966-ACEC-07DF772EA8E4}"/>
              </a:ext>
            </a:extLst>
          </p:cNvPr>
          <p:cNvSpPr/>
          <p:nvPr/>
        </p:nvSpPr>
        <p:spPr>
          <a:xfrm>
            <a:off x="5351941" y="5190583"/>
            <a:ext cx="1949478" cy="8303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Publish Results</a:t>
            </a:r>
            <a:endParaRPr lang="en-IN" dirty="0"/>
          </a:p>
        </p:txBody>
      </p:sp>
      <p:cxnSp>
        <p:nvCxnSpPr>
          <p:cNvPr id="65" name="Straight Arrow Connector 64">
            <a:extLst>
              <a:ext uri="{FF2B5EF4-FFF2-40B4-BE49-F238E27FC236}">
                <a16:creationId xmlns:a16="http://schemas.microsoft.com/office/drawing/2014/main" id="{81A8810F-6DD7-4BE2-8074-5AD5DFF522C0}"/>
              </a:ext>
            </a:extLst>
          </p:cNvPr>
          <p:cNvCxnSpPr>
            <a:stCxn id="7" idx="2"/>
          </p:cNvCxnSpPr>
          <p:nvPr/>
        </p:nvCxnSpPr>
        <p:spPr>
          <a:xfrm>
            <a:off x="6069106" y="3352799"/>
            <a:ext cx="22574" cy="6320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640BC860-236E-4E9B-9414-247C034A7873}"/>
              </a:ext>
            </a:extLst>
          </p:cNvPr>
          <p:cNvCxnSpPr>
            <a:cxnSpLocks/>
            <a:stCxn id="62" idx="2"/>
          </p:cNvCxnSpPr>
          <p:nvPr/>
        </p:nvCxnSpPr>
        <p:spPr>
          <a:xfrm flipH="1">
            <a:off x="6221179" y="4670612"/>
            <a:ext cx="4820" cy="506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B8A74915-E0E9-4156-ACBC-EE228D4940FE}"/>
              </a:ext>
            </a:extLst>
          </p:cNvPr>
          <p:cNvSpPr txBox="1"/>
          <p:nvPr/>
        </p:nvSpPr>
        <p:spPr>
          <a:xfrm>
            <a:off x="4036358" y="2447364"/>
            <a:ext cx="1160930" cy="369332"/>
          </a:xfrm>
          <a:prstGeom prst="rect">
            <a:avLst/>
          </a:prstGeom>
          <a:noFill/>
        </p:spPr>
        <p:txBody>
          <a:bodyPr wrap="square" rtlCol="0">
            <a:spAutoFit/>
          </a:bodyPr>
          <a:lstStyle/>
          <a:p>
            <a:r>
              <a:rPr lang="en-US" dirty="0"/>
              <a:t>Assign</a:t>
            </a:r>
            <a:endParaRPr lang="en-IN" dirty="0"/>
          </a:p>
        </p:txBody>
      </p:sp>
      <p:sp>
        <p:nvSpPr>
          <p:cNvPr id="83" name="TextBox 82">
            <a:extLst>
              <a:ext uri="{FF2B5EF4-FFF2-40B4-BE49-F238E27FC236}">
                <a16:creationId xmlns:a16="http://schemas.microsoft.com/office/drawing/2014/main" id="{A9CAB6C2-2E26-43DE-ADC3-2CA277E94059}"/>
              </a:ext>
            </a:extLst>
          </p:cNvPr>
          <p:cNvSpPr txBox="1"/>
          <p:nvPr/>
        </p:nvSpPr>
        <p:spPr>
          <a:xfrm>
            <a:off x="4519675" y="3359088"/>
            <a:ext cx="2723401" cy="646331"/>
          </a:xfrm>
          <a:prstGeom prst="rect">
            <a:avLst/>
          </a:prstGeom>
          <a:noFill/>
        </p:spPr>
        <p:txBody>
          <a:bodyPr wrap="square" rtlCol="0">
            <a:spAutoFit/>
          </a:bodyPr>
          <a:lstStyle/>
          <a:p>
            <a:r>
              <a:rPr lang="en-US" dirty="0"/>
              <a:t>College Name and Participate Game</a:t>
            </a:r>
            <a:endParaRPr lang="en-IN" dirty="0"/>
          </a:p>
        </p:txBody>
      </p:sp>
      <p:sp>
        <p:nvSpPr>
          <p:cNvPr id="84" name="Rectangle 83">
            <a:extLst>
              <a:ext uri="{FF2B5EF4-FFF2-40B4-BE49-F238E27FC236}">
                <a16:creationId xmlns:a16="http://schemas.microsoft.com/office/drawing/2014/main" id="{BA8A6EFE-89B0-4190-82ED-E7F99D5F9BA4}"/>
              </a:ext>
            </a:extLst>
          </p:cNvPr>
          <p:cNvSpPr/>
          <p:nvPr/>
        </p:nvSpPr>
        <p:spPr>
          <a:xfrm>
            <a:off x="349563" y="2839571"/>
            <a:ext cx="1725848" cy="8695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Inter Zonal Competitions</a:t>
            </a:r>
            <a:endParaRPr lang="en-IN" dirty="0"/>
          </a:p>
        </p:txBody>
      </p:sp>
      <p:cxnSp>
        <p:nvCxnSpPr>
          <p:cNvPr id="86" name="Straight Connector 85">
            <a:extLst>
              <a:ext uri="{FF2B5EF4-FFF2-40B4-BE49-F238E27FC236}">
                <a16:creationId xmlns:a16="http://schemas.microsoft.com/office/drawing/2014/main" id="{C243E994-1B85-4D14-801B-65A92E6DE1C1}"/>
              </a:ext>
            </a:extLst>
          </p:cNvPr>
          <p:cNvCxnSpPr/>
          <p:nvPr/>
        </p:nvCxnSpPr>
        <p:spPr>
          <a:xfrm flipV="1">
            <a:off x="7709647" y="3810000"/>
            <a:ext cx="0" cy="44823"/>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C8C4106-BC96-4280-8544-F6C9892A7C55}"/>
              </a:ext>
            </a:extLst>
          </p:cNvPr>
          <p:cNvSpPr txBox="1"/>
          <p:nvPr/>
        </p:nvSpPr>
        <p:spPr>
          <a:xfrm>
            <a:off x="6454581" y="1687226"/>
            <a:ext cx="2205331" cy="646331"/>
          </a:xfrm>
          <a:prstGeom prst="rect">
            <a:avLst/>
          </a:prstGeom>
          <a:noFill/>
        </p:spPr>
        <p:txBody>
          <a:bodyPr wrap="square" rtlCol="0">
            <a:spAutoFit/>
          </a:bodyPr>
          <a:lstStyle/>
          <a:p>
            <a:r>
              <a:rPr lang="en-US" dirty="0"/>
              <a:t>Approval our college Secretary</a:t>
            </a:r>
            <a:endParaRPr lang="en-IN" dirty="0"/>
          </a:p>
        </p:txBody>
      </p:sp>
      <p:cxnSp>
        <p:nvCxnSpPr>
          <p:cNvPr id="89" name="Straight Connector 88">
            <a:extLst>
              <a:ext uri="{FF2B5EF4-FFF2-40B4-BE49-F238E27FC236}">
                <a16:creationId xmlns:a16="http://schemas.microsoft.com/office/drawing/2014/main" id="{F27F32B1-45BB-4C04-B4A4-12DE593FB014}"/>
              </a:ext>
            </a:extLst>
          </p:cNvPr>
          <p:cNvCxnSpPr>
            <a:cxnSpLocks/>
            <a:stCxn id="63" idx="2"/>
          </p:cNvCxnSpPr>
          <p:nvPr/>
        </p:nvCxnSpPr>
        <p:spPr>
          <a:xfrm flipH="1">
            <a:off x="6296522" y="6020975"/>
            <a:ext cx="30158" cy="470433"/>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D04E586D-CD76-4DB9-9323-FCBBB0384165}"/>
              </a:ext>
            </a:extLst>
          </p:cNvPr>
          <p:cNvCxnSpPr>
            <a:cxnSpLocks/>
          </p:cNvCxnSpPr>
          <p:nvPr/>
        </p:nvCxnSpPr>
        <p:spPr>
          <a:xfrm flipH="1" flipV="1">
            <a:off x="1030941" y="6420137"/>
            <a:ext cx="5280660" cy="71271"/>
          </a:xfrm>
          <a:prstGeom prst="line">
            <a:avLst/>
          </a:prstGeom>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8CDE0550-1DB7-4158-8FF1-8FEAB8DB34AC}"/>
              </a:ext>
            </a:extLst>
          </p:cNvPr>
          <p:cNvSpPr txBox="1"/>
          <p:nvPr/>
        </p:nvSpPr>
        <p:spPr>
          <a:xfrm>
            <a:off x="8587784" y="3440658"/>
            <a:ext cx="2842209" cy="923330"/>
          </a:xfrm>
          <a:prstGeom prst="rect">
            <a:avLst/>
          </a:prstGeom>
          <a:noFill/>
        </p:spPr>
        <p:txBody>
          <a:bodyPr wrap="square" rtlCol="0">
            <a:spAutoFit/>
          </a:bodyPr>
          <a:lstStyle/>
          <a:p>
            <a:r>
              <a:rPr lang="en-US" dirty="0"/>
              <a:t>Verify student Information and Certificate</a:t>
            </a:r>
            <a:endParaRPr lang="en-IN" dirty="0"/>
          </a:p>
        </p:txBody>
      </p:sp>
      <p:cxnSp>
        <p:nvCxnSpPr>
          <p:cNvPr id="97" name="Straight Arrow Connector 96">
            <a:extLst>
              <a:ext uri="{FF2B5EF4-FFF2-40B4-BE49-F238E27FC236}">
                <a16:creationId xmlns:a16="http://schemas.microsoft.com/office/drawing/2014/main" id="{EA357AD2-2986-42E2-9E00-6B12BB9D4C91}"/>
              </a:ext>
            </a:extLst>
          </p:cNvPr>
          <p:cNvCxnSpPr>
            <a:cxnSpLocks/>
          </p:cNvCxnSpPr>
          <p:nvPr/>
        </p:nvCxnSpPr>
        <p:spPr>
          <a:xfrm flipV="1">
            <a:off x="1030941" y="3709147"/>
            <a:ext cx="0" cy="2710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FA96BD27-E94F-402E-B624-38F544AF2A0D}"/>
              </a:ext>
            </a:extLst>
          </p:cNvPr>
          <p:cNvCxnSpPr/>
          <p:nvPr/>
        </p:nvCxnSpPr>
        <p:spPr>
          <a:xfrm flipV="1">
            <a:off x="1030941" y="1255059"/>
            <a:ext cx="0" cy="15845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4705F547-E88C-4BEF-95ED-BD1C185688A7}"/>
              </a:ext>
            </a:extLst>
          </p:cNvPr>
          <p:cNvCxnSpPr/>
          <p:nvPr/>
        </p:nvCxnSpPr>
        <p:spPr>
          <a:xfrm>
            <a:off x="1030941" y="1255059"/>
            <a:ext cx="3980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5877426F-3390-4174-A067-0BCA7E718836}"/>
              </a:ext>
            </a:extLst>
          </p:cNvPr>
          <p:cNvCxnSpPr/>
          <p:nvPr/>
        </p:nvCxnSpPr>
        <p:spPr>
          <a:xfrm>
            <a:off x="9910402" y="1577788"/>
            <a:ext cx="0"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A027227-E390-4C84-B555-5C13478B9A2E}"/>
              </a:ext>
            </a:extLst>
          </p:cNvPr>
          <p:cNvSpPr txBox="1"/>
          <p:nvPr/>
        </p:nvSpPr>
        <p:spPr>
          <a:xfrm>
            <a:off x="3276622" y="1006826"/>
            <a:ext cx="1783949" cy="1200329"/>
          </a:xfrm>
          <a:prstGeom prst="rect">
            <a:avLst/>
          </a:prstGeom>
          <a:noFill/>
        </p:spPr>
        <p:txBody>
          <a:bodyPr wrap="square" rtlCol="0">
            <a:spAutoFit/>
          </a:bodyPr>
          <a:lstStyle/>
          <a:p>
            <a:r>
              <a:rPr lang="en-IN" dirty="0"/>
              <a:t>Assign work and view the coordinator details</a:t>
            </a:r>
          </a:p>
        </p:txBody>
      </p:sp>
    </p:spTree>
    <p:extLst>
      <p:ext uri="{BB962C8B-B14F-4D97-AF65-F5344CB8AC3E}">
        <p14:creationId xmlns:p14="http://schemas.microsoft.com/office/powerpoint/2010/main" val="297807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6895BD-8669-4037-A369-6B62B7B411E9}"/>
              </a:ext>
            </a:extLst>
          </p:cNvPr>
          <p:cNvSpPr txBox="1"/>
          <p:nvPr/>
        </p:nvSpPr>
        <p:spPr>
          <a:xfrm>
            <a:off x="627529" y="475131"/>
            <a:ext cx="10399059" cy="6494085"/>
          </a:xfrm>
          <a:prstGeom prst="rect">
            <a:avLst/>
          </a:prstGeom>
          <a:noFill/>
        </p:spPr>
        <p:txBody>
          <a:bodyPr wrap="square" rtlCol="0">
            <a:spAutoFit/>
          </a:bodyPr>
          <a:lstStyle/>
          <a:p>
            <a:r>
              <a:rPr lang="en-US" sz="2000" dirty="0"/>
              <a:t>System Architecture Explanation :</a:t>
            </a:r>
          </a:p>
          <a:p>
            <a:endParaRPr lang="en-US" dirty="0"/>
          </a:p>
          <a:p>
            <a:pPr marL="285750" indent="-285750">
              <a:buFont typeface="Wingdings" panose="05000000000000000000" pitchFamily="2" charset="2"/>
              <a:buChar char="§"/>
            </a:pPr>
            <a:r>
              <a:rPr lang="en-US" dirty="0"/>
              <a:t>  Admin  can access all the role view the edit our update  information passed .</a:t>
            </a:r>
          </a:p>
          <a:p>
            <a:endParaRPr lang="en-US" dirty="0"/>
          </a:p>
          <a:p>
            <a:pPr marL="285750" indent="-285750">
              <a:buFont typeface="Wingdings" panose="05000000000000000000" pitchFamily="2" charset="2"/>
              <a:buChar char="§"/>
            </a:pPr>
            <a:r>
              <a:rPr lang="en-US" dirty="0"/>
              <a:t> User Role can secretary send to the circular are information to zonal Coordinate .</a:t>
            </a:r>
          </a:p>
          <a:p>
            <a:endParaRPr lang="en-US" dirty="0"/>
          </a:p>
          <a:p>
            <a:pPr marL="285750" indent="-285750">
              <a:buFont typeface="Wingdings" panose="05000000000000000000" pitchFamily="2" charset="2"/>
              <a:buChar char="§"/>
            </a:pPr>
            <a:r>
              <a:rPr lang="en-US" dirty="0"/>
              <a:t>Zonal Coordinate(1-19) can  send to the circular Publish event /games .</a:t>
            </a:r>
          </a:p>
          <a:p>
            <a:r>
              <a:rPr lang="en-US" dirty="0"/>
              <a:t> </a:t>
            </a:r>
          </a:p>
          <a:p>
            <a:pPr marL="285750" indent="-285750">
              <a:buFont typeface="Wingdings" panose="05000000000000000000" pitchFamily="2" charset="2"/>
              <a:buChar char="§"/>
            </a:pPr>
            <a:r>
              <a:rPr lang="en-US" dirty="0"/>
              <a:t>Game Coordinator (1-25) any Particular college organize the event Coordinate various Game Conduct to the publish Result.</a:t>
            </a:r>
          </a:p>
          <a:p>
            <a:endParaRPr lang="en-US" dirty="0"/>
          </a:p>
          <a:p>
            <a:pPr marL="285750" indent="-285750">
              <a:buFont typeface="Wingdings" panose="05000000000000000000" pitchFamily="2" charset="2"/>
              <a:buChar char="§"/>
            </a:pPr>
            <a:r>
              <a:rPr lang="en-US" dirty="0"/>
              <a:t> Physical Directory in our college Student participate Enrollment verify Student details.</a:t>
            </a:r>
          </a:p>
          <a:p>
            <a:endParaRPr lang="en-US" dirty="0"/>
          </a:p>
          <a:p>
            <a:pPr marL="285750" indent="-285750">
              <a:buFont typeface="Wingdings" panose="05000000000000000000" pitchFamily="2" charset="2"/>
              <a:buChar char="§"/>
            </a:pPr>
            <a:r>
              <a:rPr lang="en-US" dirty="0"/>
              <a:t>Particular college can approval student participate our event.</a:t>
            </a:r>
          </a:p>
          <a:p>
            <a:endParaRPr lang="en-US" dirty="0"/>
          </a:p>
          <a:p>
            <a:pPr marL="285750" indent="-285750">
              <a:buFont typeface="Wingdings" panose="05000000000000000000" pitchFamily="2" charset="2"/>
              <a:buChar char="§"/>
            </a:pPr>
            <a:r>
              <a:rPr lang="en-US" dirty="0"/>
              <a:t> Zonal Coordinator winner and runner . Event organize Inter-zonal Competition .</a:t>
            </a:r>
          </a:p>
          <a:p>
            <a:endParaRPr lang="en-US" dirty="0"/>
          </a:p>
          <a:p>
            <a:pPr marL="285750" indent="-285750">
              <a:buFont typeface="Wingdings" panose="05000000000000000000" pitchFamily="2" charset="2"/>
              <a:buChar char="§"/>
            </a:pPr>
            <a:r>
              <a:rPr lang="en-US" dirty="0"/>
              <a:t> Inter –Zonal Competition  Organize event organize various event.</a:t>
            </a:r>
          </a:p>
          <a:p>
            <a:endParaRPr lang="en-US" dirty="0"/>
          </a:p>
          <a:p>
            <a:r>
              <a:rPr lang="en-US" dirty="0"/>
              <a:t> </a:t>
            </a:r>
          </a:p>
          <a:p>
            <a:r>
              <a:rPr lang="en-US" dirty="0"/>
              <a:t> </a:t>
            </a:r>
          </a:p>
          <a:p>
            <a:r>
              <a:rPr lang="en-US" dirty="0"/>
              <a:t> </a:t>
            </a:r>
          </a:p>
          <a:p>
            <a:endParaRPr lang="en-US" dirty="0"/>
          </a:p>
        </p:txBody>
      </p:sp>
    </p:spTree>
    <p:extLst>
      <p:ext uri="{BB962C8B-B14F-4D97-AF65-F5344CB8AC3E}">
        <p14:creationId xmlns:p14="http://schemas.microsoft.com/office/powerpoint/2010/main" val="104189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390F89-B51A-4CEC-BDC1-78B571BC991A}"/>
              </a:ext>
            </a:extLst>
          </p:cNvPr>
          <p:cNvSpPr txBox="1"/>
          <p:nvPr/>
        </p:nvSpPr>
        <p:spPr>
          <a:xfrm>
            <a:off x="797859" y="726142"/>
            <a:ext cx="8068235" cy="5047536"/>
          </a:xfrm>
          <a:prstGeom prst="rect">
            <a:avLst/>
          </a:prstGeom>
          <a:noFill/>
        </p:spPr>
        <p:txBody>
          <a:bodyPr wrap="square" rtlCol="0">
            <a:spAutoFit/>
          </a:bodyPr>
          <a:lstStyle/>
          <a:p>
            <a:r>
              <a:rPr lang="en-IN" sz="2400" b="1" dirty="0"/>
              <a:t>Modules :</a:t>
            </a:r>
          </a:p>
          <a:p>
            <a:endParaRPr lang="en-IN" sz="2400" b="1" dirty="0"/>
          </a:p>
          <a:p>
            <a:pPr marL="342900" indent="-342900">
              <a:buFont typeface="Wingdings" panose="05000000000000000000" pitchFamily="2" charset="2"/>
              <a:buChar char="Ø"/>
            </a:pPr>
            <a:r>
              <a:rPr lang="en-IN" dirty="0"/>
              <a:t>Admin</a:t>
            </a:r>
          </a:p>
          <a:p>
            <a:endParaRPr lang="en-IN" dirty="0"/>
          </a:p>
          <a:p>
            <a:pPr marL="285750" indent="-285750">
              <a:buFont typeface="Wingdings" panose="05000000000000000000" pitchFamily="2" charset="2"/>
              <a:buChar char="Ø"/>
            </a:pPr>
            <a:r>
              <a:rPr lang="en-IN" sz="2000" dirty="0"/>
              <a:t>AU  Secretary.</a:t>
            </a:r>
          </a:p>
          <a:p>
            <a:endParaRPr lang="en-IN" sz="2000" dirty="0"/>
          </a:p>
          <a:p>
            <a:pPr marL="285750" indent="-285750">
              <a:buFont typeface="Wingdings" panose="05000000000000000000" pitchFamily="2" charset="2"/>
              <a:buChar char="Ø"/>
            </a:pPr>
            <a:r>
              <a:rPr lang="en-IN" sz="2000" dirty="0"/>
              <a:t>Zonal Coordinator</a:t>
            </a:r>
          </a:p>
          <a:p>
            <a:endParaRPr lang="en-IN" sz="2000" dirty="0"/>
          </a:p>
          <a:p>
            <a:pPr marL="285750" indent="-285750">
              <a:buFont typeface="Wingdings" panose="05000000000000000000" pitchFamily="2" charset="2"/>
              <a:buChar char="Ø"/>
            </a:pPr>
            <a:r>
              <a:rPr lang="en-IN" sz="2000" dirty="0"/>
              <a:t>Game Coordinator</a:t>
            </a:r>
          </a:p>
          <a:p>
            <a:endParaRPr lang="en-IN" sz="2000" dirty="0"/>
          </a:p>
          <a:p>
            <a:pPr marL="285750" indent="-285750">
              <a:buFont typeface="Wingdings" panose="05000000000000000000" pitchFamily="2" charset="2"/>
              <a:buChar char="Ø"/>
            </a:pPr>
            <a:r>
              <a:rPr lang="en-IN" sz="2000" dirty="0"/>
              <a:t>Physical Directory Participating College</a:t>
            </a:r>
          </a:p>
          <a:p>
            <a:endParaRPr lang="en-IN" sz="2000" dirty="0"/>
          </a:p>
          <a:p>
            <a:pPr marL="285750" indent="-285750">
              <a:buFont typeface="Wingdings" panose="05000000000000000000" pitchFamily="2" charset="2"/>
              <a:buChar char="Ø"/>
            </a:pPr>
            <a:r>
              <a:rPr lang="en-IN" sz="2000" dirty="0"/>
              <a:t>Student Enrolment.</a:t>
            </a:r>
          </a:p>
          <a:p>
            <a:pPr marL="285750" indent="-285750">
              <a:buFont typeface="Wingdings" panose="05000000000000000000" pitchFamily="2" charset="2"/>
              <a:buChar char="Ø"/>
            </a:pPr>
            <a:endParaRPr lang="en-IN" sz="2000" dirty="0"/>
          </a:p>
          <a:p>
            <a:endParaRPr lang="en-IN" sz="2000" dirty="0"/>
          </a:p>
          <a:p>
            <a:endParaRPr lang="en-IN" dirty="0"/>
          </a:p>
        </p:txBody>
      </p:sp>
    </p:spTree>
    <p:extLst>
      <p:ext uri="{BB962C8B-B14F-4D97-AF65-F5344CB8AC3E}">
        <p14:creationId xmlns:p14="http://schemas.microsoft.com/office/powerpoint/2010/main" val="24303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22A18F-E4D0-4C9D-A064-70CE6DB0DF0A}"/>
              </a:ext>
            </a:extLst>
          </p:cNvPr>
          <p:cNvSpPr txBox="1"/>
          <p:nvPr/>
        </p:nvSpPr>
        <p:spPr>
          <a:xfrm>
            <a:off x="977153" y="743180"/>
            <a:ext cx="9215718" cy="3416320"/>
          </a:xfrm>
          <a:prstGeom prst="rect">
            <a:avLst/>
          </a:prstGeom>
          <a:noFill/>
        </p:spPr>
        <p:txBody>
          <a:bodyPr wrap="square">
            <a:spAutoFit/>
          </a:bodyPr>
          <a:lstStyle/>
          <a:p>
            <a:r>
              <a:rPr lang="en-IN" b="1" dirty="0"/>
              <a:t>Admin</a:t>
            </a:r>
          </a:p>
          <a:p>
            <a:endParaRPr lang="en-IN" dirty="0"/>
          </a:p>
          <a:p>
            <a:pPr marL="285750" indent="-285750">
              <a:buFont typeface="Wingdings" panose="05000000000000000000" pitchFamily="2" charset="2"/>
              <a:buChar char="Ø"/>
            </a:pPr>
            <a:r>
              <a:rPr lang="en-IN" dirty="0"/>
              <a:t>Admin create ,Read , Update to the Information.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Access all the User Roles maintain secure our information.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Admin can view the player list and college zonal coordinator event organization  send to the information.</a:t>
            </a:r>
          </a:p>
          <a:p>
            <a:endParaRPr lang="en-IN" dirty="0"/>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endParaRPr lang="en-IN" b="1" dirty="0"/>
          </a:p>
        </p:txBody>
      </p:sp>
    </p:spTree>
    <p:extLst>
      <p:ext uri="{BB962C8B-B14F-4D97-AF65-F5344CB8AC3E}">
        <p14:creationId xmlns:p14="http://schemas.microsoft.com/office/powerpoint/2010/main" val="743694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1140</TotalTime>
  <Words>1050</Words>
  <Application>Microsoft Office PowerPoint</Application>
  <PresentationFormat>Widescreen</PresentationFormat>
  <Paragraphs>186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Ion</vt:lpstr>
      <vt:lpstr>ZONAL GAMES MANAGEMENT FOR ANNA UNIVERSITY SPORTS   BOARD </vt:lpstr>
      <vt:lpstr>PowerPoint Presentation</vt:lpstr>
      <vt:lpstr>PowerPoint Presentation</vt:lpstr>
      <vt:lpstr>PowerPoint Presentation</vt:lpstr>
      <vt:lpstr>System Architecture</vt:lpstr>
      <vt:lpstr>Flow Diagram</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ZONAL GAMES MANAGEMENT FOR ANNA UNIVERSITY SPORTS   BOARD </dc:title>
  <dc:creator>KARTHIKEYAN  S</dc:creator>
  <cp:lastModifiedBy>KARTHIKEYAN  S</cp:lastModifiedBy>
  <cp:revision>344</cp:revision>
  <dcterms:created xsi:type="dcterms:W3CDTF">2022-03-24T06:12:38Z</dcterms:created>
  <dcterms:modified xsi:type="dcterms:W3CDTF">2022-04-22T06:11:47Z</dcterms:modified>
</cp:coreProperties>
</file>