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9d7b16af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9d7b16af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9d7b16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9d7b16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9d7b16a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9d7b16a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9c1b605b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9c1b605b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9d7e55ae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9d7e55ae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9d7b16a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9d7b16a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9d7e55ae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9d7e55ae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9d7e55ae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9d7e55ae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d7b16a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d7b16a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15FFE6"/>
                </a:solidFill>
              </a:rPr>
              <a:t>Final project</a:t>
            </a:r>
            <a:endParaRPr>
              <a:solidFill>
                <a:srgbClr val="15FFE6"/>
              </a:solidFill>
            </a:endParaRPr>
          </a:p>
        </p:txBody>
      </p:sp>
      <p:sp>
        <p:nvSpPr>
          <p:cNvPr id="57" name="Google Shape;57;p13"/>
          <p:cNvSpPr txBox="1"/>
          <p:nvPr>
            <p:ph idx="1" type="subTitle"/>
          </p:nvPr>
        </p:nvSpPr>
        <p:spPr>
          <a:xfrm>
            <a:off x="311700" y="293704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Bank Fraud Detection</a:t>
            </a:r>
            <a:endParaRPr/>
          </a:p>
        </p:txBody>
      </p:sp>
      <p:pic>
        <p:nvPicPr>
          <p:cNvPr id="58" name="Google Shape;58;p13"/>
          <p:cNvPicPr preferRelativeResize="0"/>
          <p:nvPr/>
        </p:nvPicPr>
        <p:blipFill>
          <a:blip r:embed="rId3">
            <a:alphaModFix/>
          </a:blip>
          <a:stretch>
            <a:fillRect/>
          </a:stretch>
        </p:blipFill>
        <p:spPr>
          <a:xfrm>
            <a:off x="6936813" y="211450"/>
            <a:ext cx="1895475" cy="876300"/>
          </a:xfrm>
          <a:prstGeom prst="rect">
            <a:avLst/>
          </a:prstGeom>
          <a:noFill/>
          <a:ln>
            <a:noFill/>
          </a:ln>
        </p:spPr>
      </p:pic>
      <p:sp>
        <p:nvSpPr>
          <p:cNvPr id="59" name="Google Shape;59;p13"/>
          <p:cNvSpPr txBox="1"/>
          <p:nvPr/>
        </p:nvSpPr>
        <p:spPr>
          <a:xfrm>
            <a:off x="248850" y="3855850"/>
            <a:ext cx="8646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Proxima Nova"/>
                <a:ea typeface="Proxima Nova"/>
                <a:cs typeface="Proxima Nova"/>
                <a:sym typeface="Proxima Nova"/>
              </a:rPr>
              <a:t>Dhinesh Aaditya R C, Joby J, Karthikeyan J, Nishandhine U, Varshini A S</a:t>
            </a:r>
            <a:endParaRPr sz="1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a:t>
            </a:r>
            <a:endParaRPr/>
          </a:p>
        </p:txBody>
      </p:sp>
      <p:sp>
        <p:nvSpPr>
          <p:cNvPr id="65" name="Google Shape;65;p14"/>
          <p:cNvSpPr txBox="1"/>
          <p:nvPr>
            <p:ph idx="2" type="body"/>
          </p:nvPr>
        </p:nvSpPr>
        <p:spPr>
          <a:xfrm>
            <a:off x="4859375" y="240300"/>
            <a:ext cx="3837000" cy="4018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000000"/>
                </a:solidFill>
              </a:rPr>
              <a:t>Bank fraud is a criminal act that involves stealing money or property from a bank through fraudulent means. Detecting and preventing bank fraud is crucial for financial institutions as it helps to maintain the trust of their customers, protect their assets, and ensure the stability of the financial system.</a:t>
            </a:r>
            <a:endParaRPr sz="2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80125" y="21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description</a:t>
            </a:r>
            <a:r>
              <a:rPr lang="en"/>
              <a:t> </a:t>
            </a:r>
            <a:endParaRPr/>
          </a:p>
        </p:txBody>
      </p:sp>
      <p:pic>
        <p:nvPicPr>
          <p:cNvPr id="71" name="Google Shape;71;p15"/>
          <p:cNvPicPr preferRelativeResize="0"/>
          <p:nvPr/>
        </p:nvPicPr>
        <p:blipFill>
          <a:blip r:embed="rId3">
            <a:alphaModFix/>
          </a:blip>
          <a:stretch>
            <a:fillRect/>
          </a:stretch>
        </p:blipFill>
        <p:spPr>
          <a:xfrm>
            <a:off x="190063" y="784599"/>
            <a:ext cx="8763876" cy="4004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80125" y="21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 </a:t>
            </a:r>
            <a:endParaRPr/>
          </a:p>
        </p:txBody>
      </p:sp>
      <p:pic>
        <p:nvPicPr>
          <p:cNvPr id="77" name="Google Shape;77;p16"/>
          <p:cNvPicPr preferRelativeResize="0"/>
          <p:nvPr/>
        </p:nvPicPr>
        <p:blipFill>
          <a:blip r:embed="rId3">
            <a:alphaModFix/>
          </a:blip>
          <a:stretch>
            <a:fillRect/>
          </a:stretch>
        </p:blipFill>
        <p:spPr>
          <a:xfrm>
            <a:off x="380125" y="715570"/>
            <a:ext cx="8520599" cy="43576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0" l="49" r="49" t="0"/>
          <a:stretch/>
        </p:blipFill>
        <p:spPr>
          <a:xfrm>
            <a:off x="1207300" y="905563"/>
            <a:ext cx="6344850" cy="3992175"/>
          </a:xfrm>
          <a:prstGeom prst="rect">
            <a:avLst/>
          </a:prstGeom>
          <a:noFill/>
          <a:ln>
            <a:noFill/>
          </a:ln>
        </p:spPr>
      </p:pic>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a:t>
            </a:r>
            <a:endParaRPr/>
          </a:p>
        </p:txBody>
      </p:sp>
      <p:pic>
        <p:nvPicPr>
          <p:cNvPr id="89" name="Google Shape;89;p18"/>
          <p:cNvPicPr preferRelativeResize="0"/>
          <p:nvPr/>
        </p:nvPicPr>
        <p:blipFill>
          <a:blip r:embed="rId3">
            <a:alphaModFix/>
          </a:blip>
          <a:stretch>
            <a:fillRect/>
          </a:stretch>
        </p:blipFill>
        <p:spPr>
          <a:xfrm>
            <a:off x="1466300" y="1017725"/>
            <a:ext cx="6801417"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solidFill>
                  <a:srgbClr val="000000"/>
                </a:solidFill>
              </a:rPr>
              <a:t>We used the following algorithms in our project </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KNeighborsClassifier </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AdaBoost Classifier</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Random Forest Classifier</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 sz="1900">
                <a:solidFill>
                  <a:srgbClr val="000000"/>
                </a:solidFill>
              </a:rPr>
              <a:t>Naive Bayes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805950" y="1626640"/>
            <a:ext cx="7532100" cy="136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91.47%		 95.45%</a:t>
            </a:r>
            <a:endParaRPr sz="5000"/>
          </a:p>
        </p:txBody>
      </p:sp>
      <p:sp>
        <p:nvSpPr>
          <p:cNvPr id="101" name="Google Shape;101;p20"/>
          <p:cNvSpPr txBox="1"/>
          <p:nvPr/>
        </p:nvSpPr>
        <p:spPr>
          <a:xfrm>
            <a:off x="1571933" y="1415534"/>
            <a:ext cx="252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roxima Nova"/>
                <a:ea typeface="Proxima Nova"/>
                <a:cs typeface="Proxima Nova"/>
                <a:sym typeface="Proxima Nova"/>
              </a:rPr>
              <a:t>Accuracy Score</a:t>
            </a:r>
            <a:endParaRPr sz="2000">
              <a:latin typeface="Proxima Nova"/>
              <a:ea typeface="Proxima Nova"/>
              <a:cs typeface="Proxima Nova"/>
              <a:sym typeface="Proxima Nova"/>
            </a:endParaRPr>
          </a:p>
        </p:txBody>
      </p:sp>
      <p:sp>
        <p:nvSpPr>
          <p:cNvPr id="102" name="Google Shape;102;p20"/>
          <p:cNvSpPr txBox="1"/>
          <p:nvPr/>
        </p:nvSpPr>
        <p:spPr>
          <a:xfrm>
            <a:off x="5020514" y="1415545"/>
            <a:ext cx="252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Proxima Nova"/>
                <a:ea typeface="Proxima Nova"/>
                <a:cs typeface="Proxima Nova"/>
                <a:sym typeface="Proxima Nova"/>
              </a:rPr>
              <a:t>F1 Score</a:t>
            </a:r>
            <a:endParaRPr sz="2700">
              <a:latin typeface="Proxima Nova"/>
              <a:ea typeface="Proxima Nova"/>
              <a:cs typeface="Proxima Nova"/>
              <a:sym typeface="Proxima Nova"/>
            </a:endParaRPr>
          </a:p>
        </p:txBody>
      </p:sp>
      <p:sp>
        <p:nvSpPr>
          <p:cNvPr id="103" name="Google Shape;103;p20"/>
          <p:cNvSpPr txBox="1"/>
          <p:nvPr/>
        </p:nvSpPr>
        <p:spPr>
          <a:xfrm>
            <a:off x="311700" y="330275"/>
            <a:ext cx="7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15FFE6"/>
                </a:solidFill>
                <a:latin typeface="Alfa Slab One"/>
                <a:ea typeface="Alfa Slab One"/>
                <a:cs typeface="Alfa Slab One"/>
                <a:sym typeface="Alfa Slab One"/>
              </a:rPr>
              <a:t>Performance</a:t>
            </a:r>
            <a:endParaRPr sz="2700">
              <a:solidFill>
                <a:srgbClr val="15FFE6"/>
              </a:solidFill>
              <a:latin typeface="Alfa Slab One"/>
              <a:ea typeface="Alfa Slab One"/>
              <a:cs typeface="Alfa Slab One"/>
              <a:sym typeface="Alfa Slab One"/>
            </a:endParaRPr>
          </a:p>
        </p:txBody>
      </p:sp>
      <p:sp>
        <p:nvSpPr>
          <p:cNvPr id="104" name="Google Shape;104;p20"/>
          <p:cNvSpPr txBox="1"/>
          <p:nvPr/>
        </p:nvSpPr>
        <p:spPr>
          <a:xfrm>
            <a:off x="18100" y="4286450"/>
            <a:ext cx="9144000" cy="477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900">
                <a:latin typeface="Proxima Nova"/>
                <a:ea typeface="Proxima Nova"/>
                <a:cs typeface="Proxima Nova"/>
                <a:sym typeface="Proxima Nova"/>
              </a:rPr>
              <a:t>By our observation</a:t>
            </a:r>
            <a:r>
              <a:rPr lang="en" sz="1900">
                <a:latin typeface="Proxima Nova"/>
                <a:ea typeface="Proxima Nova"/>
                <a:cs typeface="Proxima Nova"/>
                <a:sym typeface="Proxima Nova"/>
              </a:rPr>
              <a:t> RandomForestClassifier</a:t>
            </a:r>
            <a:r>
              <a:rPr b="1" lang="en" sz="1900">
                <a:latin typeface="Proxima Nova"/>
                <a:ea typeface="Proxima Nova"/>
                <a:cs typeface="Proxima Nova"/>
                <a:sym typeface="Proxima Nova"/>
              </a:rPr>
              <a:t> </a:t>
            </a:r>
            <a:r>
              <a:rPr lang="en" sz="1900">
                <a:latin typeface="Proxima Nova"/>
                <a:ea typeface="Proxima Nova"/>
                <a:cs typeface="Proxima Nova"/>
                <a:sym typeface="Proxima Nova"/>
              </a:rPr>
              <a:t>had the best performance</a:t>
            </a:r>
            <a:endParaRPr sz="1900">
              <a:latin typeface="Proxima Nova"/>
              <a:ea typeface="Proxima Nova"/>
              <a:cs typeface="Proxima Nova"/>
              <a:sym typeface="Proxima Nova"/>
            </a:endParaRPr>
          </a:p>
        </p:txBody>
      </p:sp>
      <p:sp>
        <p:nvSpPr>
          <p:cNvPr id="105" name="Google Shape;105;p20"/>
          <p:cNvSpPr txBox="1"/>
          <p:nvPr>
            <p:ph type="title"/>
          </p:nvPr>
        </p:nvSpPr>
        <p:spPr>
          <a:xfrm>
            <a:off x="417900" y="3430048"/>
            <a:ext cx="28197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00"/>
              <a:t>88.81%	</a:t>
            </a:r>
            <a:r>
              <a:rPr lang="en" sz="1900"/>
              <a:t>	 </a:t>
            </a:r>
            <a:r>
              <a:rPr lang="en" sz="1900"/>
              <a:t>93.84%</a:t>
            </a:r>
            <a:endParaRPr sz="1900"/>
          </a:p>
        </p:txBody>
      </p:sp>
      <p:sp>
        <p:nvSpPr>
          <p:cNvPr id="106" name="Google Shape;106;p20"/>
          <p:cNvSpPr txBox="1"/>
          <p:nvPr/>
        </p:nvSpPr>
        <p:spPr>
          <a:xfrm>
            <a:off x="446925" y="3207223"/>
            <a:ext cx="1273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Accuracy Score</a:t>
            </a:r>
            <a:endParaRPr sz="1200">
              <a:latin typeface="Proxima Nova"/>
              <a:ea typeface="Proxima Nova"/>
              <a:cs typeface="Proxima Nova"/>
              <a:sym typeface="Proxima Nova"/>
            </a:endParaRPr>
          </a:p>
        </p:txBody>
      </p:sp>
      <p:sp>
        <p:nvSpPr>
          <p:cNvPr id="107" name="Google Shape;107;p20"/>
          <p:cNvSpPr txBox="1"/>
          <p:nvPr/>
        </p:nvSpPr>
        <p:spPr>
          <a:xfrm>
            <a:off x="2030225" y="3207218"/>
            <a:ext cx="104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F1 Score</a:t>
            </a:r>
            <a:endParaRPr sz="1900">
              <a:latin typeface="Proxima Nova"/>
              <a:ea typeface="Proxima Nova"/>
              <a:cs typeface="Proxima Nova"/>
              <a:sym typeface="Proxima Nova"/>
            </a:endParaRPr>
          </a:p>
        </p:txBody>
      </p:sp>
      <p:sp>
        <p:nvSpPr>
          <p:cNvPr id="108" name="Google Shape;108;p20"/>
          <p:cNvSpPr txBox="1"/>
          <p:nvPr>
            <p:ph type="title"/>
          </p:nvPr>
        </p:nvSpPr>
        <p:spPr>
          <a:xfrm>
            <a:off x="3325150" y="3430048"/>
            <a:ext cx="28197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00"/>
              <a:t>90.88%</a:t>
            </a:r>
            <a:r>
              <a:rPr lang="en" sz="1900"/>
              <a:t>	 </a:t>
            </a:r>
            <a:r>
              <a:rPr lang="en" sz="1900"/>
              <a:t>95.00%</a:t>
            </a:r>
            <a:endParaRPr sz="1900"/>
          </a:p>
        </p:txBody>
      </p:sp>
      <p:sp>
        <p:nvSpPr>
          <p:cNvPr id="109" name="Google Shape;109;p20"/>
          <p:cNvSpPr txBox="1"/>
          <p:nvPr/>
        </p:nvSpPr>
        <p:spPr>
          <a:xfrm>
            <a:off x="3368800" y="3207235"/>
            <a:ext cx="1273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Accuracy Score</a:t>
            </a:r>
            <a:endParaRPr sz="1200">
              <a:latin typeface="Proxima Nova"/>
              <a:ea typeface="Proxima Nova"/>
              <a:cs typeface="Proxima Nova"/>
              <a:sym typeface="Proxima Nova"/>
            </a:endParaRPr>
          </a:p>
        </p:txBody>
      </p:sp>
      <p:sp>
        <p:nvSpPr>
          <p:cNvPr id="110" name="Google Shape;110;p20"/>
          <p:cNvSpPr txBox="1"/>
          <p:nvPr/>
        </p:nvSpPr>
        <p:spPr>
          <a:xfrm>
            <a:off x="4871875" y="3207218"/>
            <a:ext cx="104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F1 Score</a:t>
            </a:r>
            <a:endParaRPr sz="1900">
              <a:latin typeface="Proxima Nova"/>
              <a:ea typeface="Proxima Nova"/>
              <a:cs typeface="Proxima Nova"/>
              <a:sym typeface="Proxima Nova"/>
            </a:endParaRPr>
          </a:p>
        </p:txBody>
      </p:sp>
      <p:sp>
        <p:nvSpPr>
          <p:cNvPr id="111" name="Google Shape;111;p20"/>
          <p:cNvSpPr txBox="1"/>
          <p:nvPr>
            <p:ph type="title"/>
          </p:nvPr>
        </p:nvSpPr>
        <p:spPr>
          <a:xfrm>
            <a:off x="6144850" y="3446122"/>
            <a:ext cx="28197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00"/>
              <a:t>59.75%</a:t>
            </a:r>
            <a:r>
              <a:rPr lang="en" sz="1900"/>
              <a:t>		 </a:t>
            </a:r>
            <a:r>
              <a:rPr lang="en" sz="1900"/>
              <a:t>70.94%</a:t>
            </a:r>
            <a:endParaRPr sz="1900"/>
          </a:p>
        </p:txBody>
      </p:sp>
      <p:sp>
        <p:nvSpPr>
          <p:cNvPr id="112" name="Google Shape;112;p20"/>
          <p:cNvSpPr txBox="1"/>
          <p:nvPr/>
        </p:nvSpPr>
        <p:spPr>
          <a:xfrm>
            <a:off x="6199463" y="3207234"/>
            <a:ext cx="1273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Accuracy Score</a:t>
            </a:r>
            <a:endParaRPr sz="1200">
              <a:latin typeface="Proxima Nova"/>
              <a:ea typeface="Proxima Nova"/>
              <a:cs typeface="Proxima Nova"/>
              <a:sym typeface="Proxima Nova"/>
            </a:endParaRPr>
          </a:p>
        </p:txBody>
      </p:sp>
      <p:sp>
        <p:nvSpPr>
          <p:cNvPr id="113" name="Google Shape;113;p20"/>
          <p:cNvSpPr txBox="1"/>
          <p:nvPr/>
        </p:nvSpPr>
        <p:spPr>
          <a:xfrm>
            <a:off x="7757175" y="3207217"/>
            <a:ext cx="104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F1 Score</a:t>
            </a:r>
            <a:endParaRPr sz="1900">
              <a:latin typeface="Proxima Nova"/>
              <a:ea typeface="Proxima Nova"/>
              <a:cs typeface="Proxima Nova"/>
              <a:sym typeface="Proxima Nova"/>
            </a:endParaRPr>
          </a:p>
        </p:txBody>
      </p:sp>
      <p:sp>
        <p:nvSpPr>
          <p:cNvPr id="114" name="Google Shape;114;p20"/>
          <p:cNvSpPr txBox="1"/>
          <p:nvPr/>
        </p:nvSpPr>
        <p:spPr>
          <a:xfrm>
            <a:off x="2980950" y="896525"/>
            <a:ext cx="3182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Proxima Nova"/>
                <a:ea typeface="Proxima Nova"/>
                <a:cs typeface="Proxima Nova"/>
                <a:sym typeface="Proxima Nova"/>
              </a:rPr>
              <a:t>RandomForestClassifier</a:t>
            </a:r>
            <a:endParaRPr b="1" sz="2500">
              <a:latin typeface="Proxima Nova"/>
              <a:ea typeface="Proxima Nova"/>
              <a:cs typeface="Proxima Nova"/>
              <a:sym typeface="Proxima Nova"/>
            </a:endParaRPr>
          </a:p>
        </p:txBody>
      </p:sp>
      <p:cxnSp>
        <p:nvCxnSpPr>
          <p:cNvPr id="115" name="Google Shape;115;p20"/>
          <p:cNvCxnSpPr/>
          <p:nvPr/>
        </p:nvCxnSpPr>
        <p:spPr>
          <a:xfrm>
            <a:off x="3112738" y="2832236"/>
            <a:ext cx="0" cy="11193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0"/>
          <p:cNvCxnSpPr/>
          <p:nvPr/>
        </p:nvCxnSpPr>
        <p:spPr>
          <a:xfrm>
            <a:off x="6105438" y="2832236"/>
            <a:ext cx="0" cy="11193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20"/>
          <p:cNvSpPr txBox="1"/>
          <p:nvPr/>
        </p:nvSpPr>
        <p:spPr>
          <a:xfrm>
            <a:off x="946200" y="2865475"/>
            <a:ext cx="176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Proxima Nova"/>
                <a:ea typeface="Proxima Nova"/>
                <a:cs typeface="Proxima Nova"/>
                <a:sym typeface="Proxima Nova"/>
              </a:rPr>
              <a:t>KNeighborsClassifier</a:t>
            </a:r>
            <a:endParaRPr b="1" sz="1200">
              <a:latin typeface="Proxima Nova"/>
              <a:ea typeface="Proxima Nova"/>
              <a:cs typeface="Proxima Nova"/>
              <a:sym typeface="Proxima Nova"/>
            </a:endParaRPr>
          </a:p>
        </p:txBody>
      </p:sp>
      <p:sp>
        <p:nvSpPr>
          <p:cNvPr id="118" name="Google Shape;118;p20"/>
          <p:cNvSpPr txBox="1"/>
          <p:nvPr/>
        </p:nvSpPr>
        <p:spPr>
          <a:xfrm>
            <a:off x="3849813" y="2865462"/>
            <a:ext cx="176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Proxima Nova"/>
                <a:ea typeface="Proxima Nova"/>
                <a:cs typeface="Proxima Nova"/>
                <a:sym typeface="Proxima Nova"/>
              </a:rPr>
              <a:t>AdaBoostClassifier</a:t>
            </a:r>
            <a:endParaRPr b="1" sz="1200">
              <a:latin typeface="Proxima Nova"/>
              <a:ea typeface="Proxima Nova"/>
              <a:cs typeface="Proxima Nova"/>
              <a:sym typeface="Proxima Nova"/>
            </a:endParaRPr>
          </a:p>
        </p:txBody>
      </p:sp>
      <p:sp>
        <p:nvSpPr>
          <p:cNvPr id="119" name="Google Shape;119;p20"/>
          <p:cNvSpPr txBox="1"/>
          <p:nvPr/>
        </p:nvSpPr>
        <p:spPr>
          <a:xfrm>
            <a:off x="6753450" y="2865462"/>
            <a:ext cx="1763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Proxima Nova"/>
                <a:ea typeface="Proxima Nova"/>
                <a:cs typeface="Proxima Nova"/>
                <a:sym typeface="Proxima Nova"/>
              </a:rPr>
              <a:t>Naive Bayes</a:t>
            </a:r>
            <a:endParaRPr b="1" sz="12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25" name="Google Shape;12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Algorithms used in machine learning are created in such a way that they attempt to learn on their own using prior knowledge. The algorithms can react and respond to circumstances for which they are not expressly programmed after learning from prior experience. Therefore, machine learning algorithms are very helpful in the discovery of fraud. It attempts to find obscure trends that aid in uncovering previously undetected fraud. </a:t>
            </a:r>
            <a:endParaRPr>
              <a:solidFill>
                <a:srgbClr val="000000"/>
              </a:solidFill>
            </a:endParaRPr>
          </a:p>
          <a:p>
            <a:pPr indent="0" lvl="0" marL="0" rtl="0" algn="l">
              <a:lnSpc>
                <a:spcPct val="150000"/>
              </a:lnSpc>
              <a:spcBef>
                <a:spcPts val="0"/>
              </a:spcBef>
              <a:spcAft>
                <a:spcPts val="0"/>
              </a:spcAft>
              <a:buNone/>
            </a:pPr>
            <a:r>
              <a:rPr lang="en">
                <a:solidFill>
                  <a:srgbClr val="000000"/>
                </a:solidFill>
              </a:rPr>
              <a:t> We can draw the conclusion that in this labeled dataset, fraud detection in financial transactions is effective, and the best algorithm for this purpose is Random Forest.</a:t>
            </a:r>
            <a:endParaRPr>
              <a:solidFill>
                <a:srgbClr val="000000"/>
              </a:solidFill>
            </a:endParaRPr>
          </a:p>
          <a:p>
            <a:pPr indent="0" lvl="0" marL="0" rtl="0" algn="l">
              <a:lnSpc>
                <a:spcPct val="15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15FFE6"/>
      </a:dk1>
      <a:lt1>
        <a:srgbClr val="FFFFFF"/>
      </a:lt1>
      <a:dk2>
        <a:srgbClr val="666666"/>
      </a:dk2>
      <a:lt2>
        <a:srgbClr val="D9D9D9"/>
      </a:lt2>
      <a:accent1>
        <a:srgbClr val="455A64"/>
      </a:accent1>
      <a:accent2>
        <a:srgbClr val="607D8B"/>
      </a:accent2>
      <a:accent3>
        <a:srgbClr val="15FFE6"/>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