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18" autoAdjust="0"/>
  </p:normalViewPr>
  <p:slideViewPr>
    <p:cSldViewPr>
      <p:cViewPr>
        <p:scale>
          <a:sx n="87" d="100"/>
          <a:sy n="87" d="100"/>
        </p:scale>
        <p:origin x="-1546" y="-11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303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55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D2A2960-6A21-4D19-84D9-F3B0B22DD13A}" type="slidenum">
              <a:rPr lang="en-US" altLang="en-US"/>
              <a:pPr/>
              <a:t>‹#›</a:t>
            </a:fld>
            <a:endParaRPr lang="en-US" altLang="en-US"/>
          </a:p>
        </p:txBody>
      </p:sp>
    </p:spTree>
    <p:extLst>
      <p:ext uri="{BB962C8B-B14F-4D97-AF65-F5344CB8AC3E}">
        <p14:creationId xmlns:p14="http://schemas.microsoft.com/office/powerpoint/2010/main" val="15028875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6A0C1E-454E-47E1-97F4-F10A3A866BB4}" type="slidenum">
              <a:rPr lang="en-US" altLang="en-US"/>
              <a:pPr/>
              <a:t>1</a:t>
            </a:fld>
            <a:endParaRPr lang="en-US" alt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10</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11</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12</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13</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14</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15</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16</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17</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18</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CF92D-2BBF-481F-80C9-227AE0D565D8}" type="slidenum">
              <a:rPr lang="en-US" altLang="en-US"/>
              <a:pPr/>
              <a:t>2</a:t>
            </a:fld>
            <a:endParaRPr lang="en-US" alt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3</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4</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5</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6</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7</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8</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7CE5-4C53-44DA-B5B1-8EEF8B615A61}" type="slidenum">
              <a:rPr lang="en-US" altLang="en-US"/>
              <a:pPr/>
              <a:t>9</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92275" y="5300663"/>
            <a:ext cx="5327650" cy="750887"/>
          </a:xfrm>
        </p:spPr>
        <p:txBody>
          <a:bodyPr/>
          <a:lstStyle>
            <a:lvl1pPr>
              <a:defRPr sz="2800" b="1"/>
            </a:lvl1pPr>
          </a:lstStyle>
          <a:p>
            <a:pPr lvl="0"/>
            <a:r>
              <a:rPr lang="en-US" altLang="en-US" noProof="0" smtClean="0"/>
              <a:t>Click to edit Master title style</a:t>
            </a:r>
            <a:endParaRPr lang="ru-RU" altLang="en-US" noProof="0" smtClean="0"/>
          </a:p>
        </p:txBody>
      </p:sp>
      <p:sp>
        <p:nvSpPr>
          <p:cNvPr id="5123" name="Rectangle 3"/>
          <p:cNvSpPr>
            <a:spLocks noGrp="1" noChangeArrowheads="1"/>
          </p:cNvSpPr>
          <p:nvPr>
            <p:ph type="subTitle" idx="1"/>
          </p:nvPr>
        </p:nvSpPr>
        <p:spPr>
          <a:xfrm>
            <a:off x="1692275" y="6021388"/>
            <a:ext cx="5327650" cy="503237"/>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sz="2400" b="1">
                <a:solidFill>
                  <a:srgbClr val="080808"/>
                </a:solidFill>
              </a:defRPr>
            </a:lvl1pPr>
          </a:lstStyle>
          <a:p>
            <a:pPr lvl="0"/>
            <a:r>
              <a:rPr lang="en-US" altLang="en-US" noProof="0" smtClean="0"/>
              <a:t>Click to edit Master subtitle style</a:t>
            </a:r>
            <a:endParaRPr lang="ru-RU"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24369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38863" y="1125538"/>
            <a:ext cx="1962150" cy="5470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50825" y="1125538"/>
            <a:ext cx="5735638" cy="5470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8042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58979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3652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23850" y="1700213"/>
            <a:ext cx="3811588"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287838" y="1700213"/>
            <a:ext cx="38131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76494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9209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47601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79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377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704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5" y="1125538"/>
            <a:ext cx="60483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ru-RU" altLang="en-US" smtClean="0"/>
          </a:p>
        </p:txBody>
      </p:sp>
      <p:sp>
        <p:nvSpPr>
          <p:cNvPr id="1027" name="Rectangle 3"/>
          <p:cNvSpPr>
            <a:spLocks noGrp="1" noChangeArrowheads="1"/>
          </p:cNvSpPr>
          <p:nvPr>
            <p:ph type="body" idx="1"/>
          </p:nvPr>
        </p:nvSpPr>
        <p:spPr bwMode="auto">
          <a:xfrm>
            <a:off x="323850" y="1700213"/>
            <a:ext cx="7777163"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ru-RU"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a:solidFill>
            <a:srgbClr val="080808"/>
          </a:solidFill>
          <a:latin typeface="+mj-lt"/>
          <a:ea typeface="+mj-ea"/>
          <a:cs typeface="+mj-cs"/>
        </a:defRPr>
      </a:lvl1pPr>
      <a:lvl2pPr algn="l" rtl="0" eaLnBrk="1" fontAlgn="base" hangingPunct="1">
        <a:spcBef>
          <a:spcPct val="0"/>
        </a:spcBef>
        <a:spcAft>
          <a:spcPct val="0"/>
        </a:spcAft>
        <a:defRPr sz="3200">
          <a:solidFill>
            <a:srgbClr val="080808"/>
          </a:solidFill>
          <a:latin typeface="Arial" charset="0"/>
        </a:defRPr>
      </a:lvl2pPr>
      <a:lvl3pPr algn="l" rtl="0" eaLnBrk="1" fontAlgn="base" hangingPunct="1">
        <a:spcBef>
          <a:spcPct val="0"/>
        </a:spcBef>
        <a:spcAft>
          <a:spcPct val="0"/>
        </a:spcAft>
        <a:defRPr sz="3200">
          <a:solidFill>
            <a:srgbClr val="080808"/>
          </a:solidFill>
          <a:latin typeface="Arial" charset="0"/>
        </a:defRPr>
      </a:lvl3pPr>
      <a:lvl4pPr algn="l" rtl="0" eaLnBrk="1" fontAlgn="base" hangingPunct="1">
        <a:spcBef>
          <a:spcPct val="0"/>
        </a:spcBef>
        <a:spcAft>
          <a:spcPct val="0"/>
        </a:spcAft>
        <a:defRPr sz="3200">
          <a:solidFill>
            <a:srgbClr val="080808"/>
          </a:solidFill>
          <a:latin typeface="Arial" charset="0"/>
        </a:defRPr>
      </a:lvl4pPr>
      <a:lvl5pPr algn="l" rtl="0" eaLnBrk="1" fontAlgn="base" hangingPunct="1">
        <a:spcBef>
          <a:spcPct val="0"/>
        </a:spcBef>
        <a:spcAft>
          <a:spcPct val="0"/>
        </a:spcAft>
        <a:defRPr sz="3200">
          <a:solidFill>
            <a:srgbClr val="080808"/>
          </a:solidFill>
          <a:latin typeface="Arial" charset="0"/>
        </a:defRPr>
      </a:lvl5pPr>
      <a:lvl6pPr marL="457200" algn="l" rtl="0" eaLnBrk="1" fontAlgn="base" hangingPunct="1">
        <a:spcBef>
          <a:spcPct val="0"/>
        </a:spcBef>
        <a:spcAft>
          <a:spcPct val="0"/>
        </a:spcAft>
        <a:defRPr sz="3200">
          <a:solidFill>
            <a:srgbClr val="080808"/>
          </a:solidFill>
          <a:latin typeface="Arial" charset="0"/>
        </a:defRPr>
      </a:lvl6pPr>
      <a:lvl7pPr marL="914400" algn="l" rtl="0" eaLnBrk="1" fontAlgn="base" hangingPunct="1">
        <a:spcBef>
          <a:spcPct val="0"/>
        </a:spcBef>
        <a:spcAft>
          <a:spcPct val="0"/>
        </a:spcAft>
        <a:defRPr sz="3200">
          <a:solidFill>
            <a:srgbClr val="080808"/>
          </a:solidFill>
          <a:latin typeface="Arial" charset="0"/>
        </a:defRPr>
      </a:lvl7pPr>
      <a:lvl8pPr marL="1371600" algn="l" rtl="0" eaLnBrk="1" fontAlgn="base" hangingPunct="1">
        <a:spcBef>
          <a:spcPct val="0"/>
        </a:spcBef>
        <a:spcAft>
          <a:spcPct val="0"/>
        </a:spcAft>
        <a:defRPr sz="3200">
          <a:solidFill>
            <a:srgbClr val="080808"/>
          </a:solidFill>
          <a:latin typeface="Arial" charset="0"/>
        </a:defRPr>
      </a:lvl8pPr>
      <a:lvl9pPr marL="1828800" algn="l" rtl="0" eaLnBrk="1" fontAlgn="base" hangingPunct="1">
        <a:spcBef>
          <a:spcPct val="0"/>
        </a:spcBef>
        <a:spcAft>
          <a:spcPct val="0"/>
        </a:spcAft>
        <a:defRPr sz="3200">
          <a:solidFill>
            <a:srgbClr val="080808"/>
          </a:solidFill>
          <a:latin typeface="Arial" charset="0"/>
        </a:defRPr>
      </a:lvl9pPr>
    </p:titleStyle>
    <p:bodyStyle>
      <a:lvl1pPr marL="342900" indent="-342900" algn="l" rtl="0" eaLnBrk="1" fontAlgn="base" hangingPunct="1">
        <a:spcBef>
          <a:spcPct val="20000"/>
        </a:spcBef>
        <a:spcAft>
          <a:spcPct val="0"/>
        </a:spcAft>
        <a:buChar char="•"/>
        <a:defRPr sz="28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2"/>
          </a:solidFill>
          <a:latin typeface="+mn-lt"/>
        </a:defRPr>
      </a:lvl2pPr>
      <a:lvl3pPr marL="1143000" indent="-228600" algn="l" rtl="0" eaLnBrk="1" fontAlgn="base" hangingPunct="1">
        <a:spcBef>
          <a:spcPct val="20000"/>
        </a:spcBef>
        <a:spcAft>
          <a:spcPct val="0"/>
        </a:spcAft>
        <a:buChar char="•"/>
        <a:defRPr sz="2400">
          <a:solidFill>
            <a:schemeClr val="bg2"/>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700338" y="5373688"/>
            <a:ext cx="4211637" cy="504825"/>
          </a:xfrm>
          <a:noFill/>
        </p:spPr>
        <p:txBody>
          <a:bodyPr/>
          <a:lstStyle/>
          <a:p>
            <a:r>
              <a:rPr lang="en-IN" dirty="0"/>
              <a:t> </a:t>
            </a:r>
            <a:br>
              <a:rPr lang="en-IN" dirty="0"/>
            </a:br>
            <a:r>
              <a:rPr lang="en-IN" dirty="0"/>
              <a:t>Consumer Insights: Investing in Securities</a:t>
            </a:r>
            <a:endParaRPr lang="uk-UA" altLang="en-US" dirty="0">
              <a:latin typeface="Taho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pPr algn="just"/>
            <a:r>
              <a:rPr lang="en-IN" sz="1400" dirty="0">
                <a:solidFill>
                  <a:schemeClr val="bg2"/>
                </a:solidFill>
                <a:latin typeface="Times New Roman" panose="02020603050405020304" pitchFamily="18" charset="0"/>
                <a:cs typeface="Times New Roman" panose="02020603050405020304" pitchFamily="18" charset="0"/>
              </a:rPr>
              <a:t>The majority of investors aim for the medium term. </a:t>
            </a:r>
          </a:p>
          <a:p>
            <a:pPr algn="just"/>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1-3 years(low term) ranges above </a:t>
            </a:r>
            <a:r>
              <a:rPr lang="en-IN" sz="1400" dirty="0" smtClean="0">
                <a:solidFill>
                  <a:schemeClr val="bg2"/>
                </a:solidFill>
                <a:latin typeface="Times New Roman" panose="02020603050405020304" pitchFamily="18" charset="0"/>
                <a:cs typeface="Times New Roman" panose="02020603050405020304" pitchFamily="18" charset="0"/>
              </a:rPr>
              <a:t>3000</a:t>
            </a:r>
          </a:p>
          <a:p>
            <a:pPr algn="just"/>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3-5 (medium term) ranges above 3300 </a:t>
            </a:r>
          </a:p>
          <a:p>
            <a:pPr algn="just"/>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Less than 1 year ranges below 500 </a:t>
            </a:r>
          </a:p>
          <a:p>
            <a:pPr algn="just"/>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more than 5 years ranges below 500</a:t>
            </a:r>
          </a:p>
          <a:p>
            <a:pPr algn="just"/>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728" y="980728"/>
            <a:ext cx="6179820" cy="3970020"/>
          </a:xfrm>
          <a:prstGeom prst="rect">
            <a:avLst/>
          </a:prstGeom>
        </p:spPr>
      </p:pic>
    </p:spTree>
    <p:extLst>
      <p:ext uri="{BB962C8B-B14F-4D97-AF65-F5344CB8AC3E}">
        <p14:creationId xmlns:p14="http://schemas.microsoft.com/office/powerpoint/2010/main" val="146512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r>
              <a:rPr lang="en-US" altLang="en-US" sz="1800" dirty="0" smtClean="0">
                <a:solidFill>
                  <a:schemeClr val="tx1"/>
                </a:solidFill>
                <a:latin typeface="Times New Roman" panose="02020603050405020304" pitchFamily="18" charset="0"/>
                <a:cs typeface="Times New Roman" panose="02020603050405020304" pitchFamily="18" charset="0"/>
              </a:rPr>
              <a:t>Tracking on Investments </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IN" sz="1400" dirty="0">
                <a:solidFill>
                  <a:schemeClr val="bg2"/>
                </a:solidFill>
                <a:latin typeface="Times New Roman" panose="02020603050405020304" pitchFamily="18" charset="0"/>
                <a:cs typeface="Times New Roman" panose="02020603050405020304" pitchFamily="18" charset="0"/>
              </a:rPr>
              <a:t>The majority of investors prefer to track their investments on a monthly basis. </a:t>
            </a:r>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Monthly basis tracking ranges above 5000</a:t>
            </a:r>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Weekly basis tracking ranges between 1000 - 1300 </a:t>
            </a:r>
          </a:p>
          <a:p>
            <a:r>
              <a:rPr lang="en-IN" sz="1400" dirty="0">
                <a:latin typeface="Times New Roman" panose="02020603050405020304" pitchFamily="18" charset="0"/>
                <a:cs typeface="Times New Roman" panose="02020603050405020304" pitchFamily="18" charset="0"/>
              </a:rPr>
              <a:t> </a:t>
            </a:r>
            <a:r>
              <a:rPr lang="en-IN" sz="1400" dirty="0" smtClean="0">
                <a:solidFill>
                  <a:schemeClr val="bg2"/>
                </a:solidFill>
                <a:latin typeface="Times New Roman" panose="02020603050405020304" pitchFamily="18" charset="0"/>
                <a:cs typeface="Times New Roman" panose="02020603050405020304" pitchFamily="18" charset="0"/>
              </a:rPr>
              <a:t>Daily </a:t>
            </a:r>
            <a:r>
              <a:rPr lang="en-IN" sz="1400" dirty="0">
                <a:solidFill>
                  <a:schemeClr val="bg2"/>
                </a:solidFill>
                <a:latin typeface="Times New Roman" panose="02020603050405020304" pitchFamily="18" charset="0"/>
                <a:cs typeface="Times New Roman" panose="02020603050405020304" pitchFamily="18" charset="0"/>
              </a:rPr>
              <a:t>basis tracking ranges below 1000</a:t>
            </a:r>
          </a:p>
          <a:p>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728" y="1052736"/>
            <a:ext cx="6134100" cy="4248472"/>
          </a:xfrm>
          <a:prstGeom prst="rect">
            <a:avLst/>
          </a:prstGeom>
        </p:spPr>
      </p:pic>
    </p:spTree>
    <p:extLst>
      <p:ext uri="{BB962C8B-B14F-4D97-AF65-F5344CB8AC3E}">
        <p14:creationId xmlns:p14="http://schemas.microsoft.com/office/powerpoint/2010/main" val="2480378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IN" sz="1400" dirty="0">
                <a:solidFill>
                  <a:schemeClr val="bg2"/>
                </a:solidFill>
                <a:latin typeface="Times New Roman" panose="02020603050405020304" pitchFamily="18" charset="0"/>
                <a:cs typeface="Times New Roman" panose="02020603050405020304" pitchFamily="18" charset="0"/>
              </a:rPr>
              <a:t>80% of men and female expect a return of 20%-30% from investments. </a:t>
            </a:r>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Female Investors(6.7 % expects 10%-20% returns), (13.3% expects 30%-40%) </a:t>
            </a:r>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Male Investors(8.0% expects 10%-20%), (12% expects 30%- 40%) </a:t>
            </a:r>
          </a:p>
          <a:p>
            <a:endParaRPr lang="en-US" altLang="en-US" sz="1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728" y="1102260"/>
            <a:ext cx="6416040" cy="3139440"/>
          </a:xfrm>
          <a:prstGeom prst="rect">
            <a:avLst/>
          </a:prstGeom>
        </p:spPr>
      </p:pic>
    </p:spTree>
    <p:extLst>
      <p:ext uri="{BB962C8B-B14F-4D97-AF65-F5344CB8AC3E}">
        <p14:creationId xmlns:p14="http://schemas.microsoft.com/office/powerpoint/2010/main" val="3061774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r>
              <a:rPr lang="en-IN" sz="1400" dirty="0" smtClean="0">
                <a:solidFill>
                  <a:schemeClr val="bg2"/>
                </a:solidFill>
                <a:latin typeface="Times New Roman" panose="02020603050405020304" pitchFamily="18" charset="0"/>
                <a:cs typeface="Times New Roman" panose="02020603050405020304" pitchFamily="18" charset="0"/>
              </a:rPr>
              <a:t> Investors </a:t>
            </a:r>
            <a:r>
              <a:rPr lang="en-IN" sz="1400" dirty="0">
                <a:solidFill>
                  <a:schemeClr val="bg2"/>
                </a:solidFill>
                <a:latin typeface="Times New Roman" panose="02020603050405020304" pitchFamily="18" charset="0"/>
                <a:cs typeface="Times New Roman" panose="02020603050405020304" pitchFamily="18" charset="0"/>
              </a:rPr>
              <a:t>prefer Mutual Funds than other </a:t>
            </a:r>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Mutual Fund - 45.0% prefers mutual fund </a:t>
            </a:r>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Equity - 25.0% prefers Equity </a:t>
            </a:r>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Fixed Deposits - 22.5% prefers Fixed deposits </a:t>
            </a:r>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PPF - 7.5% prefers Public Provident fund</a:t>
            </a:r>
          </a:p>
          <a:p>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7363" y="908720"/>
            <a:ext cx="5364480" cy="3960440"/>
          </a:xfrm>
          <a:prstGeom prst="rect">
            <a:avLst/>
          </a:prstGeom>
        </p:spPr>
      </p:pic>
    </p:spTree>
    <p:extLst>
      <p:ext uri="{BB962C8B-B14F-4D97-AF65-F5344CB8AC3E}">
        <p14:creationId xmlns:p14="http://schemas.microsoft.com/office/powerpoint/2010/main" val="2528487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Investors who chose the stock said they were investing for Capital Appreciation.</a:t>
            </a:r>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Capital Appreciation ranges above </a:t>
            </a:r>
            <a:r>
              <a:rPr lang="en-IN" sz="1400" dirty="0" smtClean="0">
                <a:solidFill>
                  <a:schemeClr val="bg2"/>
                </a:solidFill>
                <a:latin typeface="Times New Roman" panose="02020603050405020304" pitchFamily="18" charset="0"/>
                <a:cs typeface="Times New Roman" panose="02020603050405020304" pitchFamily="18" charset="0"/>
              </a:rPr>
              <a:t>5000</a:t>
            </a:r>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Dividend ranges between 1000 - 2000 </a:t>
            </a:r>
          </a:p>
          <a:p>
            <a:r>
              <a:rPr lang="en-IN" sz="1400" dirty="0" smtClean="0">
                <a:solidFill>
                  <a:schemeClr val="bg2"/>
                </a:solidFill>
                <a:latin typeface="Times New Roman" panose="02020603050405020304" pitchFamily="18" charset="0"/>
                <a:cs typeface="Times New Roman" panose="02020603050405020304" pitchFamily="18" charset="0"/>
              </a:rPr>
              <a:t>Liquidity </a:t>
            </a:r>
            <a:r>
              <a:rPr lang="en-IN" sz="1400" dirty="0">
                <a:solidFill>
                  <a:schemeClr val="bg2"/>
                </a:solidFill>
                <a:latin typeface="Times New Roman" panose="02020603050405020304" pitchFamily="18" charset="0"/>
                <a:cs typeface="Times New Roman" panose="02020603050405020304" pitchFamily="18" charset="0"/>
              </a:rPr>
              <a:t>ranges below 1000</a:t>
            </a:r>
          </a:p>
          <a:p>
            <a:pPr marL="0" indent="0">
              <a:buNone/>
            </a:pPr>
            <a:endParaRPr lang="en-US" altLang="en-US" sz="1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760" y="836712"/>
            <a:ext cx="5544616" cy="4320480"/>
          </a:xfrm>
          <a:prstGeom prst="rect">
            <a:avLst/>
          </a:prstGeom>
        </p:spPr>
      </p:pic>
    </p:spTree>
    <p:extLst>
      <p:ext uri="{BB962C8B-B14F-4D97-AF65-F5344CB8AC3E}">
        <p14:creationId xmlns:p14="http://schemas.microsoft.com/office/powerpoint/2010/main" val="221643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pPr marL="0" indent="0">
              <a:buNone/>
            </a:pPr>
            <a:endParaRPr lang="en-US" altLang="en-US" dirty="0"/>
          </a:p>
          <a:p>
            <a:pPr marL="0" indent="0">
              <a:buNone/>
            </a:pPr>
            <a:endParaRPr lang="en-US" altLang="en-US" dirty="0" smtClean="0"/>
          </a:p>
          <a:p>
            <a:pPr marL="0" indent="0" algn="just">
              <a:buNone/>
            </a:pPr>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Those who preferred Mutual Funds said that they chose it because it offered better returns.</a:t>
            </a:r>
          </a:p>
          <a:p>
            <a:pPr marL="0" indent="0" algn="just">
              <a:buNone/>
            </a:pPr>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Better Returns ranges above 4000 </a:t>
            </a:r>
          </a:p>
          <a:p>
            <a:pPr marL="0" indent="0" algn="just">
              <a:buNone/>
            </a:pPr>
            <a:r>
              <a:rPr lang="en-IN" sz="1400" dirty="0">
                <a:solidFill>
                  <a:schemeClr val="bg2"/>
                </a:solidFill>
                <a:latin typeface="Times New Roman" panose="02020603050405020304" pitchFamily="18" charset="0"/>
                <a:cs typeface="Times New Roman" panose="02020603050405020304" pitchFamily="18" charset="0"/>
              </a:rPr>
              <a:t>• Fund Diversification ranges between 2000 – 3000</a:t>
            </a:r>
          </a:p>
          <a:p>
            <a:pPr marL="0" indent="0" algn="just">
              <a:buNone/>
            </a:pPr>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Tax benefits ranges below 1000</a:t>
            </a:r>
          </a:p>
          <a:p>
            <a:endParaRPr lang="en-US" altLang="en-US" sz="1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836712"/>
            <a:ext cx="6118860" cy="4464496"/>
          </a:xfrm>
          <a:prstGeom prst="rect">
            <a:avLst/>
          </a:prstGeom>
        </p:spPr>
      </p:pic>
    </p:spTree>
    <p:extLst>
      <p:ext uri="{BB962C8B-B14F-4D97-AF65-F5344CB8AC3E}">
        <p14:creationId xmlns:p14="http://schemas.microsoft.com/office/powerpoint/2010/main" val="2467048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r>
              <a:rPr lang="en-IN" sz="1400" dirty="0">
                <a:solidFill>
                  <a:schemeClr val="bg2"/>
                </a:solidFill>
                <a:latin typeface="Times New Roman" panose="02020603050405020304" pitchFamily="18" charset="0"/>
                <a:cs typeface="Times New Roman" panose="02020603050405020304" pitchFamily="18" charset="0"/>
              </a:rPr>
              <a:t>Those who preferred Mutual Funds said that they chose it because it has a Assured Return.</a:t>
            </a:r>
          </a:p>
          <a:p>
            <a:r>
              <a:rPr lang="en-IN" sz="1400" dirty="0" smtClean="0">
                <a:solidFill>
                  <a:schemeClr val="bg2"/>
                </a:solidFill>
                <a:latin typeface="Times New Roman" panose="02020603050405020304" pitchFamily="18" charset="0"/>
                <a:cs typeface="Times New Roman" panose="02020603050405020304" pitchFamily="18" charset="0"/>
              </a:rPr>
              <a:t>Assured </a:t>
            </a:r>
            <a:r>
              <a:rPr lang="en-IN" sz="1400" dirty="0">
                <a:solidFill>
                  <a:schemeClr val="bg2"/>
                </a:solidFill>
                <a:latin typeface="Times New Roman" panose="02020603050405020304" pitchFamily="18" charset="0"/>
                <a:cs typeface="Times New Roman" panose="02020603050405020304" pitchFamily="18" charset="0"/>
              </a:rPr>
              <a:t>Returns ranges above 4000 </a:t>
            </a:r>
          </a:p>
          <a:p>
            <a:r>
              <a:rPr lang="en-IN" sz="1400" dirty="0" smtClean="0">
                <a:solidFill>
                  <a:schemeClr val="bg2"/>
                </a:solidFill>
                <a:latin typeface="Times New Roman" panose="02020603050405020304" pitchFamily="18" charset="0"/>
                <a:cs typeface="Times New Roman" panose="02020603050405020304" pitchFamily="18" charset="0"/>
              </a:rPr>
              <a:t>Safe </a:t>
            </a:r>
            <a:r>
              <a:rPr lang="en-IN" sz="1400" dirty="0">
                <a:solidFill>
                  <a:schemeClr val="bg2"/>
                </a:solidFill>
                <a:latin typeface="Times New Roman" panose="02020603050405020304" pitchFamily="18" charset="0"/>
                <a:cs typeface="Times New Roman" panose="02020603050405020304" pitchFamily="18" charset="0"/>
              </a:rPr>
              <a:t>investments ranges between 2000 – 3000</a:t>
            </a:r>
          </a:p>
          <a:p>
            <a:r>
              <a:rPr lang="en-IN" sz="1400" dirty="0" smtClean="0">
                <a:solidFill>
                  <a:schemeClr val="bg2"/>
                </a:solidFill>
                <a:latin typeface="Times New Roman" panose="02020603050405020304" pitchFamily="18" charset="0"/>
                <a:cs typeface="Times New Roman" panose="02020603050405020304" pitchFamily="18" charset="0"/>
              </a:rPr>
              <a:t>Tax </a:t>
            </a:r>
            <a:r>
              <a:rPr lang="en-IN" sz="1400" dirty="0">
                <a:solidFill>
                  <a:schemeClr val="bg2"/>
                </a:solidFill>
                <a:latin typeface="Times New Roman" panose="02020603050405020304" pitchFamily="18" charset="0"/>
                <a:cs typeface="Times New Roman" panose="02020603050405020304" pitchFamily="18" charset="0"/>
              </a:rPr>
              <a:t>Incentives ranges below 1000</a:t>
            </a:r>
          </a:p>
          <a:p>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980728"/>
            <a:ext cx="6065520" cy="4032448"/>
          </a:xfrm>
          <a:prstGeom prst="rect">
            <a:avLst/>
          </a:prstGeom>
        </p:spPr>
      </p:pic>
    </p:spTree>
    <p:extLst>
      <p:ext uri="{BB962C8B-B14F-4D97-AF65-F5344CB8AC3E}">
        <p14:creationId xmlns:p14="http://schemas.microsoft.com/office/powerpoint/2010/main" val="2255187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IN" sz="1400" dirty="0">
                <a:solidFill>
                  <a:schemeClr val="bg2"/>
                </a:solidFill>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T</a:t>
            </a:r>
            <a:r>
              <a:rPr lang="en-IN" sz="1400" dirty="0" smtClean="0">
                <a:solidFill>
                  <a:schemeClr val="bg2"/>
                </a:solidFill>
                <a:latin typeface="Times New Roman" panose="02020603050405020304" pitchFamily="18" charset="0"/>
                <a:cs typeface="Times New Roman" panose="02020603050405020304" pitchFamily="18" charset="0"/>
              </a:rPr>
              <a:t>he </a:t>
            </a:r>
            <a:r>
              <a:rPr lang="en-IN" sz="1400" dirty="0">
                <a:solidFill>
                  <a:schemeClr val="bg2"/>
                </a:solidFill>
                <a:latin typeface="Times New Roman" panose="02020603050405020304" pitchFamily="18" charset="0"/>
                <a:cs typeface="Times New Roman" panose="02020603050405020304" pitchFamily="18" charset="0"/>
              </a:rPr>
              <a:t>reason for turning to this investment instrument is that it is risk-free in Term Deposits and Fixed Income. </a:t>
            </a:r>
          </a:p>
          <a:p>
            <a:r>
              <a:rPr lang="en-IN" sz="1400" dirty="0" smtClean="0">
                <a:solidFill>
                  <a:schemeClr val="bg2"/>
                </a:solidFill>
                <a:latin typeface="Times New Roman" panose="02020603050405020304" pitchFamily="18" charset="0"/>
                <a:cs typeface="Times New Roman" panose="02020603050405020304" pitchFamily="18" charset="0"/>
              </a:rPr>
              <a:t>Risk </a:t>
            </a:r>
            <a:r>
              <a:rPr lang="en-IN" sz="1400" dirty="0">
                <a:solidFill>
                  <a:schemeClr val="bg2"/>
                </a:solidFill>
                <a:latin typeface="Times New Roman" panose="02020603050405020304" pitchFamily="18" charset="0"/>
                <a:cs typeface="Times New Roman" panose="02020603050405020304" pitchFamily="18" charset="0"/>
              </a:rPr>
              <a:t>Free ranges between 3000 - 3500 </a:t>
            </a:r>
          </a:p>
          <a:p>
            <a:r>
              <a:rPr lang="en-IN" sz="1400" dirty="0" smtClean="0">
                <a:solidFill>
                  <a:schemeClr val="bg2"/>
                </a:solidFill>
                <a:latin typeface="Times New Roman" panose="02020603050405020304" pitchFamily="18" charset="0"/>
                <a:cs typeface="Times New Roman" panose="02020603050405020304" pitchFamily="18" charset="0"/>
              </a:rPr>
              <a:t>Fixed </a:t>
            </a:r>
            <a:r>
              <a:rPr lang="en-IN" sz="1400" dirty="0">
                <a:solidFill>
                  <a:schemeClr val="bg2"/>
                </a:solidFill>
                <a:latin typeface="Times New Roman" panose="02020603050405020304" pitchFamily="18" charset="0"/>
                <a:cs typeface="Times New Roman" panose="02020603050405020304" pitchFamily="18" charset="0"/>
              </a:rPr>
              <a:t>Returns ranges between 3000 - 3500 but quite less than Risk Free category </a:t>
            </a:r>
          </a:p>
          <a:p>
            <a:r>
              <a:rPr lang="en-IN" sz="1400" dirty="0" smtClean="0">
                <a:solidFill>
                  <a:schemeClr val="bg2"/>
                </a:solidFill>
                <a:latin typeface="Times New Roman" panose="02020603050405020304" pitchFamily="18" charset="0"/>
                <a:cs typeface="Times New Roman" panose="02020603050405020304" pitchFamily="18" charset="0"/>
              </a:rPr>
              <a:t>High </a:t>
            </a:r>
            <a:r>
              <a:rPr lang="en-IN" sz="1400" dirty="0">
                <a:solidFill>
                  <a:schemeClr val="bg2"/>
                </a:solidFill>
                <a:latin typeface="Times New Roman" panose="02020603050405020304" pitchFamily="18" charset="0"/>
                <a:cs typeface="Times New Roman" panose="02020603050405020304" pitchFamily="18" charset="0"/>
              </a:rPr>
              <a:t>rates rated lies between 0 – 500</a:t>
            </a:r>
          </a:p>
          <a:p>
            <a:endParaRPr lang="en-US" altLang="en-US" sz="1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728" y="908720"/>
            <a:ext cx="6454140" cy="4536504"/>
          </a:xfrm>
          <a:prstGeom prst="rect">
            <a:avLst/>
          </a:prstGeom>
        </p:spPr>
      </p:pic>
    </p:spTree>
    <p:extLst>
      <p:ext uri="{BB962C8B-B14F-4D97-AF65-F5344CB8AC3E}">
        <p14:creationId xmlns:p14="http://schemas.microsoft.com/office/powerpoint/2010/main" val="3570348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r>
              <a:rPr lang="en-US" altLang="en-US" sz="1800" b="1" dirty="0" smtClean="0">
                <a:solidFill>
                  <a:schemeClr val="tx1"/>
                </a:solidFill>
                <a:latin typeface="Times New Roman" panose="02020603050405020304" pitchFamily="18" charset="0"/>
                <a:cs typeface="Times New Roman" panose="02020603050405020304" pitchFamily="18" charset="0"/>
              </a:rPr>
              <a:t>Conclusion</a:t>
            </a:r>
            <a:endParaRPr lang="en-US" altLang="en-US" sz="1800" b="1" dirty="0">
              <a:solidFill>
                <a:schemeClr val="tx1"/>
              </a:solidFill>
              <a:latin typeface="Times New Roman" panose="02020603050405020304" pitchFamily="18" charset="0"/>
              <a:cs typeface="Times New Roman" panose="02020603050405020304" pitchFamily="18" charset="0"/>
            </a:endParaRPr>
          </a:p>
        </p:txBody>
      </p:sp>
      <p:sp>
        <p:nvSpPr>
          <p:cNvPr id="277507" name="Rectangle 3"/>
          <p:cNvSpPr>
            <a:spLocks noGrp="1" noChangeArrowheads="1"/>
          </p:cNvSpPr>
          <p:nvPr>
            <p:ph type="body" idx="1"/>
          </p:nvPr>
        </p:nvSpPr>
        <p:spPr>
          <a:xfrm>
            <a:off x="1908175" y="909638"/>
            <a:ext cx="7056438" cy="5832475"/>
          </a:xfrm>
        </p:spPr>
        <p:txBody>
          <a:bodyPr/>
          <a:lstStyle/>
          <a:p>
            <a:pPr marL="0" indent="0">
              <a:buNone/>
            </a:pPr>
            <a:endParaRPr lang="en-IN" sz="1100" dirty="0">
              <a:solidFill>
                <a:schemeClr val="bg2"/>
              </a:solidFill>
              <a:latin typeface="+mn-lt"/>
              <a:ea typeface="+mn-ea"/>
              <a:cs typeface="+mn-cs"/>
            </a:endParaRPr>
          </a:p>
          <a:p>
            <a:r>
              <a:rPr lang="en-IN" sz="1400" dirty="0">
                <a:solidFill>
                  <a:schemeClr val="bg2"/>
                </a:solidFill>
                <a:latin typeface="Times New Roman" panose="02020603050405020304" pitchFamily="18" charset="0"/>
                <a:cs typeface="Times New Roman" panose="02020603050405020304" pitchFamily="18" charset="0"/>
              </a:rPr>
              <a:t>Through this analysis, several insights into investment </a:t>
            </a:r>
            <a:r>
              <a:rPr lang="en-IN" sz="1400" dirty="0" err="1">
                <a:solidFill>
                  <a:schemeClr val="bg2"/>
                </a:solidFill>
                <a:latin typeface="Times New Roman" panose="02020603050405020304" pitchFamily="18" charset="0"/>
                <a:cs typeface="Times New Roman" panose="02020603050405020304" pitchFamily="18" charset="0"/>
              </a:rPr>
              <a:t>behaviors</a:t>
            </a:r>
            <a:r>
              <a:rPr lang="en-IN" sz="1400" dirty="0">
                <a:solidFill>
                  <a:schemeClr val="bg2"/>
                </a:solidFill>
                <a:latin typeface="Times New Roman" panose="02020603050405020304" pitchFamily="18" charset="0"/>
                <a:cs typeface="Times New Roman" panose="02020603050405020304" pitchFamily="18" charset="0"/>
              </a:rPr>
              <a:t> among the surveyed population have been revealed:</a:t>
            </a:r>
          </a:p>
          <a:p>
            <a:pPr lvl="0"/>
            <a:r>
              <a:rPr lang="en-IN" sz="1400" dirty="0">
                <a:solidFill>
                  <a:schemeClr val="bg2"/>
                </a:solidFill>
                <a:latin typeface="Times New Roman" panose="02020603050405020304" pitchFamily="18" charset="0"/>
                <a:cs typeface="Times New Roman" panose="02020603050405020304" pitchFamily="18" charset="0"/>
              </a:rPr>
              <a:t>Investment Preferences: Mutual funds and equity markets are popular investment avenues, reflecting investor interest in potential growth opportunities.</a:t>
            </a:r>
          </a:p>
          <a:p>
            <a:pPr lvl="0"/>
            <a:r>
              <a:rPr lang="en-IN" sz="1400" dirty="0">
                <a:solidFill>
                  <a:schemeClr val="bg2"/>
                </a:solidFill>
                <a:latin typeface="Times New Roman" panose="02020603050405020304" pitchFamily="18" charset="0"/>
                <a:cs typeface="Times New Roman" panose="02020603050405020304" pitchFamily="18" charset="0"/>
              </a:rPr>
              <a:t>Reasons for Investment: Reasons vary widely, with factors like long-term growth potential, safety, and convenience influencing decisions across different investment options.</a:t>
            </a:r>
          </a:p>
          <a:p>
            <a:pPr lvl="0"/>
            <a:r>
              <a:rPr lang="en-IN" sz="1400" dirty="0">
                <a:solidFill>
                  <a:schemeClr val="bg2"/>
                </a:solidFill>
                <a:latin typeface="Times New Roman" panose="02020603050405020304" pitchFamily="18" charset="0"/>
                <a:cs typeface="Times New Roman" panose="02020603050405020304" pitchFamily="18" charset="0"/>
              </a:rPr>
              <a:t>Demographic Differences: Gender-specific differences in investment preferences and return expectations highlight varying risk appetites and financial goals.</a:t>
            </a:r>
          </a:p>
          <a:p>
            <a:pPr lvl="0"/>
            <a:r>
              <a:rPr lang="en-IN" sz="1400" dirty="0">
                <a:solidFill>
                  <a:schemeClr val="bg2"/>
                </a:solidFill>
                <a:latin typeface="Times New Roman" panose="02020603050405020304" pitchFamily="18" charset="0"/>
                <a:cs typeface="Times New Roman" panose="02020603050405020304" pitchFamily="18" charset="0"/>
              </a:rPr>
              <a:t>Age and Investment </a:t>
            </a:r>
            <a:r>
              <a:rPr lang="en-IN" sz="1400" dirty="0" smtClean="0">
                <a:solidFill>
                  <a:schemeClr val="bg2"/>
                </a:solidFill>
                <a:latin typeface="Times New Roman" panose="02020603050405020304" pitchFamily="18" charset="0"/>
                <a:cs typeface="Times New Roman" panose="02020603050405020304" pitchFamily="18" charset="0"/>
              </a:rPr>
              <a:t>Behaviour: </a:t>
            </a:r>
            <a:r>
              <a:rPr lang="en-IN" sz="1400" dirty="0">
                <a:solidFill>
                  <a:schemeClr val="bg2"/>
                </a:solidFill>
                <a:latin typeface="Times New Roman" panose="02020603050405020304" pitchFamily="18" charset="0"/>
                <a:cs typeface="Times New Roman" panose="02020603050405020304" pitchFamily="18" charset="0"/>
              </a:rPr>
              <a:t>Analysis suggests that age may influence investment decisions, with younger investors possibly seeking higher-risk, higher-return options compared to older demographics.</a:t>
            </a:r>
          </a:p>
          <a:p>
            <a:r>
              <a:rPr lang="en-IN" sz="1400" dirty="0">
                <a:solidFill>
                  <a:schemeClr val="bg2"/>
                </a:solidFill>
                <a:latin typeface="Times New Roman" panose="02020603050405020304" pitchFamily="18" charset="0"/>
                <a:cs typeface="Times New Roman" panose="02020603050405020304" pitchFamily="18" charset="0"/>
              </a:rPr>
              <a:t>Understanding these patterns can assist financial advisors and policymakers in tailoring investment products and strategies that cater to diverse investor needs and preferences. Additionally, continuous monitoring of these trends can help predict future investment </a:t>
            </a:r>
            <a:r>
              <a:rPr lang="en-IN" sz="1400" dirty="0" err="1">
                <a:solidFill>
                  <a:schemeClr val="bg2"/>
                </a:solidFill>
                <a:latin typeface="Times New Roman" panose="02020603050405020304" pitchFamily="18" charset="0"/>
                <a:cs typeface="Times New Roman" panose="02020603050405020304" pitchFamily="18" charset="0"/>
              </a:rPr>
              <a:t>behaviors</a:t>
            </a:r>
            <a:r>
              <a:rPr lang="en-IN" sz="1400" dirty="0">
                <a:solidFill>
                  <a:schemeClr val="bg2"/>
                </a:solidFill>
                <a:latin typeface="Times New Roman" panose="02020603050405020304" pitchFamily="18" charset="0"/>
                <a:cs typeface="Times New Roman" panose="02020603050405020304" pitchFamily="18" charset="0"/>
              </a:rPr>
              <a:t> and adapt financial offerings accordingly.</a:t>
            </a:r>
          </a:p>
          <a:p>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7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55650" y="1196975"/>
            <a:ext cx="6985000" cy="620713"/>
          </a:xfrm>
        </p:spPr>
        <p:txBody>
          <a:bodyPr/>
          <a:lstStyle/>
          <a:p>
            <a:r>
              <a:rPr lang="en-US" altLang="en-US" sz="3000" b="1" dirty="0" smtClean="0">
                <a:latin typeface="Times New Roman" panose="02020603050405020304" pitchFamily="18" charset="0"/>
                <a:cs typeface="Times New Roman" panose="02020603050405020304" pitchFamily="18" charset="0"/>
              </a:rPr>
              <a:t/>
            </a:r>
            <a:br>
              <a:rPr lang="en-US" altLang="en-US" sz="3000" b="1" dirty="0" smtClean="0">
                <a:latin typeface="Times New Roman" panose="02020603050405020304" pitchFamily="18" charset="0"/>
                <a:cs typeface="Times New Roman" panose="02020603050405020304" pitchFamily="18" charset="0"/>
              </a:rPr>
            </a:br>
            <a:r>
              <a:rPr lang="en-US" altLang="en-US" sz="3000" b="1" dirty="0">
                <a:latin typeface="Times New Roman" panose="02020603050405020304" pitchFamily="18" charset="0"/>
                <a:cs typeface="Times New Roman" panose="02020603050405020304" pitchFamily="18" charset="0"/>
              </a:rPr>
              <a:t/>
            </a:r>
            <a:br>
              <a:rPr lang="en-US" altLang="en-US" sz="3000" b="1" dirty="0">
                <a:latin typeface="Times New Roman" panose="02020603050405020304" pitchFamily="18" charset="0"/>
                <a:cs typeface="Times New Roman" panose="02020603050405020304" pitchFamily="18" charset="0"/>
              </a:rPr>
            </a:br>
            <a:r>
              <a:rPr lang="en-US" altLang="en-US" sz="1800" b="1" dirty="0" smtClean="0">
                <a:latin typeface="Times New Roman" panose="02020603050405020304" pitchFamily="18" charset="0"/>
                <a:cs typeface="Times New Roman" panose="02020603050405020304" pitchFamily="18" charset="0"/>
              </a:rPr>
              <a:t>Introduction</a:t>
            </a:r>
            <a:endParaRPr lang="uk-UA" altLang="en-US" sz="1800" b="1" dirty="0">
              <a:latin typeface="Times New Roman" panose="02020603050405020304" pitchFamily="18" charset="0"/>
              <a:cs typeface="Times New Roman" panose="02020603050405020304" pitchFamily="18" charset="0"/>
            </a:endParaRPr>
          </a:p>
        </p:txBody>
      </p:sp>
      <p:sp>
        <p:nvSpPr>
          <p:cNvPr id="36867" name="Rectangle 3"/>
          <p:cNvSpPr>
            <a:spLocks noGrp="1" noChangeArrowheads="1"/>
          </p:cNvSpPr>
          <p:nvPr>
            <p:ph type="body" idx="1"/>
          </p:nvPr>
        </p:nvSpPr>
        <p:spPr>
          <a:xfrm>
            <a:off x="755576" y="2132856"/>
            <a:ext cx="6769100" cy="4464050"/>
          </a:xfrm>
        </p:spPr>
        <p:txBody>
          <a:bodyPr/>
          <a:lstStyle/>
          <a:p>
            <a:pPr marL="0" indent="0">
              <a:lnSpc>
                <a:spcPct val="80000"/>
              </a:lnSpc>
              <a:buNone/>
            </a:pPr>
            <a:r>
              <a:rPr lang="ru-RU" altLang="ko-KR" sz="2000" dirty="0" smtClean="0">
                <a:latin typeface="Verdana" pitchFamily="34" charset="0"/>
                <a:ea typeface="굴림" charset="-127"/>
              </a:rPr>
              <a:t> </a:t>
            </a:r>
            <a:endParaRPr lang="en-US" sz="2000" dirty="0" smtClean="0">
              <a:latin typeface="Verdana" pitchFamily="34" charset="0"/>
              <a:ea typeface="굴림" charset="-127"/>
            </a:endParaRPr>
          </a:p>
          <a:p>
            <a:pPr marL="0" indent="0">
              <a:lnSpc>
                <a:spcPct val="80000"/>
              </a:lnSpc>
              <a:buNone/>
            </a:pPr>
            <a:r>
              <a:rPr lang="en-IN" sz="1400" dirty="0" smtClean="0">
                <a:solidFill>
                  <a:schemeClr val="bg2"/>
                </a:solidFill>
                <a:latin typeface="Times New Roman" panose="02020603050405020304" pitchFamily="18" charset="0"/>
                <a:cs typeface="Times New Roman" panose="02020603050405020304" pitchFamily="18" charset="0"/>
              </a:rPr>
              <a:t>This </a:t>
            </a:r>
            <a:r>
              <a:rPr lang="en-IN" sz="1400" dirty="0">
                <a:solidFill>
                  <a:schemeClr val="bg2"/>
                </a:solidFill>
                <a:latin typeface="Times New Roman" panose="02020603050405020304" pitchFamily="18" charset="0"/>
                <a:cs typeface="Times New Roman" panose="02020603050405020304" pitchFamily="18" charset="0"/>
              </a:rPr>
              <a:t>project explores the investment preferences and </a:t>
            </a:r>
            <a:r>
              <a:rPr lang="en-IN" sz="1400" dirty="0" err="1">
                <a:solidFill>
                  <a:schemeClr val="bg2"/>
                </a:solidFill>
                <a:latin typeface="Times New Roman" panose="02020603050405020304" pitchFamily="18" charset="0"/>
                <a:cs typeface="Times New Roman" panose="02020603050405020304" pitchFamily="18" charset="0"/>
              </a:rPr>
              <a:t>behaviors</a:t>
            </a:r>
            <a:r>
              <a:rPr lang="en-IN" sz="1400" dirty="0">
                <a:solidFill>
                  <a:schemeClr val="bg2"/>
                </a:solidFill>
                <a:latin typeface="Times New Roman" panose="02020603050405020304" pitchFamily="18" charset="0"/>
                <a:cs typeface="Times New Roman" panose="02020603050405020304" pitchFamily="18" charset="0"/>
              </a:rPr>
              <a:t> of a dataset comprising individuals across different demographics. The dataset includes information on gender, age, various investment avenues (such as mutual funds, equity market, bonds, fixed deposits), reasons for investment in specific avenues, monitoring frequency, and return expectations. The objective is to </a:t>
            </a:r>
            <a:r>
              <a:rPr lang="en-IN" sz="1400" dirty="0" err="1">
                <a:solidFill>
                  <a:schemeClr val="bg2"/>
                </a:solidFill>
                <a:latin typeface="Times New Roman" panose="02020603050405020304" pitchFamily="18" charset="0"/>
                <a:cs typeface="Times New Roman" panose="02020603050405020304" pitchFamily="18" charset="0"/>
              </a:rPr>
              <a:t>analyze</a:t>
            </a:r>
            <a:r>
              <a:rPr lang="en-IN" sz="1400" dirty="0">
                <a:solidFill>
                  <a:schemeClr val="bg2"/>
                </a:solidFill>
                <a:latin typeface="Times New Roman" panose="02020603050405020304" pitchFamily="18" charset="0"/>
                <a:cs typeface="Times New Roman" panose="02020603050405020304" pitchFamily="18" charset="0"/>
              </a:rPr>
              <a:t> patterns in investment choices and preferences among the surveyed population.</a:t>
            </a:r>
          </a:p>
          <a:p>
            <a:pPr marL="0" indent="0">
              <a:lnSpc>
                <a:spcPct val="80000"/>
              </a:lnSpc>
              <a:buNone/>
            </a:pPr>
            <a:endParaRPr lang="uk-UA" altLang="en-US"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r>
              <a:rPr lang="en-US" altLang="en-US" sz="1800" b="1" dirty="0" smtClean="0">
                <a:solidFill>
                  <a:schemeClr val="tx1"/>
                </a:solidFill>
              </a:rPr>
              <a:t>Project Description</a:t>
            </a:r>
            <a:endParaRPr lang="en-US" altLang="en-US" sz="1800" b="1" dirty="0">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r>
              <a:rPr lang="en-IN" sz="1400" dirty="0" smtClean="0">
                <a:solidFill>
                  <a:schemeClr val="bg2"/>
                </a:solidFill>
                <a:latin typeface="Times New Roman" panose="02020603050405020304" pitchFamily="18" charset="0"/>
                <a:cs typeface="Times New Roman" panose="02020603050405020304" pitchFamily="18" charset="0"/>
              </a:rPr>
              <a:t>The dataset consists of demographic variables like gender and age, along with categorical data detailing individuals' investment habits and preferences. Key aspects investigated include:</a:t>
            </a:r>
          </a:p>
          <a:p>
            <a:pPr lvl="0"/>
            <a:r>
              <a:rPr lang="en-IN" sz="1400" dirty="0" smtClean="0">
                <a:solidFill>
                  <a:schemeClr val="bg2"/>
                </a:solidFill>
                <a:latin typeface="Times New Roman" panose="02020603050405020304" pitchFamily="18" charset="0"/>
                <a:cs typeface="Times New Roman" panose="02020603050405020304" pitchFamily="18" charset="0"/>
              </a:rPr>
              <a:t>Investment Avenues: Analysis of preferred investment avenues such as mutual funds, equity markets, bonds, and fixed deposits.</a:t>
            </a:r>
          </a:p>
          <a:p>
            <a:pPr lvl="0"/>
            <a:r>
              <a:rPr lang="en-IN" sz="1400" dirty="0" smtClean="0">
                <a:solidFill>
                  <a:schemeClr val="bg2"/>
                </a:solidFill>
                <a:latin typeface="Times New Roman" panose="02020603050405020304" pitchFamily="18" charset="0"/>
                <a:cs typeface="Times New Roman" panose="02020603050405020304" pitchFamily="18" charset="0"/>
              </a:rPr>
              <a:t>Reasons for Investment: Exploration of motivations behind choosing specific investment avenues, such as equity, mutual funds, bonds, and fixed deposits.</a:t>
            </a:r>
          </a:p>
          <a:p>
            <a:pPr lvl="0"/>
            <a:r>
              <a:rPr lang="en-IN" sz="1400" dirty="0" smtClean="0">
                <a:solidFill>
                  <a:schemeClr val="bg2"/>
                </a:solidFill>
                <a:latin typeface="Times New Roman" panose="02020603050405020304" pitchFamily="18" charset="0"/>
                <a:cs typeface="Times New Roman" panose="02020603050405020304" pitchFamily="18" charset="0"/>
              </a:rPr>
              <a:t>Investment Duration: Distribution of investment durations chosen by investors.</a:t>
            </a:r>
          </a:p>
          <a:p>
            <a:pPr lvl="0"/>
            <a:r>
              <a:rPr lang="en-IN" sz="1400" dirty="0" smtClean="0">
                <a:solidFill>
                  <a:schemeClr val="bg2"/>
                </a:solidFill>
                <a:latin typeface="Times New Roman" panose="02020603050405020304" pitchFamily="18" charset="0"/>
                <a:cs typeface="Times New Roman" panose="02020603050405020304" pitchFamily="18" charset="0"/>
              </a:rPr>
              <a:t>Monitoring Practices: Frequency at which investors monitor their investments.</a:t>
            </a:r>
          </a:p>
          <a:p>
            <a:pPr lvl="0"/>
            <a:r>
              <a:rPr lang="en-IN" sz="1400" dirty="0" smtClean="0">
                <a:solidFill>
                  <a:schemeClr val="bg2"/>
                </a:solidFill>
                <a:latin typeface="Times New Roman" panose="02020603050405020304" pitchFamily="18" charset="0"/>
                <a:cs typeface="Times New Roman" panose="02020603050405020304" pitchFamily="18" charset="0"/>
              </a:rPr>
              <a:t>Return Expectations: Expected returns from investments, categorized by gender and other demographic factors</a:t>
            </a:r>
            <a:r>
              <a:rPr lang="en-IN" sz="1400" dirty="0" smtClean="0">
                <a:solidFill>
                  <a:schemeClr val="bg2"/>
                </a:solidFill>
              </a:rPr>
              <a:t>.</a:t>
            </a:r>
          </a:p>
          <a:p>
            <a:endParaRPr lang="en-US" altLang="en-US"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r>
              <a:rPr lang="en-US" altLang="en-US" sz="1800" b="1" dirty="0" smtClean="0">
                <a:solidFill>
                  <a:schemeClr val="tx1"/>
                </a:solidFill>
                <a:latin typeface="Times New Roman" panose="02020603050405020304" pitchFamily="18" charset="0"/>
                <a:cs typeface="Times New Roman" panose="02020603050405020304" pitchFamily="18" charset="0"/>
              </a:rPr>
              <a:t>Business Problem</a:t>
            </a:r>
            <a:endParaRPr lang="en-US" altLang="en-US" sz="1800" b="1" dirty="0">
              <a:solidFill>
                <a:schemeClr val="tx1"/>
              </a:solidFill>
              <a:latin typeface="Times New Roman" panose="02020603050405020304" pitchFamily="18" charset="0"/>
              <a:cs typeface="Times New Roman" panose="02020603050405020304" pitchFamily="18" charset="0"/>
            </a:endParaRPr>
          </a:p>
        </p:txBody>
      </p:sp>
      <p:sp>
        <p:nvSpPr>
          <p:cNvPr id="277507" name="Rectangle 3"/>
          <p:cNvSpPr>
            <a:spLocks noGrp="1" noChangeArrowheads="1"/>
          </p:cNvSpPr>
          <p:nvPr>
            <p:ph type="body" idx="1"/>
          </p:nvPr>
        </p:nvSpPr>
        <p:spPr>
          <a:xfrm>
            <a:off x="1908175" y="909638"/>
            <a:ext cx="7056438" cy="5832475"/>
          </a:xfrm>
        </p:spPr>
        <p:txBody>
          <a:bodyPr/>
          <a:lstStyle/>
          <a:p>
            <a:r>
              <a:rPr lang="en-IN" sz="1400" dirty="0">
                <a:solidFill>
                  <a:schemeClr val="bg2"/>
                </a:solidFill>
                <a:latin typeface="Times New Roman" panose="02020603050405020304" pitchFamily="18" charset="0"/>
                <a:cs typeface="Times New Roman" panose="02020603050405020304" pitchFamily="18" charset="0"/>
              </a:rPr>
              <a:t>Optimizing Investment Strategies Based on Insights</a:t>
            </a:r>
            <a:endParaRPr lang="en-IN" sz="1400" b="1" dirty="0">
              <a:solidFill>
                <a:schemeClr val="bg2"/>
              </a:solidFill>
              <a:latin typeface="Times New Roman" panose="02020603050405020304" pitchFamily="18" charset="0"/>
              <a:cs typeface="Times New Roman" panose="02020603050405020304" pitchFamily="18" charset="0"/>
            </a:endParaRPr>
          </a:p>
          <a:p>
            <a:r>
              <a:rPr lang="en-IN" sz="1400" dirty="0">
                <a:solidFill>
                  <a:schemeClr val="bg2"/>
                </a:solidFill>
                <a:latin typeface="Times New Roman" panose="02020603050405020304" pitchFamily="18" charset="0"/>
                <a:cs typeface="Times New Roman" panose="02020603050405020304" pitchFamily="18" charset="0"/>
              </a:rPr>
              <a:t>In today's financial landscape, understanding investor preferences and </a:t>
            </a:r>
            <a:r>
              <a:rPr lang="en-IN" sz="1400" dirty="0" err="1">
                <a:solidFill>
                  <a:schemeClr val="bg2"/>
                </a:solidFill>
                <a:latin typeface="Times New Roman" panose="02020603050405020304" pitchFamily="18" charset="0"/>
                <a:cs typeface="Times New Roman" panose="02020603050405020304" pitchFamily="18" charset="0"/>
              </a:rPr>
              <a:t>behaviors</a:t>
            </a:r>
            <a:r>
              <a:rPr lang="en-IN" sz="1400" dirty="0">
                <a:solidFill>
                  <a:schemeClr val="bg2"/>
                </a:solidFill>
                <a:latin typeface="Times New Roman" panose="02020603050405020304" pitchFamily="18" charset="0"/>
                <a:cs typeface="Times New Roman" panose="02020603050405020304" pitchFamily="18" charset="0"/>
              </a:rPr>
              <a:t> is crucial for financial institutions and advisors to tailor their offerings effectively. The dataset contains information on various aspects of investment </a:t>
            </a:r>
            <a:r>
              <a:rPr lang="en-IN" sz="1400" dirty="0" err="1">
                <a:solidFill>
                  <a:schemeClr val="bg2"/>
                </a:solidFill>
                <a:latin typeface="Times New Roman" panose="02020603050405020304" pitchFamily="18" charset="0"/>
                <a:cs typeface="Times New Roman" panose="02020603050405020304" pitchFamily="18" charset="0"/>
              </a:rPr>
              <a:t>behavior</a:t>
            </a:r>
            <a:r>
              <a:rPr lang="en-IN" sz="1400" dirty="0">
                <a:solidFill>
                  <a:schemeClr val="bg2"/>
                </a:solidFill>
                <a:latin typeface="Times New Roman" panose="02020603050405020304" pitchFamily="18" charset="0"/>
                <a:cs typeface="Times New Roman" panose="02020603050405020304" pitchFamily="18" charset="0"/>
              </a:rPr>
              <a:t> among individuals, including gender, age, preferred investment avenues, reasons for investment, monitoring practices, and return expectations.</a:t>
            </a:r>
          </a:p>
          <a:p>
            <a:r>
              <a:rPr lang="en-IN" sz="1400" dirty="0">
                <a:solidFill>
                  <a:schemeClr val="bg2"/>
                </a:solidFill>
                <a:latin typeface="Times New Roman" panose="02020603050405020304" pitchFamily="18" charset="0"/>
                <a:cs typeface="Times New Roman" panose="02020603050405020304" pitchFamily="18" charset="0"/>
              </a:rPr>
              <a:t> By leveraging the data-driven insights from this analysis, financial institutions can not only optimize their investment strategies but also strengthen client relationships and achieve sustainable growth in the competitive financial services industry</a:t>
            </a:r>
            <a:r>
              <a:rPr lang="en-IN" sz="1400" dirty="0">
                <a:solidFill>
                  <a:schemeClr val="bg2"/>
                </a:solidFill>
              </a:rPr>
              <a:t>.</a:t>
            </a:r>
          </a:p>
          <a:p>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281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r>
              <a:rPr lang="en-US" altLang="en-US" sz="1800" dirty="0" err="1" smtClean="0">
                <a:solidFill>
                  <a:schemeClr val="tx1"/>
                </a:solidFill>
                <a:latin typeface="Times New Roman" panose="02020603050405020304" pitchFamily="18" charset="0"/>
                <a:cs typeface="Times New Roman" panose="02020603050405020304" pitchFamily="18" charset="0"/>
              </a:rPr>
              <a:t>No,of</a:t>
            </a:r>
            <a:r>
              <a:rPr lang="en-US" altLang="en-US" sz="1800" dirty="0" smtClean="0">
                <a:solidFill>
                  <a:schemeClr val="tx1"/>
                </a:solidFill>
                <a:latin typeface="Times New Roman" panose="02020603050405020304" pitchFamily="18" charset="0"/>
                <a:cs typeface="Times New Roman" panose="02020603050405020304" pitchFamily="18" charset="0"/>
              </a:rPr>
              <a:t>. Male and Female Investors</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US" sz="1400" dirty="0">
                <a:solidFill>
                  <a:schemeClr val="bg2"/>
                </a:solidFill>
                <a:latin typeface="Times New Roman" panose="02020603050405020304" pitchFamily="18" charset="0"/>
                <a:cs typeface="Times New Roman" panose="02020603050405020304" pitchFamily="18" charset="0"/>
              </a:rPr>
              <a:t>Male count is above 4000</a:t>
            </a:r>
          </a:p>
          <a:p>
            <a:r>
              <a:rPr lang="en-US" sz="1400" dirty="0">
                <a:solidFill>
                  <a:schemeClr val="bg2"/>
                </a:solidFill>
                <a:latin typeface="Times New Roman" panose="02020603050405020304" pitchFamily="18" charset="0"/>
                <a:cs typeface="Times New Roman" panose="02020603050405020304" pitchFamily="18" charset="0"/>
              </a:rPr>
              <a:t>Female count is between 2000-3000</a:t>
            </a:r>
          </a:p>
          <a:p>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760" y="1052736"/>
            <a:ext cx="6057900" cy="4457700"/>
          </a:xfrm>
          <a:prstGeom prst="rect">
            <a:avLst/>
          </a:prstGeom>
        </p:spPr>
      </p:pic>
    </p:spTree>
    <p:extLst>
      <p:ext uri="{BB962C8B-B14F-4D97-AF65-F5344CB8AC3E}">
        <p14:creationId xmlns:p14="http://schemas.microsoft.com/office/powerpoint/2010/main" val="1605593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pPr marL="0" indent="0">
              <a:buNone/>
            </a:pPr>
            <a:endParaRPr lang="en-US" dirty="0"/>
          </a:p>
          <a:p>
            <a:pPr marL="0" indent="0">
              <a:buNone/>
            </a:pPr>
            <a:endParaRPr lang="en-US" sz="1100" dirty="0" smtClean="0"/>
          </a:p>
          <a:p>
            <a:r>
              <a:rPr lang="en-US" sz="1400" dirty="0" smtClean="0">
                <a:solidFill>
                  <a:schemeClr val="bg2"/>
                </a:solidFill>
                <a:latin typeface="Times New Roman" panose="02020603050405020304" pitchFamily="18" charset="0"/>
                <a:cs typeface="Times New Roman" panose="02020603050405020304" pitchFamily="18" charset="0"/>
              </a:rPr>
              <a:t>From </a:t>
            </a:r>
            <a:r>
              <a:rPr lang="en-US" sz="1400" dirty="0">
                <a:solidFill>
                  <a:schemeClr val="bg2"/>
                </a:solidFill>
                <a:latin typeface="Times New Roman" panose="02020603050405020304" pitchFamily="18" charset="0"/>
                <a:cs typeface="Times New Roman" panose="02020603050405020304" pitchFamily="18" charset="0"/>
              </a:rPr>
              <a:t>dataset, the majority of people investing are in the 20-30 age group</a:t>
            </a:r>
            <a:r>
              <a:rPr lang="en-US" sz="1400" dirty="0" smtClean="0">
                <a:solidFill>
                  <a:schemeClr val="bg2"/>
                </a:solidFill>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smtClean="0">
                <a:solidFill>
                  <a:schemeClr val="bg2"/>
                </a:solidFill>
                <a:latin typeface="Times New Roman" panose="02020603050405020304" pitchFamily="18" charset="0"/>
                <a:cs typeface="Times New Roman" panose="02020603050405020304" pitchFamily="18" charset="0"/>
              </a:rPr>
              <a:t>The </a:t>
            </a:r>
            <a:r>
              <a:rPr lang="en-US" sz="1400" dirty="0">
                <a:solidFill>
                  <a:schemeClr val="bg2"/>
                </a:solidFill>
                <a:latin typeface="Times New Roman" panose="02020603050405020304" pitchFamily="18" charset="0"/>
                <a:cs typeface="Times New Roman" panose="02020603050405020304" pitchFamily="18" charset="0"/>
              </a:rPr>
              <a:t>count is above 5000 for the age group of 20-30.</a:t>
            </a:r>
          </a:p>
          <a:p>
            <a:r>
              <a:rPr lang="en-US" sz="1400" dirty="0">
                <a:solidFill>
                  <a:schemeClr val="bg2"/>
                </a:solidFill>
                <a:latin typeface="Times New Roman" panose="02020603050405020304" pitchFamily="18" charset="0"/>
                <a:cs typeface="Times New Roman" panose="02020603050405020304" pitchFamily="18" charset="0"/>
              </a:rPr>
              <a:t>The count is between 1000 - 2000 for the age group of 30-40</a:t>
            </a:r>
          </a:p>
          <a:p>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1863" y="908720"/>
            <a:ext cx="5981700" cy="4647356"/>
          </a:xfrm>
          <a:prstGeom prst="rect">
            <a:avLst/>
          </a:prstGeom>
        </p:spPr>
      </p:pic>
    </p:spTree>
    <p:extLst>
      <p:ext uri="{BB962C8B-B14F-4D97-AF65-F5344CB8AC3E}">
        <p14:creationId xmlns:p14="http://schemas.microsoft.com/office/powerpoint/2010/main" val="3089393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pPr lvl="0"/>
            <a:r>
              <a:rPr lang="en-IN" sz="1400" dirty="0">
                <a:solidFill>
                  <a:schemeClr val="bg2"/>
                </a:solidFill>
                <a:latin typeface="Times New Roman" panose="02020603050405020304" pitchFamily="18" charset="0"/>
                <a:cs typeface="Times New Roman" panose="02020603050405020304" pitchFamily="18" charset="0"/>
              </a:rPr>
              <a:t>Men are more willing to invest between the ages of 26 and 30.</a:t>
            </a:r>
          </a:p>
          <a:p>
            <a:pPr lvl="0"/>
            <a:r>
              <a:rPr lang="en-IN" sz="1400" dirty="0">
                <a:solidFill>
                  <a:schemeClr val="bg2"/>
                </a:solidFill>
                <a:latin typeface="Times New Roman" panose="02020603050405020304" pitchFamily="18" charset="0"/>
                <a:cs typeface="Times New Roman" panose="02020603050405020304" pitchFamily="18" charset="0"/>
              </a:rPr>
              <a:t>The Age category of 27 is investing more when compare to other age categories</a:t>
            </a:r>
          </a:p>
          <a:p>
            <a:endParaRPr lang="en-US" altLang="en-US" sz="1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768" y="980728"/>
            <a:ext cx="6050280" cy="3756660"/>
          </a:xfrm>
          <a:prstGeom prst="rect">
            <a:avLst/>
          </a:prstGeom>
        </p:spPr>
      </p:pic>
    </p:spTree>
    <p:extLst>
      <p:ext uri="{BB962C8B-B14F-4D97-AF65-F5344CB8AC3E}">
        <p14:creationId xmlns:p14="http://schemas.microsoft.com/office/powerpoint/2010/main" val="2764567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The women starts investing at the age of 23.</a:t>
            </a:r>
          </a:p>
          <a:p>
            <a:r>
              <a:rPr lang="en-IN" sz="1400" dirty="0">
                <a:solidFill>
                  <a:schemeClr val="bg2"/>
                </a:solidFill>
                <a:latin typeface="Times New Roman" panose="02020603050405020304" pitchFamily="18" charset="0"/>
                <a:cs typeface="Times New Roman" panose="02020603050405020304" pitchFamily="18" charset="0"/>
              </a:rPr>
              <a:t> </a:t>
            </a:r>
            <a:r>
              <a:rPr lang="en-IN" sz="1400" dirty="0" smtClean="0">
                <a:solidFill>
                  <a:schemeClr val="bg2"/>
                </a:solidFill>
                <a:latin typeface="Times New Roman" panose="02020603050405020304" pitchFamily="18" charset="0"/>
                <a:cs typeface="Times New Roman" panose="02020603050405020304" pitchFamily="18" charset="0"/>
              </a:rPr>
              <a:t>The </a:t>
            </a:r>
            <a:r>
              <a:rPr lang="en-IN" sz="1400" dirty="0">
                <a:solidFill>
                  <a:schemeClr val="bg2"/>
                </a:solidFill>
                <a:latin typeface="Times New Roman" panose="02020603050405020304" pitchFamily="18" charset="0"/>
                <a:cs typeface="Times New Roman" panose="02020603050405020304" pitchFamily="18" charset="0"/>
              </a:rPr>
              <a:t>Age category of 28 and 34 is investing more when compare to other age categories</a:t>
            </a:r>
          </a:p>
          <a:p>
            <a:endParaRPr lang="en-US" altLang="en-US" sz="1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760" y="980728"/>
            <a:ext cx="6080760" cy="3810000"/>
          </a:xfrm>
          <a:prstGeom prst="rect">
            <a:avLst/>
          </a:prstGeom>
        </p:spPr>
      </p:pic>
    </p:spTree>
    <p:extLst>
      <p:ext uri="{BB962C8B-B14F-4D97-AF65-F5344CB8AC3E}">
        <p14:creationId xmlns:p14="http://schemas.microsoft.com/office/powerpoint/2010/main" val="20179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alt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pPr marL="0" indent="0">
              <a:buNone/>
            </a:pPr>
            <a:r>
              <a:rPr lang="en-IN" sz="1400" dirty="0">
                <a:solidFill>
                  <a:schemeClr val="bg2"/>
                </a:solidFill>
                <a:latin typeface="Times New Roman" panose="02020603050405020304" pitchFamily="18" charset="0"/>
                <a:cs typeface="Times New Roman" panose="02020603050405020304" pitchFamily="18" charset="0"/>
              </a:rPr>
              <a:t>• Here we see that investors generally invest through Financial Consultants.</a:t>
            </a:r>
          </a:p>
          <a:p>
            <a:pPr marL="0" indent="0">
              <a:buNone/>
            </a:pPr>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Financial Consultants - 43.2% </a:t>
            </a:r>
          </a:p>
          <a:p>
            <a:pPr marL="0" indent="0">
              <a:buNone/>
            </a:pPr>
            <a:r>
              <a:rPr lang="en-IN" sz="1400" dirty="0">
                <a:solidFill>
                  <a:schemeClr val="bg2"/>
                </a:solidFill>
                <a:latin typeface="Times New Roman" panose="02020603050405020304" pitchFamily="18" charset="0"/>
                <a:cs typeface="Times New Roman" panose="02020603050405020304" pitchFamily="18" charset="0"/>
              </a:rPr>
              <a:t>• Television-16.2%</a:t>
            </a:r>
          </a:p>
          <a:p>
            <a:pPr marL="0" indent="0">
              <a:buNone/>
            </a:pPr>
            <a:r>
              <a:rPr lang="en-IN" sz="1400" dirty="0" smtClean="0">
                <a:solidFill>
                  <a:schemeClr val="bg2"/>
                </a:solidFill>
                <a:latin typeface="Times New Roman" panose="02020603050405020304" pitchFamily="18" charset="0"/>
                <a:cs typeface="Times New Roman" panose="02020603050405020304" pitchFamily="18" charset="0"/>
              </a:rPr>
              <a:t>• </a:t>
            </a:r>
            <a:r>
              <a:rPr lang="en-IN" sz="1400" dirty="0">
                <a:solidFill>
                  <a:schemeClr val="bg2"/>
                </a:solidFill>
                <a:latin typeface="Times New Roman" panose="02020603050405020304" pitchFamily="18" charset="0"/>
                <a:cs typeface="Times New Roman" panose="02020603050405020304" pitchFamily="18" charset="0"/>
              </a:rPr>
              <a:t>Newspapers and Magazines- 37.8% </a:t>
            </a:r>
          </a:p>
          <a:p>
            <a:pPr marL="0" indent="0">
              <a:buNone/>
            </a:pPr>
            <a:r>
              <a:rPr lang="en-IN" sz="1400" dirty="0">
                <a:solidFill>
                  <a:schemeClr val="bg2"/>
                </a:solidFill>
                <a:latin typeface="Times New Roman" panose="02020603050405020304" pitchFamily="18" charset="0"/>
                <a:cs typeface="Times New Roman" panose="02020603050405020304" pitchFamily="18" charset="0"/>
              </a:rPr>
              <a:t>• Internet- 2.7</a:t>
            </a:r>
            <a:r>
              <a:rPr lang="en-IN" sz="1100" dirty="0">
                <a:solidFill>
                  <a:schemeClr val="bg2"/>
                </a:solidFill>
                <a:latin typeface="+mn-lt"/>
                <a:ea typeface="+mn-ea"/>
                <a:cs typeface="+mn-cs"/>
              </a:rPr>
              <a:t>%</a:t>
            </a:r>
          </a:p>
          <a:p>
            <a:endParaRPr lang="en-US" altLang="en-US" sz="1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105" y="980728"/>
            <a:ext cx="6499860" cy="3456384"/>
          </a:xfrm>
          <a:prstGeom prst="rect">
            <a:avLst/>
          </a:prstGeom>
        </p:spPr>
      </p:pic>
    </p:spTree>
    <p:extLst>
      <p:ext uri="{BB962C8B-B14F-4D97-AF65-F5344CB8AC3E}">
        <p14:creationId xmlns:p14="http://schemas.microsoft.com/office/powerpoint/2010/main" val="115328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72</TotalTime>
  <Words>934</Words>
  <Application>Microsoft Office PowerPoint</Application>
  <PresentationFormat>On-screen Show (4:3)</PresentationFormat>
  <Paragraphs>200</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template</vt:lpstr>
      <vt:lpstr>  Consumer Insights: Investing in Securities</vt:lpstr>
      <vt:lpstr>  Introduction</vt:lpstr>
      <vt:lpstr>Project Description</vt:lpstr>
      <vt:lpstr>Business Problem</vt:lpstr>
      <vt:lpstr>No,of. Male and Female Investors</vt:lpstr>
      <vt:lpstr>PowerPoint Presentation</vt:lpstr>
      <vt:lpstr>PowerPoint Presentation</vt:lpstr>
      <vt:lpstr>PowerPoint Presentation</vt:lpstr>
      <vt:lpstr>PowerPoint Presentation</vt:lpstr>
      <vt:lpstr>PowerPoint Presentation</vt:lpstr>
      <vt:lpstr>Tracking on Investments </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Admin</cp:lastModifiedBy>
  <cp:revision>9</cp:revision>
  <dcterms:created xsi:type="dcterms:W3CDTF">2024-07-16T15:18:14Z</dcterms:created>
  <dcterms:modified xsi:type="dcterms:W3CDTF">2024-07-17T03:34:49Z</dcterms:modified>
</cp:coreProperties>
</file>