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5" r:id="rId3"/>
    <p:sldId id="266" r:id="rId4"/>
    <p:sldId id="268" r:id="rId5"/>
    <p:sldId id="269" r:id="rId6"/>
    <p:sldId id="274" r:id="rId7"/>
    <p:sldId id="275" r:id="rId8"/>
    <p:sldId id="276" r:id="rId9"/>
    <p:sldId id="277" r:id="rId10"/>
    <p:sldId id="279" r:id="rId11"/>
    <p:sldId id="262" r:id="rId12"/>
    <p:sldId id="270" r:id="rId13"/>
    <p:sldId id="271" r:id="rId14"/>
    <p:sldId id="263" r:id="rId15"/>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0" autoAdjust="0"/>
  </p:normalViewPr>
  <p:slideViewPr>
    <p:cSldViewPr snapToGrid="0" snapToObjects="1">
      <p:cViewPr varScale="1">
        <p:scale>
          <a:sx n="73" d="100"/>
          <a:sy n="73" d="100"/>
        </p:scale>
        <p:origin x="-446" y="-82"/>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7353FA49-0A94-47FE-BB53-21D87229F603}" type="datetimeFigureOut">
              <a:rPr lang="en-IN" smtClean="0"/>
              <a:t>29-05-2024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580974B7-9306-4308-8D45-01F54969993C}" type="slidenum">
              <a:rPr lang="en-IN" smtClean="0"/>
              <a:t>‹#›</a:t>
            </a:fld>
            <a:endParaRPr lang="en-IN"/>
          </a:p>
        </p:txBody>
      </p:sp>
    </p:spTree>
    <p:extLst>
      <p:ext uri="{BB962C8B-B14F-4D97-AF65-F5344CB8AC3E}">
        <p14:creationId xmlns:p14="http://schemas.microsoft.com/office/powerpoint/2010/main" val="2167580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5325"/>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r>
              <a:rPr lang="en-US" sz="4000" b="1" dirty="0" smtClean="0">
                <a:solidFill>
                  <a:schemeClr val="tx1">
                    <a:lumMod val="95000"/>
                    <a:lumOff val="5000"/>
                  </a:schemeClr>
                </a:solidFill>
                <a:latin typeface="Arial" panose="020B0604020202020204" pitchFamily="34" charset="0"/>
                <a:ea typeface="Open Sans" pitchFamily="34" charset="-122"/>
                <a:cs typeface="Arial" panose="020B0604020202020204" pitchFamily="34" charset="0"/>
              </a:rPr>
              <a:t>Inventory Management System</a:t>
            </a:r>
            <a:endParaRPr lang="en-US" sz="40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r>
              <a:rPr lang="en-US" sz="1750" dirty="0" smtClean="0">
                <a:solidFill>
                  <a:srgbClr val="333F70"/>
                </a:solidFill>
                <a:latin typeface="Arial" panose="020B0604020202020204" pitchFamily="34" charset="0"/>
                <a:ea typeface="Open Sans" pitchFamily="34" charset="-122"/>
                <a:cs typeface="Arial" panose="020B0604020202020204" pitchFamily="34" charset="0"/>
              </a:rPr>
              <a:t>.</a:t>
            </a:r>
            <a:endParaRPr lang="en-US" sz="1750" dirty="0">
              <a:latin typeface="Arial" panose="020B0604020202020204" pitchFamily="34" charset="0"/>
              <a:cs typeface="Arial" panose="020B0604020202020204" pitchFamily="34" charset="0"/>
            </a:endParaRPr>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smtClean="0">
                <a:solidFill>
                  <a:srgbClr val="FFFFFF"/>
                </a:solidFill>
                <a:latin typeface="Arial" panose="020B0604020202020204" pitchFamily="34" charset="0"/>
                <a:ea typeface="Open Sans" pitchFamily="34" charset="-122"/>
                <a:cs typeface="Arial" panose="020B0604020202020204" pitchFamily="34" charset="0"/>
              </a:rPr>
              <a:t>a</a:t>
            </a:r>
            <a:endParaRPr lang="en-US" sz="1152" dirty="0">
              <a:latin typeface="Arial" panose="020B0604020202020204" pitchFamily="34" charset="0"/>
              <a:cs typeface="Arial" panose="020B0604020202020204" pitchFamily="34" charset="0"/>
            </a:endParaRPr>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r>
              <a:rPr lang="en-US" sz="3600" b="1" dirty="0" smtClean="0">
                <a:solidFill>
                  <a:schemeClr val="tx1">
                    <a:lumMod val="95000"/>
                    <a:lumOff val="5000"/>
                  </a:schemeClr>
                </a:solidFill>
                <a:latin typeface="Arial" panose="020B0604020202020204" pitchFamily="34" charset="0"/>
                <a:ea typeface="Open Sans" pitchFamily="34" charset="-122"/>
                <a:cs typeface="Arial" panose="020B0604020202020204" pitchFamily="34" charset="0"/>
              </a:rPr>
              <a:t>                                       </a:t>
            </a:r>
            <a:r>
              <a:rPr lang="en-US" sz="3600" b="1" dirty="0" smtClean="0">
                <a:solidFill>
                  <a:schemeClr val="tx1">
                    <a:lumMod val="95000"/>
                    <a:lumOff val="5000"/>
                  </a:schemeClr>
                </a:solidFill>
                <a:latin typeface="Arial" panose="020B0604020202020204" pitchFamily="34" charset="0"/>
                <a:ea typeface="Open Sans" pitchFamily="34" charset="-122"/>
                <a:cs typeface="Arial" panose="020B0604020202020204" pitchFamily="34" charset="0"/>
              </a:rPr>
              <a:t>   </a:t>
            </a:r>
            <a:r>
              <a:rPr lang="en-US" sz="3600" b="1" dirty="0" err="1" smtClean="0">
                <a:solidFill>
                  <a:schemeClr val="tx1">
                    <a:lumMod val="95000"/>
                    <a:lumOff val="5000"/>
                  </a:schemeClr>
                </a:solidFill>
                <a:latin typeface="Arial" panose="020B0604020202020204" pitchFamily="34" charset="0"/>
                <a:ea typeface="Open Sans" pitchFamily="34" charset="-122"/>
                <a:cs typeface="Arial" panose="020B0604020202020204" pitchFamily="34" charset="0"/>
              </a:rPr>
              <a:t>Karthi</a:t>
            </a:r>
            <a:r>
              <a:rPr lang="en-US" sz="3600" b="1" dirty="0" smtClean="0">
                <a:solidFill>
                  <a:schemeClr val="tx1">
                    <a:lumMod val="95000"/>
                    <a:lumOff val="5000"/>
                  </a:schemeClr>
                </a:solidFill>
                <a:latin typeface="Arial" panose="020B0604020202020204" pitchFamily="34" charset="0"/>
                <a:ea typeface="Open Sans" pitchFamily="34" charset="-122"/>
                <a:cs typeface="Arial" panose="020B0604020202020204" pitchFamily="34" charset="0"/>
              </a:rPr>
              <a:t>  </a:t>
            </a:r>
            <a:r>
              <a:rPr lang="en-US" sz="3600" b="1" dirty="0">
                <a:solidFill>
                  <a:schemeClr val="tx1">
                    <a:lumMod val="95000"/>
                    <a:lumOff val="5000"/>
                  </a:schemeClr>
                </a:solidFill>
                <a:latin typeface="Arial" panose="020B0604020202020204" pitchFamily="34" charset="0"/>
                <a:ea typeface="Open Sans" pitchFamily="34" charset="-122"/>
                <a:cs typeface="Arial" panose="020B0604020202020204" pitchFamily="34" charset="0"/>
              </a:rPr>
              <a:t>NS</a:t>
            </a:r>
            <a:endParaRPr lang="en-US" sz="3600"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1118272" y="0"/>
            <a:ext cx="3519747"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270164" y="654627"/>
            <a:ext cx="10848107" cy="4524315"/>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Getting and Displaying Inventory</a:t>
            </a:r>
          </a:p>
          <a:p>
            <a:endParaRPr lang="en-US" sz="2400" dirty="0" smtClean="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def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get_inventory</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return </a:t>
            </a:r>
            <a:r>
              <a:rPr lang="en-IN" sz="2400" dirty="0" err="1">
                <a:latin typeface="Arial" panose="020B0604020202020204" pitchFamily="34" charset="0"/>
                <a:cs typeface="Arial" panose="020B0604020202020204" pitchFamily="34" charset="0"/>
              </a:rPr>
              <a:t>inventorydef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display_inventory</a:t>
            </a:r>
            <a:r>
              <a:rPr lang="en-IN" sz="2400" dirty="0">
                <a:latin typeface="Arial" panose="020B0604020202020204" pitchFamily="34" charset="0"/>
                <a:cs typeface="Arial" panose="020B0604020202020204" pitchFamily="34" charset="0"/>
              </a:rPr>
              <a:t>():   </a:t>
            </a:r>
          </a:p>
          <a:p>
            <a:r>
              <a:rPr lang="en-IN" sz="2400" dirty="0" err="1" smtClean="0">
                <a:latin typeface="Arial" panose="020B0604020202020204" pitchFamily="34" charset="0"/>
                <a:cs typeface="Arial" panose="020B0604020202020204" pitchFamily="34" charset="0"/>
              </a:rPr>
              <a:t>def</a:t>
            </a:r>
            <a:r>
              <a:rPr lang="en-IN" sz="2400" dirty="0" smtClean="0">
                <a:latin typeface="Arial" panose="020B0604020202020204" pitchFamily="34" charset="0"/>
                <a:cs typeface="Arial" panose="020B0604020202020204" pitchFamily="34" charset="0"/>
              </a:rPr>
              <a:t> </a:t>
            </a:r>
            <a:r>
              <a:rPr lang="en-IN" sz="2400" dirty="0" err="1" smtClean="0">
                <a:latin typeface="Arial" panose="020B0604020202020204" pitchFamily="34" charset="0"/>
                <a:cs typeface="Arial" panose="020B0604020202020204" pitchFamily="34" charset="0"/>
              </a:rPr>
              <a:t>display_inventory</a:t>
            </a:r>
            <a:r>
              <a:rPr lang="en-IN" sz="2400" dirty="0" smtClean="0">
                <a:latin typeface="Arial" panose="020B0604020202020204" pitchFamily="34" charset="0"/>
                <a:cs typeface="Arial" panose="020B0604020202020204" pitchFamily="34" charset="0"/>
              </a:rPr>
              <a:t>:</a:t>
            </a: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if not inventory: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print</a:t>
            </a:r>
            <a:r>
              <a:rPr lang="en-IN" sz="2400" dirty="0">
                <a:latin typeface="Arial" panose="020B0604020202020204" pitchFamily="34" charset="0"/>
                <a:cs typeface="Arial" panose="020B0604020202020204" pitchFamily="34" charset="0"/>
              </a:rPr>
              <a:t>("Inventory is empty.")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else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print</a:t>
            </a:r>
            <a:r>
              <a:rPr lang="en-IN" sz="2400" dirty="0">
                <a:latin typeface="Arial" panose="020B0604020202020204" pitchFamily="34" charset="0"/>
                <a:cs typeface="Arial" panose="020B0604020202020204" pitchFamily="34" charset="0"/>
              </a:rPr>
              <a:t>("Current Inventory:")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for </a:t>
            </a:r>
            <a:r>
              <a:rPr lang="en-IN" sz="2400" dirty="0" smtClean="0">
                <a:latin typeface="Arial" panose="020B0604020202020204" pitchFamily="34" charset="0"/>
                <a:cs typeface="Arial" panose="020B0604020202020204" pitchFamily="34" charset="0"/>
              </a:rPr>
              <a:t> item</a:t>
            </a:r>
            <a:r>
              <a:rPr lang="en-IN" sz="2400" dirty="0">
                <a:latin typeface="Arial" panose="020B0604020202020204" pitchFamily="34" charset="0"/>
                <a:cs typeface="Arial" panose="020B0604020202020204" pitchFamily="34" charset="0"/>
              </a:rPr>
              <a:t>, details in </a:t>
            </a:r>
            <a:r>
              <a:rPr lang="en-IN" sz="2400" dirty="0" err="1">
                <a:latin typeface="Arial" panose="020B0604020202020204" pitchFamily="34" charset="0"/>
                <a:cs typeface="Arial" panose="020B0604020202020204" pitchFamily="34" charset="0"/>
              </a:rPr>
              <a:t>inventory.items</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print(</a:t>
            </a:r>
            <a:r>
              <a:rPr lang="en-IN" sz="2400" dirty="0" err="1">
                <a:latin typeface="Arial" panose="020B0604020202020204" pitchFamily="34" charset="0"/>
                <a:cs typeface="Arial" panose="020B0604020202020204" pitchFamily="34" charset="0"/>
              </a:rPr>
              <a:t>f"Item</a:t>
            </a:r>
            <a:r>
              <a:rPr lang="en-IN" sz="2400" dirty="0">
                <a:latin typeface="Arial" panose="020B0604020202020204" pitchFamily="34" charset="0"/>
                <a:cs typeface="Arial" panose="020B0604020202020204" pitchFamily="34" charset="0"/>
              </a:rPr>
              <a:t>: {item}, Quantity: {details['quantity']}, Price: {details['price']}")</a:t>
            </a:r>
          </a:p>
        </p:txBody>
      </p:sp>
    </p:spTree>
    <p:extLst>
      <p:ext uri="{BB962C8B-B14F-4D97-AF65-F5344CB8AC3E}">
        <p14:creationId xmlns:p14="http://schemas.microsoft.com/office/powerpoint/2010/main" val="1776814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79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endParaRPr lang="en-US" sz="4350" dirty="0"/>
          </a:p>
        </p:txBody>
      </p:sp>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endParaRPr lang="en-US" sz="2175" dirty="0"/>
          </a:p>
        </p:txBody>
      </p:sp>
      <p:sp>
        <p:nvSpPr>
          <p:cNvPr id="8" name="Text 4"/>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0" name="Text 5"/>
          <p:cNvSpPr/>
          <p:nvPr/>
        </p:nvSpPr>
        <p:spPr>
          <a:xfrm>
            <a:off x="5922288" y="4308634"/>
            <a:ext cx="2878217" cy="345281"/>
          </a:xfrm>
          <a:prstGeom prst="rect">
            <a:avLst/>
          </a:prstGeom>
          <a:noFill/>
          <a:ln/>
        </p:spPr>
        <p:txBody>
          <a:bodyPr wrap="none" rtlCol="0" anchor="t"/>
          <a:lstStyle/>
          <a:p>
            <a:pPr marL="0" indent="0" algn="l">
              <a:lnSpc>
                <a:spcPts val="2719"/>
              </a:lnSpc>
              <a:buNone/>
            </a:pPr>
            <a:r>
              <a:rPr lang="en-US" sz="2175" b="1" dirty="0" smtClean="0">
                <a:solidFill>
                  <a:srgbClr val="333F70"/>
                </a:solidFill>
                <a:latin typeface="Unbounded" pitchFamily="34" charset="0"/>
                <a:ea typeface="Unbounded" pitchFamily="34" charset="-122"/>
                <a:cs typeface="Unbounded" pitchFamily="34" charset="-120"/>
              </a:rPr>
              <a:t>I</a:t>
            </a:r>
            <a:endParaRPr lang="en-US" sz="2175" dirty="0"/>
          </a:p>
        </p:txBody>
      </p:sp>
      <p:sp>
        <p:nvSpPr>
          <p:cNvPr id="11" name="Text 6"/>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3" name="Text 7"/>
          <p:cNvSpPr/>
          <p:nvPr/>
        </p:nvSpPr>
        <p:spPr>
          <a:xfrm>
            <a:off x="5922288" y="6076355"/>
            <a:ext cx="4058483" cy="345281"/>
          </a:xfrm>
          <a:prstGeom prst="rect">
            <a:avLst/>
          </a:prstGeom>
          <a:noFill/>
          <a:ln/>
        </p:spPr>
        <p:txBody>
          <a:bodyPr wrap="none" rtlCol="0" anchor="t"/>
          <a:lstStyle/>
          <a:p>
            <a:pPr marL="0" indent="0" algn="l">
              <a:lnSpc>
                <a:spcPts val="2719"/>
              </a:lnSpc>
              <a:buNone/>
            </a:pPr>
            <a:endParaRPr lang="en-US" sz="2175" dirty="0"/>
          </a:p>
        </p:txBody>
      </p:sp>
      <p:sp>
        <p:nvSpPr>
          <p:cNvPr id="14" name="Text 8"/>
          <p:cNvSpPr/>
          <p:nvPr/>
        </p:nvSpPr>
        <p:spPr>
          <a:xfrm>
            <a:off x="5922288" y="6554153"/>
            <a:ext cx="7879556" cy="706993"/>
          </a:xfrm>
          <a:prstGeom prst="rect">
            <a:avLst/>
          </a:prstGeom>
          <a:noFill/>
          <a:ln/>
        </p:spPr>
        <p:txBody>
          <a:bodyPr wrap="square" rtlCol="0" anchor="t"/>
          <a:lstStyle/>
          <a:p>
            <a:pPr marL="0" indent="0" algn="l">
              <a:lnSpc>
                <a:spcPts val="2784"/>
              </a:lnSpc>
              <a:buNone/>
            </a:pPr>
            <a:endParaRPr lang="en-US" sz="1740" dirty="0"/>
          </a:p>
        </p:txBody>
      </p:sp>
      <p:sp>
        <p:nvSpPr>
          <p:cNvPr id="6" name="TextBox 5"/>
          <p:cNvSpPr txBox="1"/>
          <p:nvPr/>
        </p:nvSpPr>
        <p:spPr>
          <a:xfrm>
            <a:off x="4000501" y="852055"/>
            <a:ext cx="8120615" cy="637097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Main </a:t>
            </a:r>
            <a:r>
              <a:rPr lang="en-IN" sz="2400" dirty="0">
                <a:latin typeface="Arial" panose="020B0604020202020204" pitchFamily="34" charset="0"/>
                <a:cs typeface="Arial" panose="020B0604020202020204" pitchFamily="34" charset="0"/>
              </a:rPr>
              <a:t>Function and </a:t>
            </a:r>
            <a:r>
              <a:rPr lang="en-IN" sz="2400" dirty="0" smtClean="0">
                <a:latin typeface="Arial" panose="020B0604020202020204" pitchFamily="34" charset="0"/>
                <a:cs typeface="Arial" panose="020B0604020202020204" pitchFamily="34" charset="0"/>
              </a:rPr>
              <a:t>Execution</a:t>
            </a:r>
          </a:p>
          <a:p>
            <a:endParaRPr lang="en-US" sz="2400" dirty="0">
              <a:latin typeface="Arial" panose="020B0604020202020204" pitchFamily="34" charset="0"/>
              <a:cs typeface="Arial" panose="020B0604020202020204" pitchFamily="34" charset="0"/>
            </a:endParaRPr>
          </a:p>
          <a:p>
            <a:r>
              <a:rPr lang="en-US" sz="2400" dirty="0" err="1">
                <a:latin typeface="Arial" panose="020B0604020202020204" pitchFamily="34" charset="0"/>
                <a:cs typeface="Arial" panose="020B0604020202020204" pitchFamily="34" charset="0"/>
              </a:rPr>
              <a:t>def</a:t>
            </a:r>
            <a:r>
              <a:rPr lang="en-US" sz="2400" dirty="0">
                <a:latin typeface="Arial" panose="020B0604020202020204" pitchFamily="34" charset="0"/>
                <a:cs typeface="Arial" panose="020B0604020202020204" pitchFamily="34" charset="0"/>
              </a:rPr>
              <a:t> main():    # Sample </a:t>
            </a:r>
            <a:r>
              <a:rPr lang="en-US" sz="2400" dirty="0" smtClean="0">
                <a:latin typeface="Arial" panose="020B0604020202020204" pitchFamily="34" charset="0"/>
                <a:cs typeface="Arial" panose="020B0604020202020204" pitchFamily="34" charset="0"/>
              </a:rPr>
              <a:t>operations</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add_item</a:t>
            </a:r>
            <a:r>
              <a:rPr lang="en-US" sz="2400" dirty="0">
                <a:latin typeface="Arial" panose="020B0604020202020204" pitchFamily="34" charset="0"/>
                <a:cs typeface="Arial" panose="020B0604020202020204" pitchFamily="34" charset="0"/>
              </a:rPr>
              <a:t>("apple", 50, 0.5)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add_item</a:t>
            </a:r>
            <a:r>
              <a:rPr lang="en-US" sz="2400" dirty="0">
                <a:latin typeface="Arial" panose="020B0604020202020204" pitchFamily="34" charset="0"/>
                <a:cs typeface="Arial" panose="020B0604020202020204" pitchFamily="34" charset="0"/>
              </a:rPr>
              <a:t>("blueberry", 100, 0.2)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display_inventory</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remove_item</a:t>
            </a:r>
            <a:r>
              <a:rPr lang="en-US" sz="2400" dirty="0">
                <a:latin typeface="Arial" panose="020B0604020202020204" pitchFamily="34" charset="0"/>
                <a:cs typeface="Arial" panose="020B0604020202020204" pitchFamily="34" charset="0"/>
              </a:rPr>
              <a:t>("apple", 10)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display_inventory</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remove_item</a:t>
            </a:r>
            <a:r>
              <a:rPr lang="en-US" sz="2400" dirty="0">
                <a:latin typeface="Arial" panose="020B0604020202020204" pitchFamily="34" charset="0"/>
                <a:cs typeface="Arial" panose="020B0604020202020204" pitchFamily="34" charset="0"/>
              </a:rPr>
              <a:t>("orange", 5)    </a:t>
            </a:r>
            <a:endParaRPr lang="en-US" sz="240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display_inventory</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add_item</a:t>
            </a:r>
            <a:r>
              <a:rPr lang="en-US" sz="2400" dirty="0">
                <a:latin typeface="Arial" panose="020B0604020202020204" pitchFamily="34" charset="0"/>
                <a:cs typeface="Arial" panose="020B0604020202020204" pitchFamily="34" charset="0"/>
              </a:rPr>
              <a:t>("blueberry", 50, 0.25</a:t>
            </a:r>
            <a:r>
              <a:rPr lang="en-US" sz="2400" dirty="0" smtClean="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display_inventory</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main()</a:t>
            </a:r>
            <a:endParaRPr lang="en-IN"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79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endParaRPr lang="en-US" sz="4350" dirty="0"/>
          </a:p>
        </p:txBody>
      </p:sp>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endParaRPr lang="en-US" sz="2175" dirty="0"/>
          </a:p>
        </p:txBody>
      </p:sp>
      <p:sp>
        <p:nvSpPr>
          <p:cNvPr id="8" name="Text 4"/>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0" name="Text 5"/>
          <p:cNvSpPr/>
          <p:nvPr/>
        </p:nvSpPr>
        <p:spPr>
          <a:xfrm>
            <a:off x="5922288" y="4308634"/>
            <a:ext cx="2878217" cy="345281"/>
          </a:xfrm>
          <a:prstGeom prst="rect">
            <a:avLst/>
          </a:prstGeom>
          <a:noFill/>
          <a:ln/>
        </p:spPr>
        <p:txBody>
          <a:bodyPr wrap="none" rtlCol="0" anchor="t"/>
          <a:lstStyle/>
          <a:p>
            <a:pPr marL="0" indent="0" algn="l">
              <a:lnSpc>
                <a:spcPts val="2719"/>
              </a:lnSpc>
              <a:buNone/>
            </a:pPr>
            <a:r>
              <a:rPr lang="en-US" sz="2175" b="1" dirty="0" smtClean="0">
                <a:solidFill>
                  <a:srgbClr val="333F70"/>
                </a:solidFill>
                <a:latin typeface="Unbounded" pitchFamily="34" charset="0"/>
                <a:ea typeface="Unbounded" pitchFamily="34" charset="-122"/>
                <a:cs typeface="Unbounded" pitchFamily="34" charset="-120"/>
              </a:rPr>
              <a:t>I</a:t>
            </a:r>
            <a:endParaRPr lang="en-US" sz="2175" dirty="0"/>
          </a:p>
        </p:txBody>
      </p:sp>
      <p:sp>
        <p:nvSpPr>
          <p:cNvPr id="11" name="Text 6"/>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3" name="Text 7"/>
          <p:cNvSpPr/>
          <p:nvPr/>
        </p:nvSpPr>
        <p:spPr>
          <a:xfrm>
            <a:off x="5922288" y="6076355"/>
            <a:ext cx="4058483" cy="345281"/>
          </a:xfrm>
          <a:prstGeom prst="rect">
            <a:avLst/>
          </a:prstGeom>
          <a:noFill/>
          <a:ln/>
        </p:spPr>
        <p:txBody>
          <a:bodyPr wrap="none" rtlCol="0" anchor="t"/>
          <a:lstStyle/>
          <a:p>
            <a:pPr marL="0" indent="0" algn="l">
              <a:lnSpc>
                <a:spcPts val="2719"/>
              </a:lnSpc>
              <a:buNone/>
            </a:pPr>
            <a:endParaRPr lang="en-US" sz="2175" dirty="0"/>
          </a:p>
        </p:txBody>
      </p:sp>
      <p:sp>
        <p:nvSpPr>
          <p:cNvPr id="14" name="Text 8"/>
          <p:cNvSpPr/>
          <p:nvPr/>
        </p:nvSpPr>
        <p:spPr>
          <a:xfrm>
            <a:off x="5922288" y="6554153"/>
            <a:ext cx="7879556" cy="706993"/>
          </a:xfrm>
          <a:prstGeom prst="rect">
            <a:avLst/>
          </a:prstGeom>
          <a:noFill/>
          <a:ln/>
        </p:spPr>
        <p:txBody>
          <a:bodyPr wrap="square" rtlCol="0" anchor="t"/>
          <a:lstStyle/>
          <a:p>
            <a:pPr marL="0" indent="0" algn="l">
              <a:lnSpc>
                <a:spcPts val="2784"/>
              </a:lnSpc>
              <a:buNone/>
            </a:pPr>
            <a:endParaRPr lang="en-US" sz="1740" dirty="0"/>
          </a:p>
        </p:txBody>
      </p:sp>
      <p:sp>
        <p:nvSpPr>
          <p:cNvPr id="6" name="TextBox 5"/>
          <p:cNvSpPr txBox="1"/>
          <p:nvPr/>
        </p:nvSpPr>
        <p:spPr>
          <a:xfrm>
            <a:off x="4073237" y="1018309"/>
            <a:ext cx="9132400" cy="5262979"/>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Results </a:t>
            </a:r>
            <a:r>
              <a:rPr lang="en-IN" sz="2400" dirty="0">
                <a:latin typeface="Arial" panose="020B0604020202020204" pitchFamily="34" charset="0"/>
                <a:cs typeface="Arial" panose="020B0604020202020204" pitchFamily="34" charset="0"/>
              </a:rPr>
              <a:t>and Outcome-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Success:  </a:t>
            </a:r>
          </a:p>
          <a:p>
            <a:pPr marL="285750" indent="-285750">
              <a:buFontTx/>
              <a:buChar char="-"/>
            </a:pPr>
            <a:r>
              <a:rPr lang="en-IN" sz="2400" dirty="0" smtClean="0">
                <a:latin typeface="Arial" panose="020B0604020202020204" pitchFamily="34" charset="0"/>
                <a:cs typeface="Arial" panose="020B0604020202020204" pitchFamily="34" charset="0"/>
              </a:rPr>
              <a:t>Effectively </a:t>
            </a:r>
            <a:r>
              <a:rPr lang="en-IN" sz="2400" dirty="0">
                <a:latin typeface="Arial" panose="020B0604020202020204" pitchFamily="34" charset="0"/>
                <a:cs typeface="Arial" panose="020B0604020202020204" pitchFamily="34" charset="0"/>
              </a:rPr>
              <a:t>manages inventory.  </a:t>
            </a:r>
            <a:endParaRPr lang="en-IN" sz="2400" dirty="0" smtClean="0">
              <a:latin typeface="Arial" panose="020B0604020202020204" pitchFamily="34" charset="0"/>
              <a:cs typeface="Arial" panose="020B0604020202020204" pitchFamily="34" charset="0"/>
            </a:endParaRPr>
          </a:p>
          <a:p>
            <a:pPr marL="285750" indent="-285750">
              <a:buFontTx/>
              <a:buChar char="-"/>
            </a:pP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User-friendly with clear feedback.  </a:t>
            </a:r>
            <a:endParaRPr lang="en-IN" sz="2400" dirty="0" smtClean="0">
              <a:latin typeface="Arial" panose="020B0604020202020204" pitchFamily="34" charset="0"/>
              <a:cs typeface="Arial" panose="020B0604020202020204" pitchFamily="34" charset="0"/>
            </a:endParaRPr>
          </a:p>
          <a:p>
            <a:pPr marL="285750" indent="-285750">
              <a:buFontTx/>
              <a:buChar char="-"/>
            </a:pPr>
            <a:r>
              <a:rPr lang="en-IN" sz="2400" dirty="0" smtClean="0">
                <a:latin typeface="Arial" panose="020B0604020202020204" pitchFamily="34" charset="0"/>
                <a:cs typeface="Arial" panose="020B0604020202020204" pitchFamily="34" charset="0"/>
              </a:rPr>
              <a:t>-Sample </a:t>
            </a:r>
            <a:r>
              <a:rPr lang="en-IN" sz="2400" dirty="0">
                <a:latin typeface="Arial" panose="020B0604020202020204" pitchFamily="34" charset="0"/>
                <a:cs typeface="Arial" panose="020B0604020202020204" pitchFamily="34" charset="0"/>
              </a:rPr>
              <a:t>operations demonstrate functionality and effectiveness</a:t>
            </a:r>
            <a:r>
              <a:rPr lang="en-IN" sz="2400" dirty="0" smtClean="0">
                <a:latin typeface="Arial" panose="020B0604020202020204" pitchFamily="34" charset="0"/>
                <a:cs typeface="Arial" panose="020B0604020202020204" pitchFamily="34" charset="0"/>
              </a:rPr>
              <a:t>.</a:t>
            </a:r>
          </a:p>
          <a:p>
            <a:pPr marL="285750" indent="-285750">
              <a:buFontTx/>
              <a:buChar char="-"/>
            </a:pPr>
            <a:endParaRPr lang="en-IN" sz="2400" dirty="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Sample </a:t>
            </a:r>
            <a:r>
              <a:rPr lang="en-IN" sz="2400" dirty="0">
                <a:latin typeface="Arial" panose="020B0604020202020204" pitchFamily="34" charset="0"/>
                <a:cs typeface="Arial" panose="020B0604020202020204" pitchFamily="34" charset="0"/>
              </a:rPr>
              <a:t>Output</a:t>
            </a:r>
            <a:r>
              <a:rPr lang="en-IN" sz="2400" dirty="0" smtClean="0">
                <a:latin typeface="Arial" panose="020B0604020202020204" pitchFamily="34" charset="0"/>
                <a:cs typeface="Arial" panose="020B0604020202020204" pitchFamily="34" charset="0"/>
              </a:rPr>
              <a:t>:</a:t>
            </a:r>
          </a:p>
          <a:p>
            <a:r>
              <a:rPr lang="en-IN" sz="2400" dirty="0" smtClean="0">
                <a:latin typeface="Arial" panose="020B0604020202020204" pitchFamily="34" charset="0"/>
                <a:cs typeface="Arial" panose="020B0604020202020204" pitchFamily="34" charset="0"/>
              </a:rPr>
              <a:t>Added/Updated </a:t>
            </a:r>
            <a:r>
              <a:rPr lang="en-IN" sz="2400" dirty="0">
                <a:latin typeface="Arial" panose="020B0604020202020204" pitchFamily="34" charset="0"/>
                <a:cs typeface="Arial" panose="020B0604020202020204" pitchFamily="34" charset="0"/>
              </a:rPr>
              <a:t>item: apple, </a:t>
            </a:r>
          </a:p>
          <a:p>
            <a:r>
              <a:rPr lang="en-IN" sz="2400" dirty="0" smtClean="0">
                <a:latin typeface="Arial" panose="020B0604020202020204" pitchFamily="34" charset="0"/>
                <a:cs typeface="Arial" panose="020B0604020202020204" pitchFamily="34" charset="0"/>
              </a:rPr>
              <a:t>Quantity</a:t>
            </a:r>
            <a:r>
              <a:rPr lang="en-IN" sz="2400" dirty="0">
                <a:latin typeface="Arial" panose="020B0604020202020204" pitchFamily="34" charset="0"/>
                <a:cs typeface="Arial" panose="020B0604020202020204" pitchFamily="34" charset="0"/>
              </a:rPr>
              <a:t>: 50, Price: 0.5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Added/Updated </a:t>
            </a:r>
            <a:r>
              <a:rPr lang="en-IN" sz="2400" dirty="0">
                <a:latin typeface="Arial" panose="020B0604020202020204" pitchFamily="34" charset="0"/>
                <a:cs typeface="Arial" panose="020B0604020202020204" pitchFamily="34" charset="0"/>
              </a:rPr>
              <a:t>item: </a:t>
            </a:r>
            <a:r>
              <a:rPr lang="en-IN" sz="2400" dirty="0" smtClean="0">
                <a:latin typeface="Arial" panose="020B0604020202020204" pitchFamily="34" charset="0"/>
                <a:cs typeface="Arial" panose="020B0604020202020204" pitchFamily="34" charset="0"/>
              </a:rPr>
              <a:t>blueberry, </a:t>
            </a:r>
          </a:p>
          <a:p>
            <a:r>
              <a:rPr lang="en-IN" sz="2400" dirty="0" smtClean="0">
                <a:latin typeface="Arial" panose="020B0604020202020204" pitchFamily="34" charset="0"/>
                <a:cs typeface="Arial" panose="020B0604020202020204" pitchFamily="34" charset="0"/>
              </a:rPr>
              <a:t>Quantity</a:t>
            </a:r>
            <a:r>
              <a:rPr lang="en-IN" sz="2400" dirty="0">
                <a:latin typeface="Arial" panose="020B0604020202020204" pitchFamily="34" charset="0"/>
                <a:cs typeface="Arial" panose="020B0604020202020204" pitchFamily="34" charset="0"/>
              </a:rPr>
              <a:t>: 100, Price: 0.2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Current </a:t>
            </a:r>
            <a:r>
              <a:rPr lang="en-IN" sz="2400" dirty="0">
                <a:latin typeface="Arial" panose="020B0604020202020204" pitchFamily="34" charset="0"/>
                <a:cs typeface="Arial" panose="020B0604020202020204" pitchFamily="34" charset="0"/>
              </a:rPr>
              <a:t>Inventory: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Item</a:t>
            </a:r>
            <a:r>
              <a:rPr lang="en-IN" sz="2400" dirty="0">
                <a:latin typeface="Arial" panose="020B0604020202020204" pitchFamily="34" charset="0"/>
                <a:cs typeface="Arial" panose="020B0604020202020204" pitchFamily="34" charset="0"/>
              </a:rPr>
              <a:t>: apple, Quantity: 50, Price: 0.5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Item</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blueberry, </a:t>
            </a:r>
            <a:r>
              <a:rPr lang="en-IN" sz="2400" dirty="0">
                <a:latin typeface="Arial" panose="020B0604020202020204" pitchFamily="34" charset="0"/>
                <a:cs typeface="Arial" panose="020B0604020202020204" pitchFamily="34" charset="0"/>
              </a:rPr>
              <a:t>Quantity: 100, Price: 0.2</a:t>
            </a:r>
          </a:p>
        </p:txBody>
      </p:sp>
    </p:spTree>
    <p:extLst>
      <p:ext uri="{BB962C8B-B14F-4D97-AF65-F5344CB8AC3E}">
        <p14:creationId xmlns:p14="http://schemas.microsoft.com/office/powerpoint/2010/main" val="5150968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30791"/>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7620" y="0"/>
            <a:ext cx="3657600" cy="8230791"/>
          </a:xfrm>
          <a:prstGeom prst="rect">
            <a:avLst/>
          </a:prstGeom>
        </p:spPr>
      </p:pic>
      <p:sp>
        <p:nvSpPr>
          <p:cNvPr id="5" name="Text 2"/>
          <p:cNvSpPr/>
          <p:nvPr/>
        </p:nvSpPr>
        <p:spPr>
          <a:xfrm>
            <a:off x="4486156" y="607576"/>
            <a:ext cx="9315688" cy="1381125"/>
          </a:xfrm>
          <a:prstGeom prst="rect">
            <a:avLst/>
          </a:prstGeom>
          <a:noFill/>
          <a:ln/>
        </p:spPr>
        <p:txBody>
          <a:bodyPr wrap="square" rtlCol="0" anchor="t"/>
          <a:lstStyle/>
          <a:p>
            <a:pPr marL="0" indent="0">
              <a:lnSpc>
                <a:spcPts val="5437"/>
              </a:lnSpc>
              <a:buNone/>
            </a:pPr>
            <a:endParaRPr lang="en-US" sz="4350" dirty="0"/>
          </a:p>
        </p:txBody>
      </p:sp>
      <p:sp>
        <p:nvSpPr>
          <p:cNvPr id="7" name="Text 3"/>
          <p:cNvSpPr/>
          <p:nvPr/>
        </p:nvSpPr>
        <p:spPr>
          <a:xfrm>
            <a:off x="5922288" y="2540913"/>
            <a:ext cx="2762131" cy="345281"/>
          </a:xfrm>
          <a:prstGeom prst="rect">
            <a:avLst/>
          </a:prstGeom>
          <a:noFill/>
          <a:ln/>
        </p:spPr>
        <p:txBody>
          <a:bodyPr wrap="none" rtlCol="0" anchor="t"/>
          <a:lstStyle/>
          <a:p>
            <a:pPr marL="0" indent="0" algn="l">
              <a:lnSpc>
                <a:spcPts val="2719"/>
              </a:lnSpc>
              <a:buNone/>
            </a:pPr>
            <a:endParaRPr lang="en-US" sz="2175" dirty="0"/>
          </a:p>
        </p:txBody>
      </p:sp>
      <p:sp>
        <p:nvSpPr>
          <p:cNvPr id="8" name="Text 4"/>
          <p:cNvSpPr/>
          <p:nvPr/>
        </p:nvSpPr>
        <p:spPr>
          <a:xfrm>
            <a:off x="5922288" y="3018711"/>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0" name="Text 5"/>
          <p:cNvSpPr/>
          <p:nvPr/>
        </p:nvSpPr>
        <p:spPr>
          <a:xfrm>
            <a:off x="5922288" y="4308634"/>
            <a:ext cx="2878217" cy="345281"/>
          </a:xfrm>
          <a:prstGeom prst="rect">
            <a:avLst/>
          </a:prstGeom>
          <a:noFill/>
          <a:ln/>
        </p:spPr>
        <p:txBody>
          <a:bodyPr wrap="none" rtlCol="0" anchor="t"/>
          <a:lstStyle/>
          <a:p>
            <a:pPr marL="0" indent="0" algn="l">
              <a:lnSpc>
                <a:spcPts val="2719"/>
              </a:lnSpc>
              <a:buNone/>
            </a:pPr>
            <a:r>
              <a:rPr lang="en-US" sz="2175" b="1" dirty="0" smtClean="0">
                <a:solidFill>
                  <a:srgbClr val="333F70"/>
                </a:solidFill>
                <a:latin typeface="Unbounded" pitchFamily="34" charset="0"/>
                <a:ea typeface="Unbounded" pitchFamily="34" charset="-122"/>
                <a:cs typeface="Unbounded" pitchFamily="34" charset="-120"/>
              </a:rPr>
              <a:t>I</a:t>
            </a:r>
            <a:endParaRPr lang="en-US" sz="2175" dirty="0"/>
          </a:p>
        </p:txBody>
      </p:sp>
      <p:sp>
        <p:nvSpPr>
          <p:cNvPr id="11" name="Text 6"/>
          <p:cNvSpPr/>
          <p:nvPr/>
        </p:nvSpPr>
        <p:spPr>
          <a:xfrm>
            <a:off x="5922288" y="4786432"/>
            <a:ext cx="7879556" cy="353497"/>
          </a:xfrm>
          <a:prstGeom prst="rect">
            <a:avLst/>
          </a:prstGeom>
          <a:noFill/>
          <a:ln/>
        </p:spPr>
        <p:txBody>
          <a:bodyPr wrap="none" rtlCol="0" anchor="t"/>
          <a:lstStyle/>
          <a:p>
            <a:pPr marL="0" indent="0" algn="l">
              <a:lnSpc>
                <a:spcPts val="2784"/>
              </a:lnSpc>
              <a:buNone/>
            </a:pPr>
            <a:r>
              <a:rPr lang="en-US" sz="1740" dirty="0" smtClean="0">
                <a:solidFill>
                  <a:srgbClr val="333F70"/>
                </a:solidFill>
                <a:latin typeface="Open Sans" pitchFamily="34" charset="0"/>
                <a:ea typeface="Open Sans" pitchFamily="34" charset="-122"/>
                <a:cs typeface="Open Sans" pitchFamily="34" charset="-120"/>
              </a:rPr>
              <a:t>.</a:t>
            </a:r>
            <a:endParaRPr lang="en-US" sz="1740" dirty="0"/>
          </a:p>
        </p:txBody>
      </p:sp>
      <p:sp>
        <p:nvSpPr>
          <p:cNvPr id="13" name="Text 7"/>
          <p:cNvSpPr/>
          <p:nvPr/>
        </p:nvSpPr>
        <p:spPr>
          <a:xfrm>
            <a:off x="5922288" y="6076355"/>
            <a:ext cx="4058483" cy="345281"/>
          </a:xfrm>
          <a:prstGeom prst="rect">
            <a:avLst/>
          </a:prstGeom>
          <a:noFill/>
          <a:ln/>
        </p:spPr>
        <p:txBody>
          <a:bodyPr wrap="none" rtlCol="0" anchor="t"/>
          <a:lstStyle/>
          <a:p>
            <a:pPr marL="0" indent="0" algn="l">
              <a:lnSpc>
                <a:spcPts val="2719"/>
              </a:lnSpc>
              <a:buNone/>
            </a:pPr>
            <a:endParaRPr lang="en-US" sz="2175" dirty="0"/>
          </a:p>
        </p:txBody>
      </p:sp>
      <p:sp>
        <p:nvSpPr>
          <p:cNvPr id="14" name="Text 8"/>
          <p:cNvSpPr/>
          <p:nvPr/>
        </p:nvSpPr>
        <p:spPr>
          <a:xfrm>
            <a:off x="5922288" y="6554153"/>
            <a:ext cx="7879556" cy="706993"/>
          </a:xfrm>
          <a:prstGeom prst="rect">
            <a:avLst/>
          </a:prstGeom>
          <a:noFill/>
          <a:ln/>
        </p:spPr>
        <p:txBody>
          <a:bodyPr wrap="square" rtlCol="0" anchor="t"/>
          <a:lstStyle/>
          <a:p>
            <a:pPr marL="0" indent="0" algn="l">
              <a:lnSpc>
                <a:spcPts val="2784"/>
              </a:lnSpc>
              <a:buNone/>
            </a:pPr>
            <a:endParaRPr lang="en-US" sz="1740" dirty="0"/>
          </a:p>
        </p:txBody>
      </p:sp>
      <p:sp>
        <p:nvSpPr>
          <p:cNvPr id="6" name="TextBox 5"/>
          <p:cNvSpPr txBox="1"/>
          <p:nvPr/>
        </p:nvSpPr>
        <p:spPr>
          <a:xfrm>
            <a:off x="3649980" y="737755"/>
            <a:ext cx="8981499" cy="341632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Summary:</a:t>
            </a:r>
          </a:p>
          <a:p>
            <a:pPr marL="285750" indent="-285750">
              <a:buFontTx/>
              <a:buChar char="-"/>
            </a:pPr>
            <a:r>
              <a:rPr lang="en-US" sz="2400" dirty="0" smtClean="0">
                <a:latin typeface="Arial" panose="020B0604020202020204" pitchFamily="34" charset="0"/>
                <a:cs typeface="Arial" panose="020B0604020202020204" pitchFamily="34" charset="0"/>
              </a:rPr>
              <a:t>Fundamental </a:t>
            </a:r>
            <a:r>
              <a:rPr lang="en-US" sz="2400" dirty="0">
                <a:latin typeface="Arial" panose="020B0604020202020204" pitchFamily="34" charset="0"/>
                <a:cs typeface="Arial" panose="020B0604020202020204" pitchFamily="34" charset="0"/>
              </a:rPr>
              <a:t>tool for managing stock levels.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Essential </a:t>
            </a:r>
            <a:r>
              <a:rPr lang="en-US" sz="2400" dirty="0">
                <a:latin typeface="Arial" panose="020B0604020202020204" pitchFamily="34" charset="0"/>
                <a:cs typeface="Arial" panose="020B0604020202020204" pitchFamily="34" charset="0"/>
              </a:rPr>
              <a:t>functionalities for effective inventory management.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Potential </a:t>
            </a:r>
            <a:r>
              <a:rPr lang="en-US" sz="2400" dirty="0">
                <a:latin typeface="Arial" panose="020B0604020202020204" pitchFamily="34" charset="0"/>
                <a:cs typeface="Arial" panose="020B0604020202020204" pitchFamily="34" charset="0"/>
              </a:rPr>
              <a:t>for future expansion with advanced features.- </a:t>
            </a:r>
            <a:endParaRPr lang="en-US" sz="2400" dirty="0" smtClean="0">
              <a:latin typeface="Arial" panose="020B0604020202020204" pitchFamily="34" charset="0"/>
              <a:cs typeface="Arial" panose="020B0604020202020204" pitchFamily="34" charset="0"/>
            </a:endParaRPr>
          </a:p>
          <a:p>
            <a:pPr marL="285750" indent="-285750">
              <a:buFontTx/>
              <a:buChar char="-"/>
            </a:pPr>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-Future </a:t>
            </a:r>
            <a:r>
              <a:rPr lang="en-US" sz="2400" dirty="0">
                <a:latin typeface="Arial" panose="020B0604020202020204" pitchFamily="34" charset="0"/>
                <a:cs typeface="Arial" panose="020B0604020202020204" pitchFamily="34" charset="0"/>
              </a:rPr>
              <a:t>Enhancements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Automated restocking alerts</a:t>
            </a:r>
            <a:r>
              <a:rPr lang="en-US" sz="2400" dirty="0" smtClean="0">
                <a:latin typeface="Arial" panose="020B0604020202020204" pitchFamily="34" charset="0"/>
                <a:cs typeface="Arial" panose="020B0604020202020204" pitchFamily="34" charset="0"/>
              </a:rPr>
              <a:t>.</a:t>
            </a: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Reporting capabilities.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Integration with other business systems.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32131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587466"/>
            <a:ext cx="5554980" cy="694373"/>
          </a:xfrm>
          <a:prstGeom prst="rect">
            <a:avLst/>
          </a:prstGeom>
          <a:noFill/>
          <a:ln/>
        </p:spPr>
        <p:txBody>
          <a:bodyPr wrap="none" rtlCol="0" anchor="t"/>
          <a:lstStyle/>
          <a:p>
            <a:pPr marL="0" indent="0">
              <a:lnSpc>
                <a:spcPts val="5468"/>
              </a:lnSpc>
              <a:buNone/>
            </a:pPr>
            <a:r>
              <a:rPr lang="en-US" sz="2400" b="1" dirty="0">
                <a:solidFill>
                  <a:schemeClr val="tx1">
                    <a:lumMod val="85000"/>
                    <a:lumOff val="15000"/>
                  </a:schemeClr>
                </a:solidFill>
                <a:latin typeface="Arial" panose="020B0604020202020204" pitchFamily="34" charset="0"/>
                <a:ea typeface="Unbounded" pitchFamily="34" charset="-122"/>
                <a:cs typeface="Arial" panose="020B0604020202020204" pitchFamily="34" charset="0"/>
              </a:rPr>
              <a:t>Conclusion</a:t>
            </a:r>
            <a:endParaRPr lang="en-US" sz="24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6" name="Text 3"/>
          <p:cNvSpPr/>
          <p:nvPr/>
        </p:nvSpPr>
        <p:spPr>
          <a:xfrm>
            <a:off x="833199" y="3615095"/>
            <a:ext cx="7477601" cy="1421606"/>
          </a:xfrm>
          <a:prstGeom prst="rect">
            <a:avLst/>
          </a:prstGeom>
          <a:noFill/>
          <a:ln/>
        </p:spPr>
        <p:txBody>
          <a:bodyPr wrap="square" rtlCol="0" anchor="t"/>
          <a:lstStyle/>
          <a:p>
            <a:pPr marL="0" indent="0">
              <a:lnSpc>
                <a:spcPts val="2799"/>
              </a:lnSpc>
              <a:buNone/>
            </a:pPr>
            <a:r>
              <a:rPr lang="en-US" sz="2400" dirty="0">
                <a:solidFill>
                  <a:schemeClr val="tx1">
                    <a:lumMod val="95000"/>
                    <a:lumOff val="5000"/>
                  </a:schemeClr>
                </a:solidFill>
                <a:latin typeface="Arial" panose="020B0604020202020204" pitchFamily="34" charset="0"/>
                <a:ea typeface="Open Sans" pitchFamily="34" charset="-122"/>
                <a:cs typeface="Arial" panose="020B0604020202020204" pitchFamily="34" charset="0"/>
              </a:rPr>
              <a:t>Effective inventory management is a strategic priority for organizations of all sizes. By leveraging the power of automation, data analytics, and integrated workflows, businesses can optimize their inventory processes and gain a competitive edge.</a:t>
            </a:r>
            <a:endParaRPr lang="en-US" sz="24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7" name="Text 4"/>
          <p:cNvSpPr/>
          <p:nvPr/>
        </p:nvSpPr>
        <p:spPr>
          <a:xfrm>
            <a:off x="833199" y="5286613"/>
            <a:ext cx="7477601"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0391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r>
              <a:rPr lang="en-US" sz="2400" dirty="0">
                <a:latin typeface="Arial" panose="020B0604020202020204" pitchFamily="34" charset="0"/>
                <a:ea typeface="Open Sans" pitchFamily="34" charset="-122"/>
                <a:cs typeface="Arial" panose="020B0604020202020204" pitchFamily="34" charset="0"/>
              </a:rPr>
              <a:t>Introduction to Inventory Management</a:t>
            </a:r>
            <a:endParaRPr lang="en-US" sz="2400" dirty="0">
              <a:latin typeface="Arial" panose="020B0604020202020204" pitchFamily="34" charset="0"/>
              <a:cs typeface="Arial" panose="020B0604020202020204" pitchFamily="34" charset="0"/>
            </a:endParaRPr>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r>
              <a:rPr lang="en-US" sz="2400" dirty="0">
                <a:solidFill>
                  <a:schemeClr val="bg2">
                    <a:lumMod val="10000"/>
                  </a:schemeClr>
                </a:solidFill>
                <a:latin typeface="Arial" panose="020B0604020202020204" pitchFamily="34" charset="0"/>
                <a:ea typeface="Open Sans" pitchFamily="34" charset="-122"/>
                <a:cs typeface="Arial" panose="020B0604020202020204" pitchFamily="34" charset="0"/>
              </a:rPr>
              <a:t>Effective inventory management is the key to optimizing supply chains, reducing costs, and ensuring product availability. This presentation will explore the core principles and best practices of modern inventory management systems.</a:t>
            </a:r>
            <a:endParaRPr lang="en-US" sz="2400" dirty="0">
              <a:solidFill>
                <a:schemeClr val="bg2">
                  <a:lumMod val="10000"/>
                </a:schemeClr>
              </a:solidFill>
              <a:latin typeface="Arial" panose="020B0604020202020204" pitchFamily="34" charset="0"/>
              <a:cs typeface="Arial" panose="020B0604020202020204" pitchFamily="34" charset="0"/>
            </a:endParaRPr>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Tree>
    <p:extLst>
      <p:ext uri="{BB962C8B-B14F-4D97-AF65-F5344CB8AC3E}">
        <p14:creationId xmlns:p14="http://schemas.microsoft.com/office/powerpoint/2010/main" val="36824725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p:cNvSpPr txBox="1"/>
          <p:nvPr/>
        </p:nvSpPr>
        <p:spPr>
          <a:xfrm>
            <a:off x="1" y="1350818"/>
            <a:ext cx="8894617" cy="341632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Project Aim </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Objective:  </a:t>
            </a:r>
          </a:p>
          <a:p>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Develop </a:t>
            </a:r>
            <a:r>
              <a:rPr lang="en-US" sz="2400" dirty="0">
                <a:latin typeface="Arial" panose="020B0604020202020204" pitchFamily="34" charset="0"/>
                <a:cs typeface="Arial" panose="020B0604020202020204" pitchFamily="34" charset="0"/>
              </a:rPr>
              <a:t>a simple, effective inventory management system using Python dictionaries</a:t>
            </a:r>
            <a:r>
              <a:rPr lang="en-US" sz="2400" dirty="0" smtClean="0">
                <a:latin typeface="Arial" panose="020B0604020202020204" pitchFamily="34" charset="0"/>
                <a:cs typeface="Arial" panose="020B0604020202020204" pitchFamily="34" charset="0"/>
              </a:rPr>
              <a:t>.</a:t>
            </a:r>
          </a:p>
          <a:p>
            <a:pPr marL="285750" indent="-285750">
              <a:buFontTx/>
              <a:buChar char="-"/>
            </a:pPr>
            <a:r>
              <a:rPr lang="en-US" sz="2400" dirty="0" smtClean="0">
                <a:latin typeface="Arial" panose="020B0604020202020204" pitchFamily="34" charset="0"/>
                <a:cs typeface="Arial" panose="020B0604020202020204" pitchFamily="34" charset="0"/>
              </a:rPr>
              <a:t>Allow </a:t>
            </a:r>
            <a:r>
              <a:rPr lang="en-US" sz="2400" dirty="0">
                <a:latin typeface="Arial" panose="020B0604020202020204" pitchFamily="34" charset="0"/>
                <a:cs typeface="Arial" panose="020B0604020202020204" pitchFamily="34" charset="0"/>
              </a:rPr>
              <a:t>users to manage stock levels, add new items, and remove items as needed.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Provide a foundational tool for future expansion.</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974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457200" y="1007918"/>
            <a:ext cx="7853600" cy="3785652"/>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Business Problem</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Challenge: </a:t>
            </a:r>
          </a:p>
          <a:p>
            <a:r>
              <a:rPr lang="en-US" sz="2400" dirty="0" smtClean="0">
                <a:latin typeface="Arial" panose="020B0604020202020204" pitchFamily="34" charset="0"/>
                <a:cs typeface="Arial" panose="020B0604020202020204" pitchFamily="34" charset="0"/>
              </a:rPr>
              <a:t> </a:t>
            </a:r>
          </a:p>
          <a:p>
            <a:pPr marL="285750" indent="-285750">
              <a:buFontTx/>
              <a:buChar char="-"/>
            </a:pPr>
            <a:r>
              <a:rPr lang="en-US" sz="2400" dirty="0" smtClean="0">
                <a:latin typeface="Arial" panose="020B0604020202020204" pitchFamily="34" charset="0"/>
                <a:cs typeface="Arial" panose="020B0604020202020204" pitchFamily="34" charset="0"/>
              </a:rPr>
              <a:t>Avoiding </a:t>
            </a:r>
            <a:r>
              <a:rPr lang="en-US" sz="2400" dirty="0">
                <a:latin typeface="Arial" panose="020B0604020202020204" pitchFamily="34" charset="0"/>
                <a:cs typeface="Arial" panose="020B0604020202020204" pitchFamily="34" charset="0"/>
              </a:rPr>
              <a:t>overstocking or understocking to prevent financial losses.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Need </a:t>
            </a:r>
            <a:r>
              <a:rPr lang="en-US" sz="2400" dirty="0">
                <a:latin typeface="Arial" panose="020B0604020202020204" pitchFamily="34" charset="0"/>
                <a:cs typeface="Arial" panose="020B0604020202020204" pitchFamily="34" charset="0"/>
              </a:rPr>
              <a:t>for a straightforward system to track inventory in real-time.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Ensuring businesses can maintain optimal stock levels and make informed decisions.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102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353291" y="592282"/>
            <a:ext cx="7845136" cy="3416320"/>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Project </a:t>
            </a:r>
            <a:r>
              <a:rPr lang="en-US" sz="2400" dirty="0" smtClean="0">
                <a:latin typeface="Arial" panose="020B0604020202020204" pitchFamily="34" charset="0"/>
                <a:cs typeface="Arial" panose="020B0604020202020204" pitchFamily="34" charset="0"/>
              </a:rPr>
              <a:t>Description</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Overview: </a:t>
            </a:r>
          </a:p>
          <a:p>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Implementing </a:t>
            </a:r>
            <a:r>
              <a:rPr lang="en-US" sz="2400" dirty="0">
                <a:latin typeface="Arial" panose="020B0604020202020204" pitchFamily="34" charset="0"/>
                <a:cs typeface="Arial" panose="020B0604020202020204" pitchFamily="34" charset="0"/>
              </a:rPr>
              <a:t>an inventory management system with core functionalities.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 Focus on </a:t>
            </a:r>
            <a:r>
              <a:rPr lang="en-US" sz="2400" dirty="0">
                <a:latin typeface="Arial" panose="020B0604020202020204" pitchFamily="34" charset="0"/>
                <a:cs typeface="Arial" panose="020B0604020202020204" pitchFamily="34" charset="0"/>
              </a:rPr>
              <a:t>adding, updating, removing items, and displaying inventory.  </a:t>
            </a:r>
            <a:endParaRPr lang="en-US" sz="2400" dirty="0" smtClean="0">
              <a:latin typeface="Arial" panose="020B0604020202020204" pitchFamily="34" charset="0"/>
              <a:cs typeface="Arial" panose="020B0604020202020204" pitchFamily="34" charset="0"/>
            </a:endParaRPr>
          </a:p>
          <a:p>
            <a:pPr marL="285750" indent="-285750">
              <a:buFontTx/>
              <a:buChar char="-"/>
            </a:pPr>
            <a:r>
              <a:rPr lang="en-US" sz="2400" dirty="0" smtClean="0">
                <a:latin typeface="Arial" panose="020B0604020202020204" pitchFamily="34" charset="0"/>
                <a:cs typeface="Arial" panose="020B0604020202020204" pitchFamily="34" charset="0"/>
              </a:rPr>
              <a:t> Designed </a:t>
            </a:r>
            <a:r>
              <a:rPr lang="en-US" sz="2400" dirty="0">
                <a:latin typeface="Arial" panose="020B0604020202020204" pitchFamily="34" charset="0"/>
                <a:cs typeface="Arial" panose="020B0604020202020204" pitchFamily="34" charset="0"/>
              </a:rPr>
              <a:t>to be simple yet expandable.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7980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644236" y="997527"/>
            <a:ext cx="72737" cy="369332"/>
          </a:xfrm>
          <a:prstGeom prst="rect">
            <a:avLst/>
          </a:prstGeom>
          <a:noFill/>
        </p:spPr>
        <p:txBody>
          <a:bodyPr wrap="square" rtlCol="0">
            <a:spAutoFit/>
          </a:bodyPr>
          <a:lstStyle/>
          <a:p>
            <a:endParaRPr lang="en-IN" dirty="0"/>
          </a:p>
        </p:txBody>
      </p:sp>
      <p:sp>
        <p:nvSpPr>
          <p:cNvPr id="10" name="TextBox 9"/>
          <p:cNvSpPr txBox="1"/>
          <p:nvPr/>
        </p:nvSpPr>
        <p:spPr>
          <a:xfrm>
            <a:off x="550719" y="997527"/>
            <a:ext cx="6126528" cy="6001643"/>
          </a:xfrm>
          <a:prstGeom prst="rect">
            <a:avLst/>
          </a:prstGeom>
          <a:noFill/>
        </p:spPr>
        <p:txBody>
          <a:bodyPr wrap="square" rtlCol="0">
            <a:spAutoFit/>
          </a:bodyPr>
          <a:lstStyle/>
          <a:p>
            <a:r>
              <a:rPr lang="en-US" sz="2400" dirty="0" smtClean="0">
                <a:latin typeface="Arial" panose="020B0604020202020204" pitchFamily="34" charset="0"/>
                <a:cs typeface="Arial" panose="020B0604020202020204" pitchFamily="34" charset="0"/>
              </a:rPr>
              <a:t> Functionalities</a:t>
            </a:r>
          </a:p>
          <a:p>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smtClean="0">
                <a:latin typeface="Arial" panose="020B0604020202020204" pitchFamily="34" charset="0"/>
                <a:cs typeface="Arial" panose="020B0604020202020204" pitchFamily="34" charset="0"/>
              </a:rPr>
              <a:t>Add </a:t>
            </a:r>
            <a:r>
              <a:rPr lang="en-US" sz="2400" dirty="0">
                <a:latin typeface="Arial" panose="020B0604020202020204" pitchFamily="34" charset="0"/>
                <a:cs typeface="Arial" panose="020B0604020202020204" pitchFamily="34" charset="0"/>
              </a:rPr>
              <a:t>Item</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Add </a:t>
            </a:r>
            <a:r>
              <a:rPr lang="en-US" sz="2400" dirty="0">
                <a:latin typeface="Arial" panose="020B0604020202020204" pitchFamily="34" charset="0"/>
                <a:cs typeface="Arial" panose="020B0604020202020204" pitchFamily="34" charset="0"/>
              </a:rPr>
              <a:t>new items or update existing items with quantities and </a:t>
            </a:r>
            <a:r>
              <a:rPr lang="en-US" sz="2400" dirty="0" smtClean="0">
                <a:latin typeface="Arial" panose="020B0604020202020204" pitchFamily="34" charset="0"/>
                <a:cs typeface="Arial" panose="020B0604020202020204" pitchFamily="34" charset="0"/>
              </a:rPr>
              <a:t>prices.</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2</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Remove </a:t>
            </a:r>
            <a:r>
              <a:rPr lang="en-US" sz="2400" dirty="0">
                <a:latin typeface="Arial" panose="020B0604020202020204" pitchFamily="34" charset="0"/>
                <a:cs typeface="Arial" panose="020B0604020202020204" pitchFamily="34" charset="0"/>
              </a:rPr>
              <a:t>Item</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 Remove </a:t>
            </a:r>
            <a:r>
              <a:rPr lang="en-US" sz="2400" dirty="0">
                <a:latin typeface="Arial" panose="020B0604020202020204" pitchFamily="34" charset="0"/>
                <a:cs typeface="Arial" panose="020B0604020202020204" pitchFamily="34" charset="0"/>
              </a:rPr>
              <a:t>specified quantities; handle insufficient quantities </a:t>
            </a:r>
            <a:r>
              <a:rPr lang="en-US" sz="2400" dirty="0" smtClean="0">
                <a:latin typeface="Arial" panose="020B0604020202020204" pitchFamily="34" charset="0"/>
                <a:cs typeface="Arial" panose="020B0604020202020204" pitchFamily="34" charset="0"/>
              </a:rPr>
              <a:t>gracefully.</a:t>
            </a:r>
          </a:p>
          <a:p>
            <a:endParaRPr lang="en-US" sz="2400" dirty="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3</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Get </a:t>
            </a:r>
            <a:r>
              <a:rPr lang="en-US" sz="2400" dirty="0">
                <a:latin typeface="Arial" panose="020B0604020202020204" pitchFamily="34" charset="0"/>
                <a:cs typeface="Arial" panose="020B0604020202020204" pitchFamily="34" charset="0"/>
              </a:rPr>
              <a:t>Inventory</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Return </a:t>
            </a:r>
            <a:r>
              <a:rPr lang="en-US" sz="2400" dirty="0">
                <a:latin typeface="Arial" panose="020B0604020202020204" pitchFamily="34" charset="0"/>
                <a:cs typeface="Arial" panose="020B0604020202020204" pitchFamily="34" charset="0"/>
              </a:rPr>
              <a:t>the current state of the inventory</a:t>
            </a:r>
            <a:r>
              <a:rPr lang="en-US" sz="2400" dirty="0" smtClean="0">
                <a:latin typeface="Arial" panose="020B0604020202020204" pitchFamily="34" charset="0"/>
                <a:cs typeface="Arial" panose="020B0604020202020204" pitchFamily="34" charset="0"/>
              </a:rPr>
              <a:t>.</a:t>
            </a:r>
          </a:p>
          <a:p>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4</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Display </a:t>
            </a:r>
            <a:r>
              <a:rPr lang="en-US" sz="2400" dirty="0">
                <a:latin typeface="Arial" panose="020B0604020202020204" pitchFamily="34" charset="0"/>
                <a:cs typeface="Arial" panose="020B0604020202020204" pitchFamily="34" charset="0"/>
              </a:rPr>
              <a:t>Inventory</a:t>
            </a:r>
            <a:r>
              <a:rPr lang="en-US" sz="2400" dirty="0" smtClean="0">
                <a:latin typeface="Arial" panose="020B0604020202020204" pitchFamily="34" charset="0"/>
                <a:cs typeface="Arial" panose="020B0604020202020204" pitchFamily="34" charset="0"/>
              </a:rPr>
              <a:t>:   </a:t>
            </a:r>
          </a:p>
          <a:p>
            <a:r>
              <a:rPr lang="en-US" sz="2400" dirty="0" smtClean="0">
                <a:latin typeface="Arial" panose="020B0604020202020204" pitchFamily="34" charset="0"/>
                <a:cs typeface="Arial" panose="020B0604020202020204" pitchFamily="34" charset="0"/>
              </a:rPr>
              <a:t>Print </a:t>
            </a:r>
            <a:r>
              <a:rPr lang="en-US" sz="2400" dirty="0">
                <a:latin typeface="Arial" panose="020B0604020202020204" pitchFamily="34" charset="0"/>
                <a:cs typeface="Arial" panose="020B0604020202020204" pitchFamily="34" charset="0"/>
              </a:rPr>
              <a:t>the current inventory in a readable format.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2374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9151620" y="0"/>
            <a:ext cx="548640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10" name="TextBox 9"/>
          <p:cNvSpPr txBox="1"/>
          <p:nvPr/>
        </p:nvSpPr>
        <p:spPr>
          <a:xfrm>
            <a:off x="571501" y="789709"/>
            <a:ext cx="6743700" cy="4893647"/>
          </a:xfrm>
          <a:prstGeom prst="rect">
            <a:avLst/>
          </a:prstGeom>
          <a:noFill/>
        </p:spPr>
        <p:txBody>
          <a:bodyPr wrap="square" rtlCol="0">
            <a:spAutoFit/>
          </a:bodyPr>
          <a:lstStyle/>
          <a:p>
            <a:r>
              <a:rPr lang="en-IN" sz="2400" dirty="0">
                <a:latin typeface="Arial" panose="020B0604020202020204" pitchFamily="34" charset="0"/>
                <a:cs typeface="Arial" panose="020B0604020202020204" pitchFamily="34" charset="0"/>
              </a:rPr>
              <a:t>Input Versatility and Error </a:t>
            </a:r>
            <a:r>
              <a:rPr lang="en-IN" sz="2400" dirty="0" smtClean="0">
                <a:latin typeface="Arial" panose="020B0604020202020204" pitchFamily="34" charset="0"/>
                <a:cs typeface="Arial" panose="020B0604020202020204" pitchFamily="34" charset="0"/>
              </a:rPr>
              <a:t>Handling</a:t>
            </a:r>
          </a:p>
          <a:p>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Versatility:</a:t>
            </a:r>
          </a:p>
          <a:p>
            <a:r>
              <a:rPr lang="en-IN" sz="2400" dirty="0" smtClean="0">
                <a:latin typeface="Arial" panose="020B0604020202020204" pitchFamily="34" charset="0"/>
                <a:cs typeface="Arial" panose="020B0604020202020204" pitchFamily="34" charset="0"/>
              </a:rPr>
              <a:t> </a:t>
            </a:r>
          </a:p>
          <a:p>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 Accepts string inputs for item names.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Ensures </a:t>
            </a:r>
            <a:r>
              <a:rPr lang="en-IN" sz="2400" dirty="0">
                <a:latin typeface="Arial" panose="020B0604020202020204" pitchFamily="34" charset="0"/>
                <a:cs typeface="Arial" panose="020B0604020202020204" pitchFamily="34" charset="0"/>
              </a:rPr>
              <a:t>quantities and prices are numeric</a:t>
            </a:r>
            <a:r>
              <a:rPr lang="en-IN" sz="2400" dirty="0" smtClean="0">
                <a:latin typeface="Arial" panose="020B0604020202020204" pitchFamily="34" charset="0"/>
                <a:cs typeface="Arial" panose="020B0604020202020204" pitchFamily="34" charset="0"/>
              </a:rPr>
              <a:t>.</a:t>
            </a:r>
          </a:p>
          <a:p>
            <a:r>
              <a:rPr lang="en-IN" sz="2400" dirty="0" smtClean="0">
                <a:latin typeface="Arial" panose="020B0604020202020204" pitchFamily="34" charset="0"/>
                <a:cs typeface="Arial" panose="020B0604020202020204" pitchFamily="34" charset="0"/>
              </a:rPr>
              <a:t> </a:t>
            </a:r>
          </a:p>
          <a:p>
            <a:r>
              <a:rPr lang="en-IN" sz="2400" dirty="0" smtClean="0">
                <a:latin typeface="Arial" panose="020B0604020202020204" pitchFamily="34" charset="0"/>
                <a:cs typeface="Arial" panose="020B0604020202020204" pitchFamily="34" charset="0"/>
              </a:rPr>
              <a:t>Error </a:t>
            </a:r>
            <a:r>
              <a:rPr lang="en-IN" sz="2400" dirty="0">
                <a:latin typeface="Arial" panose="020B0604020202020204" pitchFamily="34" charset="0"/>
                <a:cs typeface="Arial" panose="020B0604020202020204" pitchFamily="34" charset="0"/>
              </a:rPr>
              <a:t>Handling</a:t>
            </a:r>
            <a:r>
              <a:rPr lang="en-IN" sz="2400" dirty="0" smtClean="0">
                <a:latin typeface="Arial" panose="020B0604020202020204" pitchFamily="34" charset="0"/>
                <a:cs typeface="Arial" panose="020B0604020202020204" pitchFamily="34" charset="0"/>
              </a:rPr>
              <a:t>:  </a:t>
            </a:r>
          </a:p>
          <a:p>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-Manages </a:t>
            </a:r>
            <a:r>
              <a:rPr lang="en-IN" sz="2400" dirty="0">
                <a:latin typeface="Arial" panose="020B0604020202020204" pitchFamily="34" charset="0"/>
                <a:cs typeface="Arial" panose="020B0604020202020204" pitchFamily="34" charset="0"/>
              </a:rPr>
              <a:t>removal of more items than available.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 Handles non-existent items gracefully</a:t>
            </a:r>
            <a:r>
              <a:rPr lang="en-IN" sz="2400" dirty="0" smtClean="0">
                <a:latin typeface="Arial" panose="020B0604020202020204" pitchFamily="34" charset="0"/>
                <a:cs typeface="Arial" panose="020B0604020202020204" pitchFamily="34" charset="0"/>
              </a:rPr>
              <a:t>.</a:t>
            </a:r>
          </a:p>
          <a:p>
            <a:r>
              <a:rPr lang="en-IN" sz="2400" dirty="0" smtClean="0">
                <a:latin typeface="Arial" panose="020B0604020202020204" pitchFamily="34" charset="0"/>
                <a:cs typeface="Arial" panose="020B0604020202020204" pitchFamily="34" charset="0"/>
              </a:rPr>
              <a:t> - </a:t>
            </a:r>
            <a:r>
              <a:rPr lang="en-IN" sz="2400" dirty="0">
                <a:latin typeface="Arial" panose="020B0604020202020204" pitchFamily="34" charset="0"/>
                <a:cs typeface="Arial" panose="020B0604020202020204" pitchFamily="34" charset="0"/>
              </a:rPr>
              <a:t>Provides informative messages for guidance.</a:t>
            </a:r>
          </a:p>
        </p:txBody>
      </p:sp>
    </p:spTree>
    <p:extLst>
      <p:ext uri="{BB962C8B-B14F-4D97-AF65-F5344CB8AC3E}">
        <p14:creationId xmlns:p14="http://schemas.microsoft.com/office/powerpoint/2010/main" val="894421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1242964" y="0"/>
            <a:ext cx="3395056"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0" y="1246909"/>
            <a:ext cx="10972799" cy="4524315"/>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Code </a:t>
            </a:r>
            <a:r>
              <a:rPr lang="en-IN" sz="2400" dirty="0" smtClean="0">
                <a:latin typeface="Arial" panose="020B0604020202020204" pitchFamily="34" charset="0"/>
                <a:cs typeface="Arial" panose="020B0604020202020204" pitchFamily="34" charset="0"/>
              </a:rPr>
              <a:t>Implementation</a:t>
            </a:r>
          </a:p>
          <a:p>
            <a:r>
              <a:rPr lang="en-US" sz="2400" dirty="0" smtClean="0">
                <a:latin typeface="Arial" panose="020B0604020202020204" pitchFamily="34" charset="0"/>
                <a:cs typeface="Arial" panose="020B0604020202020204" pitchFamily="34" charset="0"/>
              </a:rPr>
              <a:t>Adding:</a:t>
            </a:r>
          </a:p>
          <a:p>
            <a:endParaRPr lang="en-IN" sz="2400" dirty="0" smtClean="0">
              <a:latin typeface="Arial" panose="020B0604020202020204" pitchFamily="34" charset="0"/>
              <a:cs typeface="Arial" panose="020B0604020202020204" pitchFamily="34" charset="0"/>
            </a:endParaRPr>
          </a:p>
          <a:p>
            <a:r>
              <a:rPr lang="en-IN" sz="2400" dirty="0" err="1">
                <a:latin typeface="Arial" panose="020B0604020202020204" pitchFamily="34" charset="0"/>
                <a:cs typeface="Arial" panose="020B0604020202020204" pitchFamily="34" charset="0"/>
              </a:rPr>
              <a:t>def</a:t>
            </a:r>
            <a:r>
              <a:rPr lang="en-IN" sz="2400" dirty="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add_item</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quantity, price</a:t>
            </a:r>
            <a:r>
              <a:rPr lang="en-IN" sz="2400" dirty="0" smtClean="0">
                <a:latin typeface="Arial" panose="020B0604020202020204" pitchFamily="34" charset="0"/>
                <a:cs typeface="Arial" panose="020B0604020202020204" pitchFamily="34" charset="0"/>
              </a:rPr>
              <a:t>):</a:t>
            </a:r>
          </a:p>
          <a:p>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if </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in inventory:        </a:t>
            </a:r>
            <a:r>
              <a:rPr lang="en-IN" sz="2400" dirty="0" smtClean="0">
                <a:latin typeface="Arial" panose="020B0604020202020204" pitchFamily="34" charset="0"/>
                <a:cs typeface="Arial" panose="020B0604020202020204" pitchFamily="34" charset="0"/>
              </a:rPr>
              <a:t>            	   			  inventory[</a:t>
            </a:r>
            <a:r>
              <a:rPr lang="en-IN" sz="2400" dirty="0" err="1" smtClean="0">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'quantity</a:t>
            </a:r>
            <a:r>
              <a:rPr lang="en-IN" sz="2400" dirty="0">
                <a:latin typeface="Arial" panose="020B0604020202020204" pitchFamily="34" charset="0"/>
                <a:cs typeface="Arial" panose="020B0604020202020204" pitchFamily="34" charset="0"/>
              </a:rPr>
              <a:t>'] += quantity        </a:t>
            </a:r>
            <a:r>
              <a:rPr lang="en-IN" sz="2400" dirty="0" smtClean="0">
                <a:latin typeface="Arial" panose="020B0604020202020204" pitchFamily="34" charset="0"/>
                <a:cs typeface="Arial" panose="020B0604020202020204" pitchFamily="34" charset="0"/>
              </a:rPr>
              <a:t>	  	  inventory[</a:t>
            </a:r>
            <a:r>
              <a:rPr lang="en-IN" sz="2400" dirty="0" err="1" smtClean="0">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]['price'] = price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else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 {'quantity': quantity, 'price': price}    </a:t>
            </a:r>
            <a:endParaRPr lang="en-IN" sz="2400" dirty="0" smtClean="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print(</a:t>
            </a:r>
            <a:r>
              <a:rPr lang="en-IN" sz="2400" dirty="0" err="1" smtClean="0">
                <a:latin typeface="Arial" panose="020B0604020202020204" pitchFamily="34" charset="0"/>
                <a:cs typeface="Arial" panose="020B0604020202020204" pitchFamily="34" charset="0"/>
              </a:rPr>
              <a:t>f"Added</a:t>
            </a:r>
            <a:r>
              <a:rPr lang="en-IN" sz="2400" dirty="0" smtClean="0">
                <a:latin typeface="Arial" panose="020B0604020202020204" pitchFamily="34" charset="0"/>
                <a:cs typeface="Arial" panose="020B0604020202020204" pitchFamily="34" charset="0"/>
              </a:rPr>
              <a:t>/Updated </a:t>
            </a:r>
            <a:r>
              <a:rPr lang="en-IN" sz="2400" dirty="0">
                <a:latin typeface="Arial" panose="020B0604020202020204" pitchFamily="34" charset="0"/>
                <a:cs typeface="Arial" panose="020B0604020202020204" pitchFamily="34" charset="0"/>
              </a:rPr>
              <a:t>item: {</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Quantity: {quantity</a:t>
            </a:r>
            <a:r>
              <a:rPr lang="en-IN" sz="2400" dirty="0" smtClean="0">
                <a:latin typeface="Arial" panose="020B0604020202020204" pitchFamily="34" charset="0"/>
                <a:cs typeface="Arial" panose="020B0604020202020204" pitchFamily="34" charset="0"/>
              </a:rPr>
              <a:t>}, Price</a:t>
            </a:r>
            <a:r>
              <a:rPr lang="en-IN" sz="2400" dirty="0">
                <a:latin typeface="Arial" panose="020B0604020202020204" pitchFamily="34" charset="0"/>
                <a:cs typeface="Arial" panose="020B0604020202020204" pitchFamily="34" charset="0"/>
              </a:rPr>
              <a:t>: {price}")</a:t>
            </a:r>
            <a:endParaRPr lang="en-IN" sz="24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44942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icPr>
            <a:picLocks noChangeAspect="1"/>
          </p:cNvPicPr>
          <p:nvPr/>
        </p:nvPicPr>
        <p:blipFill>
          <a:blip r:embed="rId3"/>
          <a:stretch>
            <a:fillRect/>
          </a:stretch>
        </p:blipFill>
        <p:spPr>
          <a:xfrm>
            <a:off x="11430000" y="0"/>
            <a:ext cx="3208020" cy="8229600"/>
          </a:xfrm>
          <a:prstGeom prst="rect">
            <a:avLst/>
          </a:prstGeom>
        </p:spPr>
      </p:pic>
      <p:sp>
        <p:nvSpPr>
          <p:cNvPr id="5" name="Text 2"/>
          <p:cNvSpPr/>
          <p:nvPr/>
        </p:nvSpPr>
        <p:spPr>
          <a:xfrm>
            <a:off x="833199" y="2837378"/>
            <a:ext cx="7477601" cy="444341"/>
          </a:xfrm>
          <a:prstGeom prst="rect">
            <a:avLst/>
          </a:prstGeom>
          <a:noFill/>
          <a:ln/>
        </p:spPr>
        <p:txBody>
          <a:bodyPr wrap="none" rtlCol="0" anchor="t"/>
          <a:lstStyle/>
          <a:p>
            <a:pPr marL="0" indent="0">
              <a:lnSpc>
                <a:spcPts val="3499"/>
              </a:lnSpc>
              <a:buNone/>
            </a:pPr>
            <a:endParaRPr lang="en-US" sz="2187" dirty="0"/>
          </a:p>
        </p:txBody>
      </p:sp>
      <p:sp>
        <p:nvSpPr>
          <p:cNvPr id="6" name="Text 3"/>
          <p:cNvSpPr/>
          <p:nvPr/>
        </p:nvSpPr>
        <p:spPr>
          <a:xfrm>
            <a:off x="833199" y="3531632"/>
            <a:ext cx="7477601" cy="1421606"/>
          </a:xfrm>
          <a:prstGeom prst="rect">
            <a:avLst/>
          </a:prstGeom>
          <a:noFill/>
          <a:ln/>
        </p:spPr>
        <p:txBody>
          <a:bodyPr wrap="square" rtlCol="0" anchor="t"/>
          <a:lstStyle/>
          <a:p>
            <a:pPr marL="0" indent="0">
              <a:lnSpc>
                <a:spcPts val="2799"/>
              </a:lnSpc>
              <a:buNone/>
            </a:pPr>
            <a:endParaRPr lang="en-US" sz="1750" dirty="0"/>
          </a:p>
        </p:txBody>
      </p:sp>
      <p:sp>
        <p:nvSpPr>
          <p:cNvPr id="8" name="Text 5"/>
          <p:cNvSpPr/>
          <p:nvPr/>
        </p:nvSpPr>
        <p:spPr>
          <a:xfrm>
            <a:off x="917853" y="5324356"/>
            <a:ext cx="186095" cy="146328"/>
          </a:xfrm>
          <a:prstGeom prst="rect">
            <a:avLst/>
          </a:prstGeom>
          <a:noFill/>
          <a:ln/>
        </p:spPr>
        <p:txBody>
          <a:bodyPr wrap="none" rtlCol="0" anchor="t"/>
          <a:lstStyle/>
          <a:p>
            <a:pPr marL="0" indent="0" algn="ctr">
              <a:lnSpc>
                <a:spcPts val="1152"/>
              </a:lnSpc>
              <a:buNone/>
            </a:pPr>
            <a:r>
              <a:rPr lang="en-US" sz="1152" dirty="0">
                <a:solidFill>
                  <a:srgbClr val="FFFFFF"/>
                </a:solidFill>
                <a:latin typeface="Open Sans" pitchFamily="34" charset="0"/>
                <a:ea typeface="Open Sans" pitchFamily="34" charset="-122"/>
                <a:cs typeface="Open Sans" pitchFamily="34" charset="-120"/>
              </a:rPr>
              <a:t>Ka</a:t>
            </a:r>
            <a:endParaRPr lang="en-US" sz="1152" dirty="0"/>
          </a:p>
        </p:txBody>
      </p:sp>
      <p:sp>
        <p:nvSpPr>
          <p:cNvPr id="9" name="Text 6"/>
          <p:cNvSpPr/>
          <p:nvPr/>
        </p:nvSpPr>
        <p:spPr>
          <a:xfrm>
            <a:off x="1299686" y="5203150"/>
            <a:ext cx="1722477" cy="388858"/>
          </a:xfrm>
          <a:prstGeom prst="rect">
            <a:avLst/>
          </a:prstGeom>
          <a:noFill/>
          <a:ln/>
        </p:spPr>
        <p:txBody>
          <a:bodyPr wrap="none" rtlCol="0" anchor="t"/>
          <a:lstStyle/>
          <a:p>
            <a:pPr marL="0" indent="0" algn="l">
              <a:lnSpc>
                <a:spcPts val="3062"/>
              </a:lnSpc>
              <a:buNone/>
            </a:pPr>
            <a:endParaRPr lang="en-US" sz="2187" dirty="0"/>
          </a:p>
        </p:txBody>
      </p:sp>
      <p:sp>
        <p:nvSpPr>
          <p:cNvPr id="7" name="TextBox 6"/>
          <p:cNvSpPr txBox="1"/>
          <p:nvPr/>
        </p:nvSpPr>
        <p:spPr>
          <a:xfrm>
            <a:off x="374074" y="955964"/>
            <a:ext cx="11055926" cy="5539978"/>
          </a:xfrm>
          <a:prstGeom prst="rect">
            <a:avLst/>
          </a:prstGeom>
          <a:noFill/>
        </p:spPr>
        <p:txBody>
          <a:bodyPr wrap="square" rtlCol="0">
            <a:spAutoFit/>
          </a:bodyPr>
          <a:lstStyle/>
          <a:p>
            <a:r>
              <a:rPr lang="en-IN" sz="2400" dirty="0" smtClean="0">
                <a:latin typeface="Arial" panose="020B0604020202020204" pitchFamily="34" charset="0"/>
                <a:cs typeface="Arial" panose="020B0604020202020204" pitchFamily="34" charset="0"/>
              </a:rPr>
              <a:t>Removing item:</a:t>
            </a:r>
          </a:p>
          <a:p>
            <a:r>
              <a:rPr lang="en-IN" sz="2400" dirty="0" err="1" smtClean="0">
                <a:latin typeface="Arial" panose="020B0604020202020204" pitchFamily="34" charset="0"/>
                <a:cs typeface="Arial" panose="020B0604020202020204" pitchFamily="34" charset="0"/>
              </a:rPr>
              <a:t>def</a:t>
            </a:r>
            <a:r>
              <a:rPr lang="en-IN" sz="2400" dirty="0" smtClean="0">
                <a:latin typeface="Arial" panose="020B0604020202020204" pitchFamily="34" charset="0"/>
                <a:cs typeface="Arial" panose="020B0604020202020204" pitchFamily="34" charset="0"/>
              </a:rPr>
              <a:t> </a:t>
            </a:r>
            <a:r>
              <a:rPr lang="en-IN" sz="2400" dirty="0" err="1">
                <a:latin typeface="Arial" panose="020B0604020202020204" pitchFamily="34" charset="0"/>
                <a:cs typeface="Arial" panose="020B0604020202020204" pitchFamily="34" charset="0"/>
              </a:rPr>
              <a:t>remove_item</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quantity):</a:t>
            </a:r>
          </a:p>
          <a:p>
            <a:r>
              <a:rPr lang="en-IN" sz="2400" dirty="0" smtClean="0">
                <a:latin typeface="Arial" panose="020B0604020202020204" pitchFamily="34" charset="0"/>
                <a:cs typeface="Arial" panose="020B0604020202020204" pitchFamily="34" charset="0"/>
              </a:rPr>
              <a:t>      if </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in inventory:      </a:t>
            </a:r>
            <a:r>
              <a:rPr lang="en-IN" sz="2400" dirty="0" smtClean="0">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if </a:t>
            </a:r>
            <a:r>
              <a:rPr lang="en-IN" sz="2400" dirty="0">
                <a:latin typeface="Arial" panose="020B0604020202020204" pitchFamily="34" charset="0"/>
                <a:cs typeface="Arial" panose="020B0604020202020204" pitchFamily="34" charset="0"/>
              </a:rPr>
              <a:t>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]['quantity'] &gt;= quantity:            </a:t>
            </a:r>
            <a:r>
              <a:rPr lang="en-IN" sz="2400" dirty="0" smtClean="0">
                <a:latin typeface="Arial" panose="020B0604020202020204" pitchFamily="34" charset="0"/>
                <a:cs typeface="Arial" panose="020B0604020202020204" pitchFamily="34" charset="0"/>
              </a:rPr>
              <a:t>    		         	 inventory[</a:t>
            </a:r>
            <a:r>
              <a:rPr lang="en-IN" sz="2400" dirty="0" err="1" smtClean="0">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]['quantity'] -= quantity            </a:t>
            </a:r>
            <a:r>
              <a:rPr lang="en-IN" sz="2400" dirty="0" smtClean="0">
                <a:latin typeface="Arial" panose="020B0604020202020204" pitchFamily="34" charset="0"/>
                <a:cs typeface="Arial" panose="020B0604020202020204" pitchFamily="34" charset="0"/>
              </a:rPr>
              <a:t>  	       </a:t>
            </a: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if </a:t>
            </a:r>
            <a:r>
              <a:rPr lang="en-IN" sz="2400" dirty="0">
                <a:latin typeface="Arial" panose="020B0604020202020204" pitchFamily="34" charset="0"/>
                <a:cs typeface="Arial" panose="020B0604020202020204" pitchFamily="34" charset="0"/>
              </a:rPr>
              <a:t>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]['quantity'] == 0: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del </a:t>
            </a:r>
            <a:r>
              <a:rPr lang="en-IN" sz="2400" dirty="0">
                <a:latin typeface="Arial" panose="020B0604020202020204" pitchFamily="34" charset="0"/>
                <a:cs typeface="Arial" panose="020B0604020202020204" pitchFamily="34" charset="0"/>
              </a:rPr>
              <a:t>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print(</a:t>
            </a:r>
            <a:r>
              <a:rPr lang="en-IN" sz="2400" dirty="0" err="1" smtClean="0">
                <a:latin typeface="Arial" panose="020B0604020202020204" pitchFamily="34" charset="0"/>
                <a:cs typeface="Arial" panose="020B0604020202020204" pitchFamily="34" charset="0"/>
              </a:rPr>
              <a:t>f"Removed</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{quantity} of {</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else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print(</a:t>
            </a:r>
            <a:r>
              <a:rPr lang="en-IN" sz="2400" dirty="0" err="1">
                <a:latin typeface="Arial" panose="020B0604020202020204" pitchFamily="34" charset="0"/>
                <a:cs typeface="Arial" panose="020B0604020202020204" pitchFamily="34" charset="0"/>
              </a:rPr>
              <a:t>f"Only</a:t>
            </a:r>
            <a:r>
              <a:rPr lang="en-IN" sz="2400" dirty="0">
                <a:latin typeface="Arial" panose="020B0604020202020204" pitchFamily="34" charset="0"/>
                <a:cs typeface="Arial" panose="020B0604020202020204" pitchFamily="34" charset="0"/>
              </a:rPr>
              <a:t> {inventory[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]['quantity']} of {</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available. Removing all.")           </a:t>
            </a:r>
            <a:endParaRPr lang="en-IN" sz="2400" dirty="0" smtClean="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del inventory[</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else</a:t>
            </a:r>
            <a:r>
              <a:rPr lang="en-IN" sz="2400" dirty="0">
                <a:latin typeface="Arial" panose="020B0604020202020204" pitchFamily="34" charset="0"/>
                <a:cs typeface="Arial" panose="020B0604020202020204" pitchFamily="34" charset="0"/>
              </a:rPr>
              <a:t>:       </a:t>
            </a:r>
            <a:endParaRPr lang="en-IN" sz="2400"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       print(</a:t>
            </a:r>
            <a:r>
              <a:rPr lang="en-IN" sz="2400" dirty="0" err="1" smtClean="0">
                <a:latin typeface="Arial" panose="020B0604020202020204" pitchFamily="34" charset="0"/>
                <a:cs typeface="Arial" panose="020B0604020202020204" pitchFamily="34" charset="0"/>
              </a:rPr>
              <a:t>f"Item</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t>
            </a:r>
            <a:r>
              <a:rPr lang="en-IN" sz="2400" dirty="0" err="1">
                <a:latin typeface="Arial" panose="020B0604020202020204" pitchFamily="34" charset="0"/>
                <a:cs typeface="Arial" panose="020B0604020202020204" pitchFamily="34" charset="0"/>
              </a:rPr>
              <a:t>item_name</a:t>
            </a:r>
            <a:r>
              <a:rPr lang="en-IN" sz="2400" dirty="0">
                <a:latin typeface="Arial" panose="020B0604020202020204" pitchFamily="34" charset="0"/>
                <a:cs typeface="Arial" panose="020B0604020202020204" pitchFamily="34" charset="0"/>
              </a:rPr>
              <a:t>} not found in inventory.")</a:t>
            </a:r>
            <a:endParaRPr lang="en-IN" sz="2400" dirty="0" smtClean="0">
              <a:latin typeface="Arial" panose="020B0604020202020204" pitchFamily="34" charset="0"/>
              <a:cs typeface="Arial" panose="020B0604020202020204" pitchFamily="34" charset="0"/>
            </a:endParaRPr>
          </a:p>
          <a:p>
            <a:r>
              <a:rPr lang="en-IN" dirty="0" smtClean="0"/>
              <a:t> </a:t>
            </a:r>
            <a:endParaRPr lang="en-IN" dirty="0"/>
          </a:p>
        </p:txBody>
      </p:sp>
    </p:spTree>
    <p:extLst>
      <p:ext uri="{BB962C8B-B14F-4D97-AF65-F5344CB8AC3E}">
        <p14:creationId xmlns:p14="http://schemas.microsoft.com/office/powerpoint/2010/main" val="2828482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646</Words>
  <Application>Microsoft Office PowerPoint</Application>
  <PresentationFormat>Custom</PresentationFormat>
  <Paragraphs>160</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13</cp:revision>
  <dcterms:created xsi:type="dcterms:W3CDTF">2024-05-29T09:14:50Z</dcterms:created>
  <dcterms:modified xsi:type="dcterms:W3CDTF">2024-05-29T14:27:25Z</dcterms:modified>
</cp:coreProperties>
</file>