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2.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69" d="100"/>
          <a:sy n="69" d="100"/>
        </p:scale>
        <p:origin x="-534" y="1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Slide Image Placeholder 1"/>
          <p:cNvSpPr>
            <a:spLocks noChangeAspect="1" noRot="1" noGrp="1"/>
          </p:cNvSpPr>
          <p:nvPr>
            <p:ph type="sldImg"/>
          </p:nvPr>
        </p:nvSpPr>
        <p:spPr/>
      </p:sp>
      <p:sp>
        <p:nvSpPr>
          <p:cNvPr id="1048670" name="Notes Placeholder 2"/>
          <p:cNvSpPr>
            <a:spLocks noGrp="1"/>
          </p:cNvSpPr>
          <p:nvPr>
            <p:ph type="body" idx="1"/>
          </p:nvPr>
        </p:nvSpPr>
        <p:spPr/>
        <p:txBody>
          <a:bodyPr/>
          <a:p>
            <a:endParaRPr dirty="0" lang="en-IN"/>
          </a:p>
        </p:txBody>
      </p:sp>
      <p:sp>
        <p:nvSpPr>
          <p:cNvPr id="1048671" name="Slide Number Placeholder 3"/>
          <p:cNvSpPr>
            <a:spLocks noGrp="1"/>
          </p:cNvSpPr>
          <p:nvPr>
            <p:ph type="sldNum" sz="quarter" idx="10"/>
          </p:nvPr>
        </p:nvSpPr>
        <p:spPr/>
        <p:txBody>
          <a:bodyPr/>
          <a:p>
            <a:fld id="{F7F439ED-1E90-4106-847A-8EF19031FE2F}"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490661" y="2971800"/>
            <a:ext cx="8610600" cy="1653540"/>
          </a:xfrm>
          <a:prstGeom prst="rect"/>
          <a:noFill/>
        </p:spPr>
        <p:txBody>
          <a:bodyPr rtlCol="0" wrap="square">
            <a:spAutoFit/>
          </a:bodyPr>
          <a:p>
            <a:r>
              <a:rPr dirty="0" sz="2400" lang="en-US"/>
              <a:t>STUDENT NAME:</a:t>
            </a:r>
            <a:r>
              <a:rPr dirty="0" sz="2400" lang="en-US">
                <a:latin typeface="Noto Sans Multani"/>
                <a:ea typeface="Noto Sans Multani"/>
                <a:cs typeface="Noto Sans Multani"/>
              </a:rPr>
              <a:t> </a:t>
            </a:r>
            <a:r>
              <a:rPr dirty="0" sz="2400" lang="en-US">
                <a:latin typeface="Noto Sans Multani"/>
                <a:ea typeface="Noto Sans Multani"/>
                <a:cs typeface="Noto Sans Multani"/>
              </a:rPr>
              <a:t>F</a:t>
            </a:r>
            <a:r>
              <a:rPr dirty="0" sz="2400" lang="en-US">
                <a:latin typeface="Noto Sans Multani"/>
                <a:ea typeface="Noto Sans Multani"/>
                <a:cs typeface="Noto Sans Multani"/>
              </a:rPr>
              <a:t>i</a:t>
            </a:r>
            <a:r>
              <a:rPr dirty="0" sz="2400" lang="en-US">
                <a:latin typeface="Noto Sans Multani"/>
                <a:ea typeface="Noto Sans Multani"/>
                <a:cs typeface="Noto Sans Multani"/>
              </a:rPr>
              <a:t>a</a:t>
            </a:r>
            <a:r>
              <a:rPr dirty="0" sz="2400" lang="en-US">
                <a:latin typeface="Noto Sans Multani"/>
                <a:ea typeface="Noto Sans Multani"/>
                <a:cs typeface="Noto Sans Multani"/>
              </a:rPr>
              <a:t>z</a:t>
            </a:r>
            <a:r>
              <a:rPr dirty="0" sz="2400" lang="en-US">
                <a:latin typeface="Noto Sans Multani"/>
                <a:ea typeface="Noto Sans Multani"/>
                <a:cs typeface="Noto Sans Multani"/>
              </a:rPr>
              <a:t> </a:t>
            </a:r>
            <a:r>
              <a:rPr dirty="0" sz="2400" lang="en-US">
                <a:latin typeface="Noto Sans Multani"/>
                <a:ea typeface="Noto Sans Multani"/>
                <a:cs typeface="Noto Sans Multani"/>
              </a:rPr>
              <a:t>Usain </a:t>
            </a:r>
            <a:endParaRPr altLang="en-US" lang="zh-CN"/>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0</a:t>
            </a:r>
            <a:r>
              <a:rPr dirty="0" sz="2400" lang="en-US"/>
              <a:t>5</a:t>
            </a:r>
            <a:r>
              <a:rPr dirty="0" sz="2400" lang="en-US"/>
              <a:t>0</a:t>
            </a:r>
            <a:r>
              <a:rPr dirty="0" sz="2400" lang="en-US"/>
              <a:t>2</a:t>
            </a:r>
            <a:endParaRPr altLang="en-US" lang="zh-CN"/>
          </a:p>
          <a:p>
            <a:r>
              <a:rPr dirty="0" sz="2400" lang="en-US"/>
              <a:t>DEPARTMENT:</a:t>
            </a:r>
            <a:r>
              <a:rPr dirty="0" sz="2400" lang="en-US"/>
              <a:t> bachelor </a:t>
            </a:r>
            <a:r>
              <a:rPr dirty="0" sz="2400" lang="en-US"/>
              <a:t>of </a:t>
            </a:r>
            <a:r>
              <a:rPr dirty="0" sz="2400" lang="en-US"/>
              <a:t>C</a:t>
            </a:r>
            <a:r>
              <a:rPr dirty="0" sz="2400" lang="en-US"/>
              <a:t>o</a:t>
            </a:r>
            <a:r>
              <a:rPr dirty="0" sz="2400" lang="en-US"/>
              <a:t>m</a:t>
            </a:r>
            <a:r>
              <a:rPr dirty="0" sz="2400" lang="en-US"/>
              <a:t>m</a:t>
            </a:r>
            <a:r>
              <a:rPr dirty="0" sz="2400" lang="en-US"/>
              <a:t>erce </a:t>
            </a:r>
            <a:endParaRPr altLang="en-US" lang="zh-CN"/>
          </a:p>
          <a:p>
            <a:r>
              <a:rPr dirty="0" sz="2400" lang="en-US"/>
              <a:t>COLLEGE</a:t>
            </a:r>
            <a:r>
              <a:rPr dirty="0" sz="2400" lang="en-US"/>
              <a:t> </a:t>
            </a:r>
            <a:r>
              <a:rPr dirty="0" sz="2400" lang="en-US"/>
              <a:t>:</a:t>
            </a:r>
            <a:r>
              <a:rPr dirty="0" sz="2400" lang="en-US"/>
              <a:t> </a:t>
            </a:r>
            <a:r>
              <a:rPr dirty="0" sz="2400" lang="en-US"/>
              <a:t>P</a:t>
            </a:r>
            <a:r>
              <a:rPr dirty="0" sz="2400" lang="en-US"/>
              <a:t>a</a:t>
            </a:r>
            <a:r>
              <a:rPr dirty="0" sz="2400" lang="en-US"/>
              <a:t>c</a:t>
            </a:r>
            <a:r>
              <a:rPr dirty="0" sz="2400" lang="en-US"/>
              <a:t>h</a:t>
            </a:r>
            <a:r>
              <a:rPr dirty="0" sz="2400" lang="en-US"/>
              <a:t>a</a:t>
            </a:r>
            <a:r>
              <a:rPr dirty="0" sz="2400" lang="en-US"/>
              <a:t>i</a:t>
            </a:r>
            <a:r>
              <a:rPr dirty="0" sz="2400" lang="en-US"/>
              <a:t>yappas </a:t>
            </a:r>
            <a:r>
              <a:rPr dirty="0" sz="2400" lang="en-US"/>
              <a:t>College </a:t>
            </a:r>
            <a:r>
              <a:rPr dirty="0" sz="2400" lang="en-US"/>
              <a:t>For </a:t>
            </a:r>
            <a:r>
              <a:rPr dirty="0" sz="2400" lang="en-US"/>
              <a:t>Men </a:t>
            </a:r>
            <a:r>
              <a:rPr dirty="0" sz="2400" lang="en-US"/>
              <a:t>Kanchipuram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Rectangle 1"/>
          <p:cNvSpPr/>
          <p:nvPr/>
        </p:nvSpPr>
        <p:spPr>
          <a:xfrm>
            <a:off x="1524000" y="1219200"/>
            <a:ext cx="6096000" cy="5262979"/>
          </a:xfrm>
          <a:prstGeom prst="rect"/>
        </p:spPr>
        <p:txBody>
          <a:bodyPr>
            <a:spAutoFit/>
          </a:bodyPr>
          <a:p>
            <a:pPr>
              <a:buFont typeface="Arial" pitchFamily="34" charset="0"/>
              <a:buChar char="•"/>
            </a:pPr>
            <a:r>
              <a:rPr dirty="0" sz="2400" lang="en-GB">
                <a:latin typeface="Times New Roman" pitchFamily="18" charset="0"/>
                <a:cs typeface="Times New Roman" pitchFamily="18" charset="0"/>
              </a:rPr>
              <a:t> DATA COOLLECTION</a:t>
            </a:r>
          </a:p>
          <a:p>
            <a:pPr indent="-342900" marL="342900">
              <a:buAutoNum type="arabicPeriod"/>
            </a:pPr>
            <a:r>
              <a:rPr dirty="0" sz="2400" lang="en-GB">
                <a:latin typeface="Times New Roman" pitchFamily="18" charset="0"/>
                <a:cs typeface="Times New Roman" pitchFamily="18" charset="0"/>
              </a:rPr>
              <a:t>Download </a:t>
            </a:r>
            <a:r>
              <a:rPr dirty="0" sz="2400" lang="en-GB" err="1">
                <a:latin typeface="Times New Roman" pitchFamily="18" charset="0"/>
                <a:cs typeface="Times New Roman" pitchFamily="18" charset="0"/>
              </a:rPr>
              <a:t>kaggle</a:t>
            </a:r>
            <a:endParaRPr dirty="0" sz="2400" lang="en-GB">
              <a:latin typeface="Times New Roman" pitchFamily="18" charset="0"/>
              <a:cs typeface="Times New Roman" pitchFamily="18" charset="0"/>
            </a:endParaRPr>
          </a:p>
          <a:p>
            <a:pPr indent="-342900" marL="342900">
              <a:buAutoNum type="arabicPeriod"/>
            </a:pPr>
            <a:r>
              <a:rPr dirty="0" sz="2400" lang="en-GB" err="1">
                <a:latin typeface="Times New Roman" pitchFamily="18" charset="0"/>
                <a:cs typeface="Times New Roman" pitchFamily="18" charset="0"/>
              </a:rPr>
              <a:t>Edunet</a:t>
            </a:r>
            <a:r>
              <a:rPr dirty="0" sz="2400" lang="en-GB">
                <a:latin typeface="Times New Roman" pitchFamily="18" charset="0"/>
                <a:cs typeface="Times New Roman" pitchFamily="18" charset="0"/>
              </a:rPr>
              <a:t> dashboard- file download</a:t>
            </a:r>
          </a:p>
          <a:p>
            <a:pPr indent="-342900" marL="342900">
              <a:buFont typeface="Arial" pitchFamily="34" charset="0"/>
              <a:buChar char="•"/>
            </a:pPr>
            <a:r>
              <a:rPr dirty="0" sz="2400" lang="en-GB">
                <a:latin typeface="Times New Roman" pitchFamily="18" charset="0"/>
                <a:cs typeface="Times New Roman" pitchFamily="18" charset="0"/>
              </a:rPr>
              <a:t>FEATURES COLLECTION</a:t>
            </a:r>
          </a:p>
          <a:p>
            <a:pPr indent="-342900" marL="342900"/>
            <a:r>
              <a:rPr dirty="0" sz="2400" lang="en-GB">
                <a:latin typeface="Times New Roman" pitchFamily="18" charset="0"/>
                <a:cs typeface="Times New Roman" pitchFamily="18" charset="0"/>
              </a:rPr>
              <a:t>1.Employees name</a:t>
            </a:r>
          </a:p>
          <a:p>
            <a:pPr indent="-342900" marL="342900"/>
            <a:r>
              <a:rPr dirty="0" sz="2400" lang="en-GB">
                <a:latin typeface="Times New Roman" pitchFamily="18" charset="0"/>
                <a:cs typeface="Times New Roman" pitchFamily="18" charset="0"/>
              </a:rPr>
              <a:t>2.Basic salary</a:t>
            </a:r>
          </a:p>
          <a:p>
            <a:pPr indent="-342900" marL="342900"/>
            <a:r>
              <a:rPr dirty="0" sz="2400" lang="en-GB">
                <a:latin typeface="Times New Roman" pitchFamily="18" charset="0"/>
                <a:cs typeface="Times New Roman" pitchFamily="18" charset="0"/>
              </a:rPr>
              <a:t>3.Dearness allowance</a:t>
            </a:r>
          </a:p>
          <a:p>
            <a:pPr indent="-342900" marL="342900"/>
            <a:r>
              <a:rPr dirty="0" sz="2400" lang="en-GB">
                <a:latin typeface="Times New Roman" pitchFamily="18" charset="0"/>
                <a:cs typeface="Times New Roman" pitchFamily="18" charset="0"/>
              </a:rPr>
              <a:t>4.Travelling allowance</a:t>
            </a:r>
          </a:p>
          <a:p>
            <a:pPr indent="-342900" marL="342900"/>
            <a:r>
              <a:rPr dirty="0" sz="2400" lang="en-GB">
                <a:latin typeface="Times New Roman" pitchFamily="18" charset="0"/>
                <a:cs typeface="Times New Roman" pitchFamily="18" charset="0"/>
              </a:rPr>
              <a:t>5.Gross salary</a:t>
            </a:r>
          </a:p>
          <a:p>
            <a:pPr indent="-342900" marL="342900"/>
            <a:r>
              <a:rPr dirty="0" sz="2400" lang="en-GB">
                <a:latin typeface="Times New Roman" pitchFamily="18" charset="0"/>
                <a:cs typeface="Times New Roman" pitchFamily="18" charset="0"/>
              </a:rPr>
              <a:t>6.Provident fund</a:t>
            </a:r>
          </a:p>
          <a:p>
            <a:pPr indent="-342900" marL="342900"/>
            <a:r>
              <a:rPr dirty="0" sz="2400" lang="en-GB">
                <a:latin typeface="Times New Roman" pitchFamily="18" charset="0"/>
                <a:cs typeface="Times New Roman" pitchFamily="18" charset="0"/>
              </a:rPr>
              <a:t>7.Net salary</a:t>
            </a:r>
          </a:p>
          <a:p>
            <a:pPr indent="-342900" marL="342900"/>
            <a:r>
              <a:rPr dirty="0" sz="2400" lang="en-GB">
                <a:latin typeface="Times New Roman" pitchFamily="18" charset="0"/>
                <a:cs typeface="Times New Roman" pitchFamily="18" charset="0"/>
              </a:rPr>
              <a:t> </a:t>
            </a:r>
          </a:p>
          <a:p>
            <a:pPr indent="-342900" marL="342900">
              <a:buFont typeface="Arial" pitchFamily="34" charset="0"/>
              <a:buChar char="•"/>
            </a:pPr>
            <a:r>
              <a:rPr dirty="0" sz="2400" lang="en-GB">
                <a:latin typeface="Times New Roman" pitchFamily="18" charset="0"/>
                <a:cs typeface="Times New Roman" pitchFamily="18" charset="0"/>
              </a:rPr>
              <a:t>USING PIVOT TABLE </a:t>
            </a:r>
          </a:p>
          <a:p>
            <a:pPr indent="-342900" marL="342900">
              <a:buFont typeface="Arial" pitchFamily="34" charset="0"/>
              <a:buChar char="•"/>
            </a:pPr>
            <a:r>
              <a:rPr dirty="0" sz="2400" lang="en-GB">
                <a:latin typeface="Times New Roman" pitchFamily="18" charset="0"/>
                <a:cs typeface="Times New Roman" pitchFamily="18" charset="0"/>
              </a:rPr>
              <a:t>GRAPH FOR SUMMARY</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9" name="AutoShape 2" descr="blob:https://web.telegram.org/0b45181c-8b4b-4d78-8f23-f6bf5b43acff"/>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IN"/>
          </a:p>
        </p:txBody>
      </p:sp>
      <p:pic>
        <p:nvPicPr>
          <p:cNvPr id="2097169" name="Picture 3"/>
          <p:cNvPicPr>
            <a:picLocks noChangeAspect="1" noChangeArrowheads="1"/>
          </p:cNvPicPr>
          <p:nvPr/>
        </p:nvPicPr>
        <p:blipFill>
          <a:blip xmlns:r="http://schemas.openxmlformats.org/officeDocument/2006/relationships" r:embed="rId2"/>
          <a:srcRect/>
          <a:stretch>
            <a:fillRect/>
          </a:stretch>
        </p:blipFill>
        <p:spPr bwMode="auto">
          <a:xfrm>
            <a:off x="1371600" y="1312862"/>
            <a:ext cx="6438900" cy="4673600"/>
          </a:xfrm>
          <a:prstGeom prst="rect"/>
          <a:noFill/>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0"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Rectangle 2"/>
          <p:cNvSpPr/>
          <p:nvPr/>
        </p:nvSpPr>
        <p:spPr>
          <a:xfrm>
            <a:off x="1981200" y="1295400"/>
            <a:ext cx="6096000" cy="4524315"/>
          </a:xfrm>
          <a:prstGeom prst="rect"/>
        </p:spPr>
        <p:txBody>
          <a:bodyPr>
            <a:spAutoFit/>
          </a:bodyPr>
          <a:p>
            <a:pPr>
              <a:buFont typeface="Arial" pitchFamily="34" charset="0"/>
              <a:buChar char="•"/>
            </a:pPr>
            <a:r>
              <a:rPr dirty="0" sz="2400" lang="en-GB">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dirty="0" sz="2400" lang="en-GB">
              <a:latin typeface="Times New Roman" pitchFamily="18" charset="0"/>
              <a:cs typeface="Times New Roman" pitchFamily="18" charset="0"/>
            </a:endParaRPr>
          </a:p>
          <a:p>
            <a:pPr>
              <a:buFont typeface="Arial" pitchFamily="34" charset="0"/>
              <a:buChar char="•"/>
            </a:pPr>
            <a:r>
              <a:rPr dirty="0" sz="2400" lang="en-GB">
                <a:latin typeface="Times New Roman" pitchFamily="18" charset="0"/>
                <a:cs typeface="Times New Roman" pitchFamily="18" charset="0"/>
              </a:rPr>
              <a:t>The Net Salary Payable Is Calculated After On Applicable Deductions.</a:t>
            </a:r>
          </a:p>
          <a:p>
            <a:pPr>
              <a:buFont typeface="Arial" pitchFamily="34" charset="0"/>
              <a:buChar char="•"/>
            </a:pPr>
            <a:endParaRPr dirty="0" sz="2400" lang="en-GB">
              <a:latin typeface="Times New Roman" pitchFamily="18" charset="0"/>
              <a:cs typeface="Times New Roman" pitchFamily="18" charset="0"/>
            </a:endParaRPr>
          </a:p>
          <a:p>
            <a:pPr>
              <a:buFont typeface="Arial" pitchFamily="34" charset="0"/>
              <a:buChar char="•"/>
            </a:pPr>
            <a:r>
              <a:rPr dirty="0" sz="2400" lang="en-GB">
                <a:latin typeface="Times New Roman" pitchFamily="18" charset="0"/>
                <a:cs typeface="Times New Roman" pitchFamily="18" charset="0"/>
              </a:rPr>
              <a:t>This Statement Ensures Transparency And Accuracy In Salary Disbursement Supporting Both The Employee And Employer In </a:t>
            </a:r>
            <a:r>
              <a:rPr dirty="0" sz="2400" lang="en-GB" err="1">
                <a:latin typeface="Times New Roman" pitchFamily="18" charset="0"/>
                <a:cs typeface="Times New Roman" pitchFamily="18" charset="0"/>
              </a:rPr>
              <a:t>Finacial</a:t>
            </a:r>
            <a:r>
              <a:rPr dirty="0" sz="2400" lang="en-GB">
                <a:latin typeface="Times New Roman" pitchFamily="18" charset="0"/>
                <a:cs typeface="Times New Roman" pitchFamily="18" charset="0"/>
              </a:rPr>
              <a:t> Planning</a:t>
            </a:r>
            <a:endParaRPr dirty="0" sz="240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563475"/>
            <a:ext cx="8593228" cy="1539240"/>
          </a:xfrm>
          <a:prstGeom prst="rect"/>
          <a:noFill/>
        </p:spPr>
        <p:txBody>
          <a:bodyPr rtlCol="0" wrap="square">
            <a:spAutoFit/>
          </a:bodyPr>
          <a:p>
            <a:r>
              <a:rPr b="1" dirty="0" sz="4400" lang="en-US" smtClean="0">
                <a:solidFill>
                  <a:srgbClr val="0F0F0F"/>
                </a:solidFill>
                <a:latin typeface="Times New Roman" panose="02020603050405020304" pitchFamily="18" charset="0"/>
                <a:cs typeface="Times New Roman" panose="02020603050405020304" pitchFamily="18" charset="0"/>
              </a:rPr>
              <a:t>EMPLOYEES SALARY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00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9809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1447800" y="1496967"/>
            <a:ext cx="6433272" cy="5234939"/>
          </a:xfrm>
          <a:prstGeom prst="rect"/>
        </p:spPr>
        <p:txBody>
          <a:bodyPr wrap="square">
            <a:spAutoFit/>
          </a:bodyPr>
          <a:p>
            <a:pPr>
              <a:lnSpc>
                <a:spcPct val="150000"/>
              </a:lnSpc>
            </a:pPr>
            <a:r>
              <a:rPr dirty="0" sz="2400" lang="en-GB">
                <a:latin typeface="Times New Roman" pitchFamily="18" charset="0"/>
                <a:cs typeface="Times New Roman" pitchFamily="18" charset="0"/>
              </a:rPr>
              <a:t>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endParaRPr dirty="0" sz="2400" lang="en-GB">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388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599"/>
            <a:ext cx="7667625" cy="3520439"/>
          </a:xfrm>
          <a:prstGeom prst="rect"/>
          <a:noFill/>
        </p:spPr>
        <p:txBody>
          <a:bodyPr rtlCol="0" wrap="square">
            <a:spAutoFit/>
          </a:bodyPr>
          <a:p>
            <a:pPr>
              <a:lnSpc>
                <a:spcPct val="150000"/>
              </a:lnSpc>
            </a:pPr>
            <a:r>
              <a:rPr dirty="0" sz="2400" lang="en-GB">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endParaRPr dirty="0" sz="2400" lang="en-GB">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09114"/>
          </a:xfrm>
          <a:prstGeom prst="rect"/>
        </p:spPr>
        <p:txBody>
          <a:bodyPr bIns="0" lIns="0" rIns="0" rtlCol="0" tIns="16510" vert="horz" wrap="square">
            <a:spAutoFit/>
          </a:bodyPr>
          <a:p>
            <a:pPr marL="12700">
              <a:spcBef>
                <a:spcPts val="130"/>
              </a:spcBef>
            </a:pPr>
            <a:r>
              <a:rPr dirty="0" sz="3200" lang="en-GB">
                <a:latin typeface="Times New Roman" pitchFamily="18" charset="0"/>
                <a:cs typeface="Times New Roman" pitchFamily="18" charset="0"/>
              </a:rPr>
              <a:t>Salary </a:t>
            </a:r>
            <a:r>
              <a:rPr dirty="0" sz="3200" lang="en-GB" smtClean="0">
                <a:latin typeface="Times New Roman" pitchFamily="18" charset="0"/>
                <a:cs typeface="Times New Roman" pitchFamily="18" charset="0"/>
              </a:rPr>
              <a:t>process</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2" descr="https://apspayroll.com/wp-content/uploads/2021/06/7-Steps-to-Processing-payroll-4.png"/>
          <p:cNvPicPr>
            <a:picLocks noChangeAspect="1" noChangeArrowheads="1"/>
          </p:cNvPicPr>
          <p:nvPr/>
        </p:nvPicPr>
        <p:blipFill>
          <a:blip xmlns:r="http://schemas.openxmlformats.org/officeDocument/2006/relationships" r:embed="rId2"/>
          <a:srcRect/>
          <a:stretch>
            <a:fillRect/>
          </a:stretch>
        </p:blipFill>
        <p:spPr bwMode="auto">
          <a:xfrm>
            <a:off x="2057400" y="1601032"/>
            <a:ext cx="5715040" cy="4786346"/>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2551837"/>
            <a:ext cx="5257800" cy="3416320"/>
          </a:xfrm>
          <a:prstGeom prst="rect"/>
        </p:spPr>
        <p:txBody>
          <a:bodyPr wrap="square">
            <a:spAutoFit/>
          </a:bodyPr>
          <a:p>
            <a:pPr>
              <a:lnSpc>
                <a:spcPct val="150000"/>
              </a:lnSpc>
            </a:pPr>
            <a:r>
              <a:rPr dirty="0" sz="2400" lang="en-GB">
                <a:latin typeface="Times New Roman" pitchFamily="18" charset="0"/>
                <a:cs typeface="Times New Roman" pitchFamily="18" charset="0"/>
              </a:rPr>
              <a:t>CONDITIONAL FORMATTING – MISSING VALUES</a:t>
            </a:r>
          </a:p>
          <a:p>
            <a:pPr>
              <a:lnSpc>
                <a:spcPct val="150000"/>
              </a:lnSpc>
            </a:pPr>
            <a:r>
              <a:rPr dirty="0" sz="2400" lang="en-GB">
                <a:latin typeface="Times New Roman" pitchFamily="18" charset="0"/>
                <a:cs typeface="Times New Roman" pitchFamily="18" charset="0"/>
              </a:rPr>
              <a:t>FILTER-FILTER OUT MISSING  VALUES</a:t>
            </a:r>
          </a:p>
          <a:p>
            <a:pPr>
              <a:lnSpc>
                <a:spcPct val="150000"/>
              </a:lnSpc>
            </a:pPr>
            <a:r>
              <a:rPr dirty="0" sz="2400" lang="en-GB">
                <a:latin typeface="Times New Roman" pitchFamily="18" charset="0"/>
                <a:cs typeface="Times New Roman" pitchFamily="18" charset="0"/>
              </a:rPr>
              <a:t>PIVOT TABLE- SUMMARY OF DATA</a:t>
            </a:r>
          </a:p>
          <a:p>
            <a:pPr>
              <a:lnSpc>
                <a:spcPct val="150000"/>
              </a:lnSpc>
            </a:pPr>
            <a:r>
              <a:rPr dirty="0" sz="2400" lang="en-GB">
                <a:latin typeface="Times New Roman" pitchFamily="18" charset="0"/>
                <a:cs typeface="Times New Roman" pitchFamily="18" charset="0"/>
              </a:rPr>
              <a:t>GRAPH-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p:txBody>
          <a:bodyPr/>
          <a:p>
            <a:r>
              <a:rPr dirty="0" lang="en-IN"/>
              <a:t>Dataset Description</a:t>
            </a:r>
          </a:p>
        </p:txBody>
      </p:sp>
      <p:sp>
        <p:nvSpPr>
          <p:cNvPr id="1048668" name="Rectangle 2"/>
          <p:cNvSpPr/>
          <p:nvPr/>
        </p:nvSpPr>
        <p:spPr>
          <a:xfrm>
            <a:off x="1828800" y="1600200"/>
            <a:ext cx="7315200" cy="4524315"/>
          </a:xfrm>
          <a:prstGeom prst="rect"/>
        </p:spPr>
        <p:txBody>
          <a:bodyPr wrap="square">
            <a:spAutoFit/>
          </a:bodyPr>
          <a:p>
            <a:pPr>
              <a:lnSpc>
                <a:spcPct val="150000"/>
              </a:lnSpc>
            </a:pPr>
            <a:r>
              <a:rPr dirty="0" sz="2400" lang="en-GB">
                <a:latin typeface="Times New Roman" pitchFamily="18" charset="0"/>
                <a:cs typeface="Times New Roman" pitchFamily="18" charset="0"/>
              </a:rPr>
              <a:t>Employee Data Set – </a:t>
            </a:r>
            <a:r>
              <a:rPr dirty="0" sz="2400" lang="en-GB" err="1">
                <a:latin typeface="Times New Roman" pitchFamily="18" charset="0"/>
                <a:cs typeface="Times New Roman" pitchFamily="18" charset="0"/>
              </a:rPr>
              <a:t>Kaggle</a:t>
            </a:r>
            <a:endParaRPr dirty="0" sz="2400" lang="en-GB">
              <a:latin typeface="Times New Roman" pitchFamily="18" charset="0"/>
              <a:cs typeface="Times New Roman" pitchFamily="18" charset="0"/>
            </a:endParaRPr>
          </a:p>
          <a:p>
            <a:pPr>
              <a:lnSpc>
                <a:spcPct val="150000"/>
              </a:lnSpc>
            </a:pPr>
            <a:r>
              <a:rPr dirty="0" sz="2400" lang="en-GB">
                <a:latin typeface="Times New Roman" pitchFamily="18" charset="0"/>
                <a:cs typeface="Times New Roman" pitchFamily="18" charset="0"/>
              </a:rPr>
              <a:t>Features- 21 </a:t>
            </a:r>
          </a:p>
          <a:p>
            <a:pPr>
              <a:lnSpc>
                <a:spcPct val="150000"/>
              </a:lnSpc>
            </a:pPr>
            <a:r>
              <a:rPr dirty="0" sz="2400" lang="en-GB">
                <a:latin typeface="Times New Roman" pitchFamily="18" charset="0"/>
                <a:cs typeface="Times New Roman" pitchFamily="18" charset="0"/>
              </a:rPr>
              <a:t>Considered-7</a:t>
            </a:r>
          </a:p>
          <a:p>
            <a:pPr>
              <a:lnSpc>
                <a:spcPct val="150000"/>
              </a:lnSpc>
            </a:pPr>
            <a:r>
              <a:rPr dirty="0" sz="2400" lang="en-GB">
                <a:latin typeface="Times New Roman" pitchFamily="18" charset="0"/>
                <a:cs typeface="Times New Roman" pitchFamily="18" charset="0"/>
              </a:rPr>
              <a:t>Name- Text</a:t>
            </a:r>
          </a:p>
          <a:p>
            <a:pPr>
              <a:lnSpc>
                <a:spcPct val="150000"/>
              </a:lnSpc>
            </a:pPr>
            <a:r>
              <a:rPr dirty="0" sz="2400" lang="en-GB">
                <a:latin typeface="Times New Roman" pitchFamily="18" charset="0"/>
                <a:cs typeface="Times New Roman" pitchFamily="18" charset="0"/>
              </a:rPr>
              <a:t>Provident Fund-numerical</a:t>
            </a:r>
          </a:p>
          <a:p>
            <a:pPr>
              <a:lnSpc>
                <a:spcPct val="150000"/>
              </a:lnSpc>
            </a:pPr>
            <a:r>
              <a:rPr dirty="0" sz="2400" lang="en-GB">
                <a:latin typeface="Times New Roman" pitchFamily="18" charset="0"/>
                <a:cs typeface="Times New Roman" pitchFamily="18" charset="0"/>
              </a:rPr>
              <a:t>D.A- Numerical</a:t>
            </a:r>
          </a:p>
          <a:p>
            <a:pPr>
              <a:lnSpc>
                <a:spcPct val="150000"/>
              </a:lnSpc>
            </a:pPr>
            <a:r>
              <a:rPr dirty="0" sz="2400" lang="en-GB">
                <a:latin typeface="Times New Roman" pitchFamily="18" charset="0"/>
                <a:cs typeface="Times New Roman" pitchFamily="18" charset="0"/>
              </a:rPr>
              <a:t>Gross Salary- Numerical</a:t>
            </a:r>
          </a:p>
          <a:p>
            <a:pPr>
              <a:lnSpc>
                <a:spcPct val="150000"/>
              </a:lnSpc>
            </a:pPr>
            <a:r>
              <a:rPr dirty="0" sz="2400" lang="en-GB">
                <a:latin typeface="Times New Roman" pitchFamily="18" charset="0"/>
                <a:cs typeface="Times New Roman" pitchFamily="18" charset="0"/>
              </a:rPr>
              <a:t>Net Salary- Numerical</a:t>
            </a:r>
            <a:endParaRPr dirty="0" sz="2400" lang="en-GB">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133600" y="1578776"/>
            <a:ext cx="7219950" cy="1384995"/>
          </a:xfrm>
          <a:prstGeom prst="rect"/>
          <a:noFill/>
        </p:spPr>
        <p:txBody>
          <a:bodyPr rtlCol="0" wrap="square">
            <a:spAutoFit/>
          </a:bodyPr>
          <a:p>
            <a:r>
              <a:rPr dirty="0" sz="2800" lang="en-GB">
                <a:latin typeface="Times New Roman" pitchFamily="18" charset="0"/>
                <a:cs typeface="Times New Roman" pitchFamily="18" charset="0"/>
              </a:rPr>
              <a:t>=SALARY IFS(G15&gt;=29182, “ VERY HIGH”,G15&gt;=4, “HIGH”,G15&gt;=13, “LOW”)</a:t>
            </a:r>
          </a:p>
          <a:p>
            <a:endParaRPr b="1" dirty="0" sz="2800" lang="en-GB"/>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2024-10-18T09:53:47Z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7535d634267c4a7c8841ee306f6fabd6</vt:lpwstr>
  </property>
</Properties>
</file>