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9" d="100"/>
          <a:sy n="69" d="100"/>
        </p:scale>
        <p:origin x="-756" y="-78"/>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extLst>
      <p:ext uri="{BB962C8B-B14F-4D97-AF65-F5344CB8AC3E}">
        <p14:creationId xmlns:p14="http://schemas.microsoft.com/office/powerpoint/2010/main" xmlns="" val="49370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38084" y="3000372"/>
            <a:ext cx="11287204" cy="1938992"/>
          </a:xfrm>
          <a:prstGeom prst="rect">
            <a:avLst/>
          </a:prstGeom>
          <a:noFill/>
        </p:spPr>
        <p:txBody>
          <a:bodyPr wrap="square" rtlCol="0">
            <a:spAutoFit/>
          </a:bodyPr>
          <a:lstStyle/>
          <a:p>
            <a:r>
              <a:rPr lang="en-US" sz="2400" dirty="0"/>
              <a:t>STUDENT </a:t>
            </a:r>
            <a:r>
              <a:rPr lang="en-US" sz="2400" dirty="0" smtClean="0"/>
              <a:t>NAME : L .KARTHIKEYAN</a:t>
            </a:r>
            <a:endParaRPr lang="en-US" sz="2400" dirty="0"/>
          </a:p>
          <a:p>
            <a:r>
              <a:rPr lang="en-US" sz="2400" dirty="0"/>
              <a:t>REGISTER </a:t>
            </a:r>
            <a:r>
              <a:rPr lang="en-US" sz="2400" dirty="0" smtClean="0"/>
              <a:t>NO      </a:t>
            </a:r>
            <a:r>
              <a:rPr lang="en-US" sz="2400" dirty="0" smtClean="0"/>
              <a:t>: 312200513 , 3917FBA1EA2C6889D3E45B42CADEEA47</a:t>
            </a:r>
            <a:endParaRPr lang="en-US" sz="2400" dirty="0"/>
          </a:p>
          <a:p>
            <a:r>
              <a:rPr lang="en-US" sz="2400" dirty="0" smtClean="0"/>
              <a:t>DEPARTMENT     : COMMERCE</a:t>
            </a:r>
            <a:endParaRPr lang="en-US" sz="2400" dirty="0"/>
          </a:p>
          <a:p>
            <a:r>
              <a:rPr lang="en-US" sz="2400" dirty="0" smtClean="0"/>
              <a:t>COLLEGE              : PACHAIYAPASS COLLEGE FOR MEN KANCHIPURAM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4213217"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524000" y="1219200"/>
            <a:ext cx="6096000" cy="5262979"/>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 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endParaRPr lang="en-IN" sz="2400" dirty="0"/>
          </a:p>
        </p:txBody>
      </p:sp>
      <p:sp>
        <p:nvSpPr>
          <p:cNvPr id="10" name="Rectangle 9"/>
          <p:cNvSpPr/>
          <p:nvPr/>
        </p:nvSpPr>
        <p:spPr>
          <a:xfrm>
            <a:off x="9024958" y="1928802"/>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2" name="AutoShape 2" descr="blob:https://web.telegram.org/0b45181c-8b4b-4d78-8f23-f6bf5b43acf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71600" y="1312862"/>
            <a:ext cx="6438900" cy="4673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Rectangle 9"/>
          <p:cNvSpPr/>
          <p:nvPr/>
        </p:nvSpPr>
        <p:spPr>
          <a:xfrm>
            <a:off x="11025222" y="1785926"/>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96264" y="1000108"/>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1330022" y="4286256"/>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615553"/>
          </a:xfrm>
        </p:spPr>
        <p:txBody>
          <a:bodyPr/>
          <a:lstStyle/>
          <a:p>
            <a:r>
              <a:rPr lang="en-US" sz="4000"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981200" y="1295400"/>
            <a:ext cx="6096000" cy="4524315"/>
          </a:xfrm>
          <a:prstGeom prst="rect">
            <a:avLst/>
          </a:prstGeom>
        </p:spPr>
        <p:txBody>
          <a:bodyPr>
            <a:spAutoFit/>
          </a:bodyPr>
          <a:lstStyle/>
          <a:p>
            <a:pPr>
              <a:buFont typeface="Arial" pitchFamily="34" charset="0"/>
              <a:buChar char="•"/>
            </a:pPr>
            <a:r>
              <a:rPr lang="en-GB" sz="24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400" dirty="0">
              <a:latin typeface="Times New Roman" pitchFamily="18" charset="0"/>
              <a:cs typeface="Times New Roman" pitchFamily="18" charset="0"/>
            </a:endParaRPr>
          </a:p>
          <a:p>
            <a:pPr>
              <a:buFont typeface="Arial" pitchFamily="34" charset="0"/>
              <a:buChar char="•"/>
            </a:pPr>
            <a:r>
              <a:rPr lang="en-GB" sz="2400" dirty="0">
                <a:latin typeface="Times New Roman" pitchFamily="18" charset="0"/>
                <a:cs typeface="Times New Roman" pitchFamily="18" charset="0"/>
              </a:rPr>
              <a:t>This Statement Ensures Transparency And Accuracy In Salary Disbursement Supporting Both The Employee And Employer In </a:t>
            </a:r>
            <a:r>
              <a:rPr lang="en-GB" sz="2400" dirty="0" err="1">
                <a:latin typeface="Times New Roman" pitchFamily="18" charset="0"/>
                <a:cs typeface="Times New Roman" pitchFamily="18" charset="0"/>
              </a:rPr>
              <a:t>Finacial</a:t>
            </a:r>
            <a:r>
              <a:rPr lang="en-GB" sz="2400" dirty="0">
                <a:latin typeface="Times New Roman" pitchFamily="18" charset="0"/>
                <a:cs typeface="Times New Roman" pitchFamily="18" charset="0"/>
              </a:rPr>
              <a:t> Planning</a:t>
            </a:r>
            <a:endParaRPr lang="en-IN" sz="2400" dirty="0"/>
          </a:p>
        </p:txBody>
      </p:sp>
      <p:sp>
        <p:nvSpPr>
          <p:cNvPr id="4" name="Rectangle 3"/>
          <p:cNvSpPr/>
          <p:nvPr/>
        </p:nvSpPr>
        <p:spPr>
          <a:xfrm>
            <a:off x="9239272" y="1785926"/>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563475"/>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EMPLOYEES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Rectangle 8"/>
          <p:cNvSpPr/>
          <p:nvPr/>
        </p:nvSpPr>
        <p:spPr>
          <a:xfrm>
            <a:off x="1447800" y="1496967"/>
            <a:ext cx="6433272"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599"/>
            <a:ext cx="7667625" cy="2862322"/>
          </a:xfrm>
          <a:prstGeom prst="rect">
            <a:avLst/>
          </a:prstGeom>
          <a:noFill/>
        </p:spPr>
        <p:txBody>
          <a:bodyPr wrap="square" rtlCol="0">
            <a:spAutoFit/>
          </a:bodyPr>
          <a:lstStyle/>
          <a:p>
            <a:pPr>
              <a:lnSpc>
                <a:spcPct val="150000"/>
              </a:lnSpc>
            </a:pP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285728"/>
            <a:ext cx="5014595" cy="509114"/>
          </a:xfrm>
          <a:prstGeom prst="rect">
            <a:avLst/>
          </a:prstGeom>
        </p:spPr>
        <p:txBody>
          <a:bodyPr vert="horz" wrap="square" lIns="0" tIns="16510" rIns="0" bIns="0" rtlCol="0">
            <a:spAutoFit/>
          </a:bodyPr>
          <a:lstStyle/>
          <a:p>
            <a:pPr marL="12700">
              <a:spcBef>
                <a:spcPts val="130"/>
              </a:spcBef>
            </a:pPr>
            <a:r>
              <a:rPr lang="en-GB" sz="3200" dirty="0">
                <a:latin typeface="Times New Roman" pitchFamily="18" charset="0"/>
                <a:cs typeface="Times New Roman" pitchFamily="18" charset="0"/>
              </a:rPr>
              <a:t>Salary </a:t>
            </a:r>
            <a:r>
              <a:rPr lang="en-GB" sz="3200" dirty="0" smtClean="0">
                <a:latin typeface="Times New Roman" pitchFamily="18" charset="0"/>
                <a:cs typeface="Times New Roman" pitchFamily="18" charset="0"/>
              </a:rPr>
              <a:t>process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2" descr="https://apspayroll.com/wp-content/uploads/2021/06/7-Steps-to-Processing-payroll-4.png"/>
          <p:cNvPicPr>
            <a:picLocks noChangeAspect="1" noChangeArrowheads="1"/>
          </p:cNvPicPr>
          <p:nvPr/>
        </p:nvPicPr>
        <p:blipFill>
          <a:blip r:embed="rId3"/>
          <a:srcRect/>
          <a:stretch>
            <a:fillRect/>
          </a:stretch>
        </p:blipFill>
        <p:spPr bwMode="auto">
          <a:xfrm>
            <a:off x="2057400" y="928670"/>
            <a:ext cx="5715040" cy="5715040"/>
          </a:xfrm>
          <a:prstGeom prst="rect">
            <a:avLst/>
          </a:prstGeom>
          <a:noFill/>
        </p:spPr>
      </p:pic>
      <p:sp>
        <p:nvSpPr>
          <p:cNvPr id="10" name="Hexagon 9"/>
          <p:cNvSpPr/>
          <p:nvPr/>
        </p:nvSpPr>
        <p:spPr>
          <a:xfrm>
            <a:off x="10334612" y="71414"/>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10906116" y="500042"/>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10334612" y="-64296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p:cNvSpPr/>
          <p:nvPr/>
        </p:nvSpPr>
        <p:spPr>
          <a:xfrm>
            <a:off x="10906116" y="-28577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11477620" y="-64296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10906116" y="-100015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p:cNvSpPr/>
          <p:nvPr/>
        </p:nvSpPr>
        <p:spPr>
          <a:xfrm>
            <a:off x="11549058" y="142852"/>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11477620" y="-1357346"/>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p:cNvSpPr/>
          <p:nvPr/>
        </p:nvSpPr>
        <p:spPr>
          <a:xfrm>
            <a:off x="11549058" y="928670"/>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p:cNvSpPr/>
          <p:nvPr/>
        </p:nvSpPr>
        <p:spPr>
          <a:xfrm>
            <a:off x="9691670" y="-142900"/>
            <a:ext cx="642942" cy="642942"/>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Rectangle 7"/>
          <p:cNvSpPr/>
          <p:nvPr/>
        </p:nvSpPr>
        <p:spPr>
          <a:xfrm>
            <a:off x="3048000" y="2551837"/>
            <a:ext cx="5257800" cy="3416320"/>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CONDITIONAL FORMATTING – MISSING VALUES</a:t>
            </a:r>
          </a:p>
          <a:p>
            <a:pPr>
              <a:lnSpc>
                <a:spcPct val="150000"/>
              </a:lnSpc>
            </a:pPr>
            <a:r>
              <a:rPr lang="en-GB" sz="2400" dirty="0">
                <a:latin typeface="Times New Roman" pitchFamily="18" charset="0"/>
                <a:cs typeface="Times New Roman" pitchFamily="18" charset="0"/>
              </a:rPr>
              <a:t>FILTER-FILTER OUT MISSING  VALUES</a:t>
            </a:r>
          </a:p>
          <a:p>
            <a:pPr>
              <a:lnSpc>
                <a:spcPct val="150000"/>
              </a:lnSpc>
            </a:pPr>
            <a:r>
              <a:rPr lang="en-GB" sz="2400" dirty="0">
                <a:latin typeface="Times New Roman" pitchFamily="18" charset="0"/>
                <a:cs typeface="Times New Roman" pitchFamily="18" charset="0"/>
              </a:rPr>
              <a:t>PIVOT TABLE- SUMMARY OF DATA</a:t>
            </a:r>
          </a:p>
          <a:p>
            <a:pPr>
              <a:lnSpc>
                <a:spcPct val="150000"/>
              </a:lnSpc>
            </a:pPr>
            <a:r>
              <a:rPr lang="en-GB" sz="2400" dirty="0">
                <a:latin typeface="Times New Roman" pitchFamily="18" charset="0"/>
                <a:cs typeface="Times New Roman" pitchFamily="18" charset="0"/>
              </a:rPr>
              <a:t>GRAPH-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828800" y="1600200"/>
            <a:ext cx="7315200" cy="4524315"/>
          </a:xfrm>
          <a:prstGeom prst="rect">
            <a:avLst/>
          </a:prstGeom>
        </p:spPr>
        <p:txBody>
          <a:bodyPr wrap="square">
            <a:spAutoFit/>
          </a:bodyPr>
          <a:lstStyle/>
          <a:p>
            <a:pPr>
              <a:lnSpc>
                <a:spcPct val="150000"/>
              </a:lnSpc>
            </a:pPr>
            <a:r>
              <a:rPr lang="en-GB" sz="2400" dirty="0">
                <a:latin typeface="Times New Roman" pitchFamily="18" charset="0"/>
                <a:cs typeface="Times New Roman" pitchFamily="18" charset="0"/>
              </a:rPr>
              <a:t>Employee Data Set – </a:t>
            </a:r>
            <a:r>
              <a:rPr lang="en-GB" sz="2400" u="sng" dirty="0" err="1">
                <a:latin typeface="Times New Roman" pitchFamily="18" charset="0"/>
                <a:cs typeface="Times New Roman" pitchFamily="18" charset="0"/>
              </a:rPr>
              <a:t>Kaggle</a:t>
            </a:r>
            <a:endParaRPr lang="en-GB" sz="2400" u="sng" dirty="0">
              <a:latin typeface="Times New Roman" pitchFamily="18" charset="0"/>
              <a:cs typeface="Times New Roman" pitchFamily="18" charset="0"/>
            </a:endParaRPr>
          </a:p>
          <a:p>
            <a:pPr>
              <a:lnSpc>
                <a:spcPct val="150000"/>
              </a:lnSpc>
            </a:pPr>
            <a:r>
              <a:rPr lang="en-GB" sz="2400" dirty="0">
                <a:latin typeface="Times New Roman" pitchFamily="18" charset="0"/>
                <a:cs typeface="Times New Roman" pitchFamily="18" charset="0"/>
              </a:rPr>
              <a:t>Features- 21 </a:t>
            </a:r>
          </a:p>
          <a:p>
            <a:pPr>
              <a:lnSpc>
                <a:spcPct val="150000"/>
              </a:lnSpc>
            </a:pPr>
            <a:r>
              <a:rPr lang="en-GB" sz="2400" dirty="0">
                <a:latin typeface="Times New Roman" pitchFamily="18" charset="0"/>
                <a:cs typeface="Times New Roman" pitchFamily="18" charset="0"/>
              </a:rPr>
              <a:t>Considered-7</a:t>
            </a:r>
          </a:p>
          <a:p>
            <a:pPr>
              <a:lnSpc>
                <a:spcPct val="150000"/>
              </a:lnSpc>
            </a:pPr>
            <a:r>
              <a:rPr lang="en-GB" sz="2400" dirty="0">
                <a:latin typeface="Times New Roman" pitchFamily="18" charset="0"/>
                <a:cs typeface="Times New Roman" pitchFamily="18" charset="0"/>
              </a:rPr>
              <a:t>Name- Text</a:t>
            </a:r>
          </a:p>
          <a:p>
            <a:pPr>
              <a:lnSpc>
                <a:spcPct val="150000"/>
              </a:lnSpc>
            </a:pPr>
            <a:r>
              <a:rPr lang="en-GB" sz="2400" dirty="0">
                <a:latin typeface="Times New Roman" pitchFamily="18" charset="0"/>
                <a:cs typeface="Times New Roman" pitchFamily="18" charset="0"/>
              </a:rPr>
              <a:t>Provident Fund-numerical</a:t>
            </a:r>
          </a:p>
          <a:p>
            <a:pPr>
              <a:lnSpc>
                <a:spcPct val="150000"/>
              </a:lnSpc>
            </a:pPr>
            <a:r>
              <a:rPr lang="en-GB" sz="2400" dirty="0">
                <a:latin typeface="Times New Roman" pitchFamily="18" charset="0"/>
                <a:cs typeface="Times New Roman" pitchFamily="18" charset="0"/>
              </a:rPr>
              <a:t>D.A- Numerical</a:t>
            </a:r>
          </a:p>
          <a:p>
            <a:pPr>
              <a:lnSpc>
                <a:spcPct val="150000"/>
              </a:lnSpc>
            </a:pPr>
            <a:r>
              <a:rPr lang="en-GB" sz="2400" dirty="0">
                <a:latin typeface="Times New Roman" pitchFamily="18" charset="0"/>
                <a:cs typeface="Times New Roman" pitchFamily="18" charset="0"/>
              </a:rPr>
              <a:t>Gross Salary- Numerical</a:t>
            </a:r>
          </a:p>
          <a:p>
            <a:pPr>
              <a:lnSpc>
                <a:spcPct val="150000"/>
              </a:lnSpc>
            </a:pPr>
            <a:r>
              <a:rPr lang="en-GB" sz="2400" dirty="0">
                <a:latin typeface="Times New Roman" pitchFamily="18" charset="0"/>
                <a:cs typeface="Times New Roman" pitchFamily="18" charset="0"/>
              </a:rPr>
              <a:t>Net Salary- Numerical</a:t>
            </a:r>
          </a:p>
        </p:txBody>
      </p:sp>
      <p:sp>
        <p:nvSpPr>
          <p:cNvPr id="24" name="Rectangle 23"/>
          <p:cNvSpPr/>
          <p:nvPr/>
        </p:nvSpPr>
        <p:spPr>
          <a:xfrm>
            <a:off x="11025222" y="1785926"/>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8810644" y="2071678"/>
            <a:ext cx="28575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133600" y="1578776"/>
            <a:ext cx="7219950" cy="1384995"/>
          </a:xfrm>
          <a:prstGeom prst="rect">
            <a:avLst/>
          </a:prstGeom>
          <a:noFill/>
        </p:spPr>
        <p:txBody>
          <a:bodyPr wrap="square" rtlCol="0">
            <a:spAutoFit/>
          </a:bodyPr>
          <a:lstStyle/>
          <a:p>
            <a:r>
              <a:rPr lang="en-GB" sz="2800" dirty="0">
                <a:latin typeface="Times New Roman" pitchFamily="18" charset="0"/>
                <a:cs typeface="Times New Roman" pitchFamily="18" charset="0"/>
              </a:rPr>
              <a:t>=SALARY IFS(G15&gt;=29182, “ VERY HIGH”,G15&gt;=4, “HIGH”,G15&gt;=13, “LOW”)</a:t>
            </a:r>
          </a:p>
          <a:p>
            <a:endParaRPr lang="en-GB" sz="2800" b="1" dirty="0"/>
          </a:p>
        </p:txBody>
      </p:sp>
      <p:sp>
        <p:nvSpPr>
          <p:cNvPr id="10" name="Oval 9"/>
          <p:cNvSpPr/>
          <p:nvPr/>
        </p:nvSpPr>
        <p:spPr>
          <a:xfrm>
            <a:off x="8239140" y="4357694"/>
            <a:ext cx="571504"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205</TotalTime>
  <Words>350</Words>
  <Application>Microsoft Office PowerPoint</Application>
  <PresentationFormat>Custom</PresentationFormat>
  <Paragraphs>75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Salary process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saran</cp:lastModifiedBy>
  <cp:revision>18</cp:revision>
  <dcterms:created xsi:type="dcterms:W3CDTF">2024-03-29T15:07:22Z</dcterms:created>
  <dcterms:modified xsi:type="dcterms:W3CDTF">2024-08-31T04:54:31Z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