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9" d="100"/>
          <a:sy n="69" d="100"/>
        </p:scale>
        <p:origin x="-756" y="-78"/>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8</a:t>
            </a:fld>
            <a:endParaRPr lang="en-IN"/>
          </a:p>
        </p:txBody>
      </p:sp>
    </p:spTree>
    <p:extLst>
      <p:ext uri="{BB962C8B-B14F-4D97-AF65-F5344CB8AC3E}">
        <p14:creationId xmlns="" xmlns:p14="http://schemas.microsoft.com/office/powerpoint/2010/main" val="493705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238216" y="3000372"/>
            <a:ext cx="10644262" cy="1938992"/>
          </a:xfrm>
          <a:prstGeom prst="rect">
            <a:avLst/>
          </a:prstGeom>
          <a:noFill/>
        </p:spPr>
        <p:txBody>
          <a:bodyPr wrap="square" rtlCol="0">
            <a:spAutoFit/>
          </a:bodyPr>
          <a:lstStyle/>
          <a:p>
            <a:r>
              <a:rPr lang="en-US" sz="2400" dirty="0"/>
              <a:t>STUDENT </a:t>
            </a:r>
            <a:r>
              <a:rPr lang="en-US" sz="2400" dirty="0" smtClean="0"/>
              <a:t>NAME : L .KARTHIKEYAN</a:t>
            </a:r>
            <a:endParaRPr lang="en-US" sz="2400" dirty="0"/>
          </a:p>
          <a:p>
            <a:r>
              <a:rPr lang="en-US" sz="2400" dirty="0"/>
              <a:t>REGISTER </a:t>
            </a:r>
            <a:r>
              <a:rPr lang="en-US" sz="2400" dirty="0" smtClean="0"/>
              <a:t>NO      : 312200513 , 3917FBA1EA2C6889D3E45B42CADEEA47</a:t>
            </a:r>
            <a:endParaRPr lang="en-US" sz="2400" dirty="0"/>
          </a:p>
          <a:p>
            <a:r>
              <a:rPr lang="en-US" sz="2400" dirty="0" smtClean="0"/>
              <a:t>DEPARTMENT     : COMMERCE</a:t>
            </a:r>
            <a:endParaRPr lang="en-US" sz="2400" dirty="0"/>
          </a:p>
          <a:p>
            <a:r>
              <a:rPr lang="en-US" sz="2400" dirty="0" smtClean="0"/>
              <a:t>COLLEGE              : PACHAIYAPASS COLLEGE FOR MEN KANCHIPURAM</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4213217" cy="567463"/>
          </a:xfrm>
          <a:prstGeom prst="rect">
            <a:avLst/>
          </a:prstGeom>
        </p:spPr>
        <p:txBody>
          <a:bodyPr vert="horz" wrap="square" lIns="0" tIns="13335" rIns="0" bIns="0" rtlCol="0">
            <a:spAutoFit/>
          </a:bodyPr>
          <a:lstStyle/>
          <a:p>
            <a:pPr marL="12700">
              <a:lnSpc>
                <a:spcPct val="100000"/>
              </a:lnSpc>
              <a:spcBef>
                <a:spcPts val="105"/>
              </a:spcBef>
            </a:pPr>
            <a:r>
              <a:rPr sz="3600" b="1" spc="15" dirty="0">
                <a:latin typeface="Trebuchet MS"/>
                <a:cs typeface="Trebuchet MS"/>
              </a:rPr>
              <a:t>M</a:t>
            </a:r>
            <a:r>
              <a:rPr sz="3600" b="1" dirty="0">
                <a:latin typeface="Trebuchet MS"/>
                <a:cs typeface="Trebuchet MS"/>
              </a:rPr>
              <a:t>O</a:t>
            </a:r>
            <a:r>
              <a:rPr sz="3600" b="1" spc="-15" dirty="0">
                <a:latin typeface="Trebuchet MS"/>
                <a:cs typeface="Trebuchet MS"/>
              </a:rPr>
              <a:t>D</a:t>
            </a:r>
            <a:r>
              <a:rPr sz="3600" b="1" spc="-35" dirty="0">
                <a:latin typeface="Trebuchet MS"/>
                <a:cs typeface="Trebuchet MS"/>
              </a:rPr>
              <a:t>E</a:t>
            </a:r>
            <a:r>
              <a:rPr sz="3600" b="1" spc="-30" dirty="0">
                <a:latin typeface="Trebuchet MS"/>
                <a:cs typeface="Trebuchet MS"/>
              </a:rPr>
              <a:t>LL</a:t>
            </a:r>
            <a:r>
              <a:rPr sz="3600" b="1" spc="-5" dirty="0">
                <a:latin typeface="Trebuchet MS"/>
                <a:cs typeface="Trebuchet MS"/>
              </a:rPr>
              <a:t>I</a:t>
            </a:r>
            <a:r>
              <a:rPr sz="3600" b="1" spc="30" dirty="0">
                <a:latin typeface="Trebuchet MS"/>
                <a:cs typeface="Trebuchet MS"/>
              </a:rPr>
              <a:t>N</a:t>
            </a:r>
            <a:r>
              <a:rPr sz="3600" b="1" spc="5" dirty="0">
                <a:latin typeface="Trebuchet MS"/>
                <a:cs typeface="Trebuchet MS"/>
              </a:rPr>
              <a:t>G</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524000" y="1219200"/>
            <a:ext cx="6096000" cy="5262979"/>
          </a:xfrm>
          <a:prstGeom prst="rect">
            <a:avLst/>
          </a:prstGeom>
        </p:spPr>
        <p:txBody>
          <a:bodyPr>
            <a:spAutoFit/>
          </a:bodyPr>
          <a:lstStyle/>
          <a:p>
            <a:pPr>
              <a:buFont typeface="Arial" pitchFamily="34" charset="0"/>
              <a:buChar char="•"/>
            </a:pPr>
            <a:r>
              <a:rPr lang="en-GB" sz="2400" dirty="0">
                <a:latin typeface="Times New Roman" pitchFamily="18" charset="0"/>
                <a:cs typeface="Times New Roman" pitchFamily="18" charset="0"/>
              </a:rPr>
              <a:t> DATA COOLLECTION</a:t>
            </a:r>
          </a:p>
          <a:p>
            <a:pPr marL="342900" indent="-342900">
              <a:buAutoNum type="arabicPeriod"/>
            </a:pPr>
            <a:r>
              <a:rPr lang="en-GB" sz="2400" dirty="0">
                <a:latin typeface="Times New Roman" pitchFamily="18" charset="0"/>
                <a:cs typeface="Times New Roman" pitchFamily="18" charset="0"/>
              </a:rPr>
              <a:t>Download </a:t>
            </a:r>
            <a:r>
              <a:rPr lang="en-GB" sz="2400" dirty="0" err="1">
                <a:latin typeface="Times New Roman" pitchFamily="18" charset="0"/>
                <a:cs typeface="Times New Roman" pitchFamily="18" charset="0"/>
              </a:rPr>
              <a:t>kaggle</a:t>
            </a:r>
            <a:endParaRPr lang="en-GB" sz="2400" dirty="0">
              <a:latin typeface="Times New Roman" pitchFamily="18" charset="0"/>
              <a:cs typeface="Times New Roman" pitchFamily="18" charset="0"/>
            </a:endParaRPr>
          </a:p>
          <a:p>
            <a:pPr marL="342900" indent="-342900">
              <a:buAutoNum type="arabicPeriod"/>
            </a:pPr>
            <a:r>
              <a:rPr lang="en-GB" sz="2400" dirty="0" err="1">
                <a:latin typeface="Times New Roman" pitchFamily="18" charset="0"/>
                <a:cs typeface="Times New Roman" pitchFamily="18" charset="0"/>
              </a:rPr>
              <a:t>Edunet</a:t>
            </a:r>
            <a:r>
              <a:rPr lang="en-GB" sz="2400" dirty="0">
                <a:latin typeface="Times New Roman" pitchFamily="18" charset="0"/>
                <a:cs typeface="Times New Roman" pitchFamily="18" charset="0"/>
              </a:rPr>
              <a:t> dashboard- file download</a:t>
            </a:r>
          </a:p>
          <a:p>
            <a:pPr marL="342900" indent="-342900">
              <a:buFont typeface="Arial" pitchFamily="34" charset="0"/>
              <a:buChar char="•"/>
            </a:pPr>
            <a:r>
              <a:rPr lang="en-GB" sz="2400" dirty="0">
                <a:latin typeface="Times New Roman" pitchFamily="18" charset="0"/>
                <a:cs typeface="Times New Roman" pitchFamily="18" charset="0"/>
              </a:rPr>
              <a:t>FEATURES COLLECTION</a:t>
            </a:r>
          </a:p>
          <a:p>
            <a:pPr marL="342900" indent="-342900"/>
            <a:r>
              <a:rPr lang="en-GB" sz="2400" dirty="0">
                <a:latin typeface="Times New Roman" pitchFamily="18" charset="0"/>
                <a:cs typeface="Times New Roman" pitchFamily="18" charset="0"/>
              </a:rPr>
              <a:t>1.Employees name</a:t>
            </a:r>
          </a:p>
          <a:p>
            <a:pPr marL="342900" indent="-342900"/>
            <a:r>
              <a:rPr lang="en-GB" sz="2400" dirty="0">
                <a:latin typeface="Times New Roman" pitchFamily="18" charset="0"/>
                <a:cs typeface="Times New Roman" pitchFamily="18" charset="0"/>
              </a:rPr>
              <a:t>2.Basic salary</a:t>
            </a:r>
          </a:p>
          <a:p>
            <a:pPr marL="342900" indent="-342900"/>
            <a:r>
              <a:rPr lang="en-GB" sz="2400" dirty="0">
                <a:latin typeface="Times New Roman" pitchFamily="18" charset="0"/>
                <a:cs typeface="Times New Roman" pitchFamily="18" charset="0"/>
              </a:rPr>
              <a:t>3.Dearness allowance</a:t>
            </a:r>
          </a:p>
          <a:p>
            <a:pPr marL="342900" indent="-342900"/>
            <a:r>
              <a:rPr lang="en-GB" sz="2400" dirty="0">
                <a:latin typeface="Times New Roman" pitchFamily="18" charset="0"/>
                <a:cs typeface="Times New Roman" pitchFamily="18" charset="0"/>
              </a:rPr>
              <a:t>4.Travelling allowance</a:t>
            </a:r>
          </a:p>
          <a:p>
            <a:pPr marL="342900" indent="-342900"/>
            <a:r>
              <a:rPr lang="en-GB" sz="2400" dirty="0">
                <a:latin typeface="Times New Roman" pitchFamily="18" charset="0"/>
                <a:cs typeface="Times New Roman" pitchFamily="18" charset="0"/>
              </a:rPr>
              <a:t>5.Gross salary</a:t>
            </a:r>
          </a:p>
          <a:p>
            <a:pPr marL="342900" indent="-342900"/>
            <a:r>
              <a:rPr lang="en-GB" sz="2400" dirty="0">
                <a:latin typeface="Times New Roman" pitchFamily="18" charset="0"/>
                <a:cs typeface="Times New Roman" pitchFamily="18" charset="0"/>
              </a:rPr>
              <a:t>6.Provident fund</a:t>
            </a:r>
          </a:p>
          <a:p>
            <a:pPr marL="342900" indent="-342900"/>
            <a:r>
              <a:rPr lang="en-GB" sz="2400" dirty="0">
                <a:latin typeface="Times New Roman" pitchFamily="18" charset="0"/>
                <a:cs typeface="Times New Roman" pitchFamily="18" charset="0"/>
              </a:rPr>
              <a:t>7.Net salary</a:t>
            </a:r>
          </a:p>
          <a:p>
            <a:pPr marL="342900" indent="-342900"/>
            <a:r>
              <a:rPr lang="en-GB" sz="2400" dirty="0">
                <a:latin typeface="Times New Roman" pitchFamily="18" charset="0"/>
                <a:cs typeface="Times New Roman" pitchFamily="18" charset="0"/>
              </a:rPr>
              <a:t> </a:t>
            </a:r>
          </a:p>
          <a:p>
            <a:pPr marL="342900" indent="-342900">
              <a:buFont typeface="Arial" pitchFamily="34" charset="0"/>
              <a:buChar char="•"/>
            </a:pPr>
            <a:r>
              <a:rPr lang="en-GB" sz="2400" dirty="0">
                <a:latin typeface="Times New Roman" pitchFamily="18" charset="0"/>
                <a:cs typeface="Times New Roman" pitchFamily="18" charset="0"/>
              </a:rPr>
              <a:t>USING PIVOT TABLE </a:t>
            </a:r>
          </a:p>
          <a:p>
            <a:pPr marL="342900" indent="-342900">
              <a:buFont typeface="Arial" pitchFamily="34" charset="0"/>
              <a:buChar char="•"/>
            </a:pPr>
            <a:r>
              <a:rPr lang="en-GB" sz="2400" dirty="0">
                <a:latin typeface="Times New Roman" pitchFamily="18" charset="0"/>
                <a:cs typeface="Times New Roman" pitchFamily="18" charset="0"/>
              </a:rPr>
              <a:t>GRAPH FOR SUMMARY</a:t>
            </a:r>
            <a:endParaRPr lang="en-IN" sz="2400" dirty="0"/>
          </a:p>
        </p:txBody>
      </p:sp>
      <p:sp>
        <p:nvSpPr>
          <p:cNvPr id="10" name="Rectangle 9"/>
          <p:cNvSpPr/>
          <p:nvPr/>
        </p:nvSpPr>
        <p:spPr>
          <a:xfrm>
            <a:off x="9024958" y="1928802"/>
            <a:ext cx="28575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2" name="AutoShape 2" descr="blob:https://web.telegram.org/0b45181c-8b4b-4d78-8f23-f6bf5b43acff"/>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7"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371600" y="1312862"/>
            <a:ext cx="6438900" cy="4673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11025222" y="1785926"/>
            <a:ext cx="28575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096264" y="1000108"/>
            <a:ext cx="28575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1330022" y="4286256"/>
            <a:ext cx="28575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55332" y="385444"/>
            <a:ext cx="10681335" cy="615553"/>
          </a:xfrm>
        </p:spPr>
        <p:txBody>
          <a:bodyPr/>
          <a:lstStyle/>
          <a:p>
            <a:r>
              <a:rPr lang="en-US" sz="4000"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981200" y="1295400"/>
            <a:ext cx="6096000" cy="4524315"/>
          </a:xfrm>
          <a:prstGeom prst="rect">
            <a:avLst/>
          </a:prstGeom>
        </p:spPr>
        <p:txBody>
          <a:bodyPr>
            <a:spAutoFit/>
          </a:bodyPr>
          <a:lstStyle/>
          <a:p>
            <a:pPr>
              <a:buFont typeface="Arial" pitchFamily="34" charset="0"/>
              <a:buChar char="•"/>
            </a:pPr>
            <a:r>
              <a:rPr lang="en-GB" sz="2400" dirty="0">
                <a:latin typeface="Times New Roman" pitchFamily="18" charset="0"/>
                <a:cs typeface="Times New Roman" pitchFamily="18" charset="0"/>
              </a:rPr>
              <a:t>The Salary Statement Provides A Clear Breakdown Of The Employee’s Total Earnings, Including Basic Pay, Allowances And Bonuses, Along Side Statutory And Other Deduction.</a:t>
            </a:r>
          </a:p>
          <a:p>
            <a:pPr>
              <a:buFont typeface="Arial" pitchFamily="34" charset="0"/>
              <a:buChar char="•"/>
            </a:pPr>
            <a:endParaRPr lang="en-GB" sz="2400" dirty="0">
              <a:latin typeface="Times New Roman" pitchFamily="18" charset="0"/>
              <a:cs typeface="Times New Roman" pitchFamily="18" charset="0"/>
            </a:endParaRPr>
          </a:p>
          <a:p>
            <a:pPr>
              <a:buFont typeface="Arial" pitchFamily="34" charset="0"/>
              <a:buChar char="•"/>
            </a:pPr>
            <a:r>
              <a:rPr lang="en-GB" sz="2400" dirty="0">
                <a:latin typeface="Times New Roman" pitchFamily="18" charset="0"/>
                <a:cs typeface="Times New Roman" pitchFamily="18" charset="0"/>
              </a:rPr>
              <a:t>The Net Salary Payable Is Calculated After On Applicable Deductions.</a:t>
            </a:r>
          </a:p>
          <a:p>
            <a:pPr>
              <a:buFont typeface="Arial" pitchFamily="34" charset="0"/>
              <a:buChar char="•"/>
            </a:pPr>
            <a:endParaRPr lang="en-GB" sz="2400" dirty="0">
              <a:latin typeface="Times New Roman" pitchFamily="18" charset="0"/>
              <a:cs typeface="Times New Roman" pitchFamily="18" charset="0"/>
            </a:endParaRPr>
          </a:p>
          <a:p>
            <a:pPr>
              <a:buFont typeface="Arial" pitchFamily="34" charset="0"/>
              <a:buChar char="•"/>
            </a:pPr>
            <a:r>
              <a:rPr lang="en-GB" sz="2400" dirty="0">
                <a:latin typeface="Times New Roman" pitchFamily="18" charset="0"/>
                <a:cs typeface="Times New Roman" pitchFamily="18" charset="0"/>
              </a:rPr>
              <a:t>This Statement Ensures Transparency And Accuracy In Salary Disbursement Supporting Both The Employee And Employer In </a:t>
            </a:r>
            <a:r>
              <a:rPr lang="en-GB" sz="2400" dirty="0" err="1">
                <a:latin typeface="Times New Roman" pitchFamily="18" charset="0"/>
                <a:cs typeface="Times New Roman" pitchFamily="18" charset="0"/>
              </a:rPr>
              <a:t>Finacial</a:t>
            </a:r>
            <a:r>
              <a:rPr lang="en-GB" sz="2400" dirty="0">
                <a:latin typeface="Times New Roman" pitchFamily="18" charset="0"/>
                <a:cs typeface="Times New Roman" pitchFamily="18" charset="0"/>
              </a:rPr>
              <a:t> Planning</a:t>
            </a:r>
            <a:endParaRPr lang="en-IN" sz="2400" dirty="0"/>
          </a:p>
        </p:txBody>
      </p:sp>
      <p:sp>
        <p:nvSpPr>
          <p:cNvPr id="4" name="Rectangle 3"/>
          <p:cNvSpPr/>
          <p:nvPr/>
        </p:nvSpPr>
        <p:spPr>
          <a:xfrm>
            <a:off x="9239272" y="1785926"/>
            <a:ext cx="28575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563475"/>
            <a:ext cx="8593228"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EMPLOYEES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214290"/>
            <a:ext cx="2855895"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95274" y="500042"/>
            <a:ext cx="7119316"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t>P</a:t>
            </a:r>
            <a:r>
              <a:rPr sz="4000" spc="15" dirty="0"/>
              <a:t>ROB</a:t>
            </a:r>
            <a:r>
              <a:rPr sz="4000" spc="55" dirty="0"/>
              <a:t>L</a:t>
            </a:r>
            <a:r>
              <a:rPr sz="4000" spc="-20" dirty="0"/>
              <a:t>E</a:t>
            </a:r>
            <a:r>
              <a:rPr sz="4000" spc="20" dirty="0"/>
              <a:t>M</a:t>
            </a:r>
            <a:r>
              <a:rPr sz="4000" dirty="0"/>
              <a:t>	</a:t>
            </a:r>
            <a:r>
              <a:rPr sz="4000" spc="10" dirty="0"/>
              <a:t>S</a:t>
            </a:r>
            <a:r>
              <a:rPr sz="4000" spc="-370" dirty="0"/>
              <a:t>T</a:t>
            </a:r>
            <a:r>
              <a:rPr sz="4000" spc="-375" dirty="0"/>
              <a:t>A</a:t>
            </a:r>
            <a:r>
              <a:rPr sz="4000" spc="15" dirty="0"/>
              <a:t>T</a:t>
            </a:r>
            <a:r>
              <a:rPr sz="4000" spc="-10" dirty="0"/>
              <a:t>E</a:t>
            </a:r>
            <a:r>
              <a:rPr sz="4000" spc="-20" dirty="0"/>
              <a:t>ME</a:t>
            </a:r>
            <a:r>
              <a:rPr sz="4000" spc="10" dirty="0"/>
              <a:t>NT</a:t>
            </a:r>
            <a:endParaRPr sz="4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Rectangle 8"/>
          <p:cNvSpPr/>
          <p:nvPr/>
        </p:nvSpPr>
        <p:spPr>
          <a:xfrm>
            <a:off x="1447800" y="1496967"/>
            <a:ext cx="6433272" cy="4524315"/>
          </a:xfrm>
          <a:prstGeom prst="rect">
            <a:avLst/>
          </a:prstGeom>
        </p:spPr>
        <p:txBody>
          <a:bodyPr wrap="square">
            <a:spAutoFit/>
          </a:bodyPr>
          <a:lstStyle/>
          <a:p>
            <a:pPr>
              <a:lnSpc>
                <a:spcPct val="150000"/>
              </a:lnSpc>
            </a:pPr>
            <a:r>
              <a:rPr lang="en-GB" sz="2400" dirty="0">
                <a:latin typeface="Times New Roman" pitchFamily="18" charset="0"/>
                <a:cs typeface="Times New Roman" pitchFamily="18" charset="0"/>
              </a:rPr>
              <a:t>The Salary Statement In Management Plays Important role, pay Employees The Correct Amount On Time, Common  Payroll Problems Include Issuing Salary Slips To Their Employees Even Though Employers Must Issue Salary Slips To Their Employees, It Is Not Mandatory To Provide Printed Slips. For Employees, A Salary Slip Works As Proof Of Income.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599"/>
            <a:ext cx="7667625" cy="2862322"/>
          </a:xfrm>
          <a:prstGeom prst="rect">
            <a:avLst/>
          </a:prstGeom>
          <a:noFill/>
        </p:spPr>
        <p:txBody>
          <a:bodyPr wrap="square" rtlCol="0">
            <a:spAutoFit/>
          </a:bodyPr>
          <a:lstStyle/>
          <a:p>
            <a:pPr>
              <a:lnSpc>
                <a:spcPct val="150000"/>
              </a:lnSpc>
            </a:pPr>
            <a:r>
              <a:rPr lang="en-GB" sz="2400" dirty="0">
                <a:latin typeface="Times New Roman" pitchFamily="18" charset="0"/>
                <a:cs typeface="Times New Roman" pitchFamily="18" charset="0"/>
              </a:rPr>
              <a:t>Employees Salary Statement Analysis To Review  Though Employers Must Issue Salary Slips To Their Employees, It Is Not Mandatory To Provide Printed Slips. For Employees, A Salary Slip Works As Proof Of  Income. It Provide The Detail Statements Of Expenses On Management.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285728"/>
            <a:ext cx="5014595" cy="509114"/>
          </a:xfrm>
          <a:prstGeom prst="rect">
            <a:avLst/>
          </a:prstGeom>
        </p:spPr>
        <p:txBody>
          <a:bodyPr vert="horz" wrap="square" lIns="0" tIns="16510" rIns="0" bIns="0" rtlCol="0">
            <a:spAutoFit/>
          </a:bodyPr>
          <a:lstStyle/>
          <a:p>
            <a:pPr marL="12700">
              <a:spcBef>
                <a:spcPts val="130"/>
              </a:spcBef>
            </a:pPr>
            <a:r>
              <a:rPr lang="en-GB" sz="3200" dirty="0" smtClean="0">
                <a:latin typeface="Times New Roman" pitchFamily="18" charset="0"/>
                <a:cs typeface="Times New Roman" pitchFamily="18" charset="0"/>
              </a:rPr>
              <a:t>SALARY  PROCESS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9" name="Picture 2" descr="https://apspayroll.com/wp-content/uploads/2021/06/7-Steps-to-Processing-payroll-4.png"/>
          <p:cNvPicPr>
            <a:picLocks noChangeAspect="1" noChangeArrowheads="1"/>
          </p:cNvPicPr>
          <p:nvPr/>
        </p:nvPicPr>
        <p:blipFill>
          <a:blip r:embed="rId3"/>
          <a:srcRect/>
          <a:stretch>
            <a:fillRect/>
          </a:stretch>
        </p:blipFill>
        <p:spPr bwMode="auto">
          <a:xfrm>
            <a:off x="2057400" y="928670"/>
            <a:ext cx="5715040" cy="5715040"/>
          </a:xfrm>
          <a:prstGeom prst="rect">
            <a:avLst/>
          </a:prstGeom>
          <a:noFill/>
        </p:spPr>
      </p:pic>
      <p:sp>
        <p:nvSpPr>
          <p:cNvPr id="10" name="Hexagon 9"/>
          <p:cNvSpPr/>
          <p:nvPr/>
        </p:nvSpPr>
        <p:spPr>
          <a:xfrm>
            <a:off x="10334612" y="71414"/>
            <a:ext cx="642942" cy="64294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exagon 10"/>
          <p:cNvSpPr/>
          <p:nvPr/>
        </p:nvSpPr>
        <p:spPr>
          <a:xfrm>
            <a:off x="10906116" y="500042"/>
            <a:ext cx="642942" cy="64294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xagon 11"/>
          <p:cNvSpPr/>
          <p:nvPr/>
        </p:nvSpPr>
        <p:spPr>
          <a:xfrm>
            <a:off x="10334612" y="-642966"/>
            <a:ext cx="642942" cy="64294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exagon 12"/>
          <p:cNvSpPr/>
          <p:nvPr/>
        </p:nvSpPr>
        <p:spPr>
          <a:xfrm>
            <a:off x="10906116" y="-285776"/>
            <a:ext cx="642942" cy="64294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exagon 13"/>
          <p:cNvSpPr/>
          <p:nvPr/>
        </p:nvSpPr>
        <p:spPr>
          <a:xfrm>
            <a:off x="11477620" y="-642966"/>
            <a:ext cx="642942" cy="64294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exagon 14"/>
          <p:cNvSpPr/>
          <p:nvPr/>
        </p:nvSpPr>
        <p:spPr>
          <a:xfrm>
            <a:off x="10906116" y="-1000156"/>
            <a:ext cx="642942" cy="64294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exagon 15"/>
          <p:cNvSpPr/>
          <p:nvPr/>
        </p:nvSpPr>
        <p:spPr>
          <a:xfrm>
            <a:off x="11549058" y="142852"/>
            <a:ext cx="642942" cy="64294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16"/>
          <p:cNvSpPr/>
          <p:nvPr/>
        </p:nvSpPr>
        <p:spPr>
          <a:xfrm>
            <a:off x="11477620" y="-1357346"/>
            <a:ext cx="642942" cy="64294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exagon 17"/>
          <p:cNvSpPr/>
          <p:nvPr/>
        </p:nvSpPr>
        <p:spPr>
          <a:xfrm>
            <a:off x="11549058" y="928670"/>
            <a:ext cx="642942" cy="64294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exagon 18"/>
          <p:cNvSpPr/>
          <p:nvPr/>
        </p:nvSpPr>
        <p:spPr>
          <a:xfrm>
            <a:off x="9691670" y="-142900"/>
            <a:ext cx="642942" cy="64294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Rectangle 7"/>
          <p:cNvSpPr/>
          <p:nvPr/>
        </p:nvSpPr>
        <p:spPr>
          <a:xfrm>
            <a:off x="3048000" y="2551837"/>
            <a:ext cx="5257800" cy="3416320"/>
          </a:xfrm>
          <a:prstGeom prst="rect">
            <a:avLst/>
          </a:prstGeom>
        </p:spPr>
        <p:txBody>
          <a:bodyPr wrap="square">
            <a:spAutoFit/>
          </a:bodyPr>
          <a:lstStyle/>
          <a:p>
            <a:pPr>
              <a:lnSpc>
                <a:spcPct val="150000"/>
              </a:lnSpc>
            </a:pPr>
            <a:r>
              <a:rPr lang="en-GB" sz="2400" dirty="0">
                <a:latin typeface="Times New Roman" pitchFamily="18" charset="0"/>
                <a:cs typeface="Times New Roman" pitchFamily="18" charset="0"/>
              </a:rPr>
              <a:t>CONDITIONAL FORMATTING – MISSING VALUES</a:t>
            </a:r>
          </a:p>
          <a:p>
            <a:pPr>
              <a:lnSpc>
                <a:spcPct val="150000"/>
              </a:lnSpc>
            </a:pPr>
            <a:r>
              <a:rPr lang="en-GB" sz="2400" dirty="0">
                <a:latin typeface="Times New Roman" pitchFamily="18" charset="0"/>
                <a:cs typeface="Times New Roman" pitchFamily="18" charset="0"/>
              </a:rPr>
              <a:t>FILTER-FILTER OUT MISSING  VALUES</a:t>
            </a:r>
          </a:p>
          <a:p>
            <a:pPr>
              <a:lnSpc>
                <a:spcPct val="150000"/>
              </a:lnSpc>
            </a:pPr>
            <a:r>
              <a:rPr lang="en-GB" sz="2400" dirty="0">
                <a:latin typeface="Times New Roman" pitchFamily="18" charset="0"/>
                <a:cs typeface="Times New Roman" pitchFamily="18" charset="0"/>
              </a:rPr>
              <a:t>PIVOT TABLE- SUMMARY OF DATA</a:t>
            </a:r>
          </a:p>
          <a:p>
            <a:pPr>
              <a:lnSpc>
                <a:spcPct val="150000"/>
              </a:lnSpc>
            </a:pPr>
            <a:r>
              <a:rPr lang="en-GB" sz="2400" dirty="0">
                <a:latin typeface="Times New Roman" pitchFamily="18" charset="0"/>
                <a:cs typeface="Times New Roman" pitchFamily="18" charset="0"/>
              </a:rPr>
              <a:t>GRAPH-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smtClean="0"/>
              <a:t>Dataset Description</a:t>
            </a:r>
            <a:endParaRPr lang="en-IN" dirty="0"/>
          </a:p>
        </p:txBody>
      </p:sp>
      <p:sp>
        <p:nvSpPr>
          <p:cNvPr id="3" name="Rectangle 2"/>
          <p:cNvSpPr/>
          <p:nvPr/>
        </p:nvSpPr>
        <p:spPr>
          <a:xfrm>
            <a:off x="1828800" y="1600200"/>
            <a:ext cx="7315200" cy="4524315"/>
          </a:xfrm>
          <a:prstGeom prst="rect">
            <a:avLst/>
          </a:prstGeom>
        </p:spPr>
        <p:txBody>
          <a:bodyPr wrap="square">
            <a:spAutoFit/>
          </a:bodyPr>
          <a:lstStyle/>
          <a:p>
            <a:pPr>
              <a:lnSpc>
                <a:spcPct val="150000"/>
              </a:lnSpc>
            </a:pPr>
            <a:r>
              <a:rPr lang="en-GB" sz="2400" dirty="0">
                <a:latin typeface="Times New Roman" pitchFamily="18" charset="0"/>
                <a:cs typeface="Times New Roman" pitchFamily="18" charset="0"/>
              </a:rPr>
              <a:t>Employee Data Set – </a:t>
            </a:r>
            <a:r>
              <a:rPr lang="en-GB" sz="2400" u="sng" dirty="0" err="1">
                <a:latin typeface="Times New Roman" pitchFamily="18" charset="0"/>
                <a:cs typeface="Times New Roman" pitchFamily="18" charset="0"/>
              </a:rPr>
              <a:t>Kaggle</a:t>
            </a:r>
            <a:endParaRPr lang="en-GB" sz="2400" u="sng" dirty="0">
              <a:latin typeface="Times New Roman" pitchFamily="18" charset="0"/>
              <a:cs typeface="Times New Roman" pitchFamily="18" charset="0"/>
            </a:endParaRPr>
          </a:p>
          <a:p>
            <a:pPr>
              <a:lnSpc>
                <a:spcPct val="150000"/>
              </a:lnSpc>
            </a:pPr>
            <a:r>
              <a:rPr lang="en-GB" sz="2400" dirty="0">
                <a:latin typeface="Times New Roman" pitchFamily="18" charset="0"/>
                <a:cs typeface="Times New Roman" pitchFamily="18" charset="0"/>
              </a:rPr>
              <a:t>Features- 21 </a:t>
            </a:r>
          </a:p>
          <a:p>
            <a:pPr>
              <a:lnSpc>
                <a:spcPct val="150000"/>
              </a:lnSpc>
            </a:pPr>
            <a:r>
              <a:rPr lang="en-GB" sz="2400" dirty="0">
                <a:latin typeface="Times New Roman" pitchFamily="18" charset="0"/>
                <a:cs typeface="Times New Roman" pitchFamily="18" charset="0"/>
              </a:rPr>
              <a:t>Considered-7</a:t>
            </a:r>
          </a:p>
          <a:p>
            <a:pPr>
              <a:lnSpc>
                <a:spcPct val="150000"/>
              </a:lnSpc>
            </a:pPr>
            <a:r>
              <a:rPr lang="en-GB" sz="2400" dirty="0">
                <a:latin typeface="Times New Roman" pitchFamily="18" charset="0"/>
                <a:cs typeface="Times New Roman" pitchFamily="18" charset="0"/>
              </a:rPr>
              <a:t>Name- Text</a:t>
            </a:r>
          </a:p>
          <a:p>
            <a:pPr>
              <a:lnSpc>
                <a:spcPct val="150000"/>
              </a:lnSpc>
            </a:pPr>
            <a:r>
              <a:rPr lang="en-GB" sz="2400" dirty="0">
                <a:latin typeface="Times New Roman" pitchFamily="18" charset="0"/>
                <a:cs typeface="Times New Roman" pitchFamily="18" charset="0"/>
              </a:rPr>
              <a:t>Provident Fund-numerical</a:t>
            </a:r>
          </a:p>
          <a:p>
            <a:pPr>
              <a:lnSpc>
                <a:spcPct val="150000"/>
              </a:lnSpc>
            </a:pPr>
            <a:r>
              <a:rPr lang="en-GB" sz="2400" dirty="0">
                <a:latin typeface="Times New Roman" pitchFamily="18" charset="0"/>
                <a:cs typeface="Times New Roman" pitchFamily="18" charset="0"/>
              </a:rPr>
              <a:t>D.A- Numerical</a:t>
            </a:r>
          </a:p>
          <a:p>
            <a:pPr>
              <a:lnSpc>
                <a:spcPct val="150000"/>
              </a:lnSpc>
            </a:pPr>
            <a:r>
              <a:rPr lang="en-GB" sz="2400" dirty="0">
                <a:latin typeface="Times New Roman" pitchFamily="18" charset="0"/>
                <a:cs typeface="Times New Roman" pitchFamily="18" charset="0"/>
              </a:rPr>
              <a:t>Gross Salary- Numerical</a:t>
            </a:r>
          </a:p>
          <a:p>
            <a:pPr>
              <a:lnSpc>
                <a:spcPct val="150000"/>
              </a:lnSpc>
            </a:pPr>
            <a:r>
              <a:rPr lang="en-GB" sz="2400" dirty="0">
                <a:latin typeface="Times New Roman" pitchFamily="18" charset="0"/>
                <a:cs typeface="Times New Roman" pitchFamily="18" charset="0"/>
              </a:rPr>
              <a:t>Net Salary- Numerical</a:t>
            </a:r>
          </a:p>
        </p:txBody>
      </p:sp>
      <p:sp>
        <p:nvSpPr>
          <p:cNvPr id="24" name="Rectangle 23"/>
          <p:cNvSpPr/>
          <p:nvPr/>
        </p:nvSpPr>
        <p:spPr>
          <a:xfrm>
            <a:off x="11025222" y="1785926"/>
            <a:ext cx="28575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8810644" y="2071678"/>
            <a:ext cx="28575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133600" y="1578776"/>
            <a:ext cx="7219950" cy="1384995"/>
          </a:xfrm>
          <a:prstGeom prst="rect">
            <a:avLst/>
          </a:prstGeom>
          <a:noFill/>
        </p:spPr>
        <p:txBody>
          <a:bodyPr wrap="square" rtlCol="0">
            <a:spAutoFit/>
          </a:bodyPr>
          <a:lstStyle/>
          <a:p>
            <a:r>
              <a:rPr lang="en-GB" sz="2800" dirty="0">
                <a:latin typeface="Times New Roman" pitchFamily="18" charset="0"/>
                <a:cs typeface="Times New Roman" pitchFamily="18" charset="0"/>
              </a:rPr>
              <a:t>=SALARY IFS(G15&gt;=29182, “ VERY HIGH”,G15&gt;=4, “HIGH”,G15&gt;=13, “LOW”)</a:t>
            </a:r>
          </a:p>
          <a:p>
            <a:endParaRPr lang="en-GB" sz="2800" b="1" dirty="0"/>
          </a:p>
        </p:txBody>
      </p:sp>
      <p:sp>
        <p:nvSpPr>
          <p:cNvPr id="10" name="Oval 9"/>
          <p:cNvSpPr/>
          <p:nvPr/>
        </p:nvSpPr>
        <p:spPr>
          <a:xfrm>
            <a:off x="8239140" y="4357694"/>
            <a:ext cx="571504"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217</TotalTime>
  <Words>350</Words>
  <Application>Microsoft Office PowerPoint</Application>
  <PresentationFormat>Custom</PresentationFormat>
  <Paragraphs>75</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SALARY  PROCESS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saran</cp:lastModifiedBy>
  <cp:revision>20</cp:revision>
  <dcterms:created xsi:type="dcterms:W3CDTF">2024-03-29T15:07:22Z</dcterms:created>
  <dcterms:modified xsi:type="dcterms:W3CDTF">2024-09-06T16:57:02Z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