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6" r:id="rId2"/>
    <p:sldId id="293" r:id="rId3"/>
    <p:sldId id="258" r:id="rId4"/>
    <p:sldId id="257" r:id="rId5"/>
    <p:sldId id="260" r:id="rId6"/>
    <p:sldId id="261" r:id="rId7"/>
    <p:sldId id="262" r:id="rId8"/>
    <p:sldId id="298" r:id="rId9"/>
    <p:sldId id="299" r:id="rId10"/>
    <p:sldId id="259" r:id="rId11"/>
    <p:sldId id="264" r:id="rId12"/>
    <p:sldId id="300" r:id="rId13"/>
    <p:sldId id="269" r:id="rId14"/>
    <p:sldId id="273" r:id="rId15"/>
    <p:sldId id="295" r:id="rId16"/>
    <p:sldId id="275" r:id="rId17"/>
    <p:sldId id="276" r:id="rId18"/>
    <p:sldId id="277" r:id="rId19"/>
    <p:sldId id="280" r:id="rId20"/>
    <p:sldId id="285" r:id="rId21"/>
    <p:sldId id="286" r:id="rId22"/>
    <p:sldId id="279" r:id="rId23"/>
    <p:sldId id="281" r:id="rId24"/>
    <p:sldId id="282" r:id="rId25"/>
    <p:sldId id="283" r:id="rId26"/>
    <p:sldId id="284" r:id="rId27"/>
    <p:sldId id="288" r:id="rId28"/>
    <p:sldId id="289" r:id="rId29"/>
    <p:sldId id="290" r:id="rId30"/>
    <p:sldId id="291" r:id="rId31"/>
    <p:sldId id="292" r:id="rId32"/>
    <p:sldId id="263" r:id="rId33"/>
    <p:sldId id="29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0D886-BFD3-40CA-9992-C09824BFED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6ABDD-4A2C-43F0-BF68-DEC8DC621FA6}">
      <dgm:prSet phldrT="[Text]"/>
      <dgm:spPr/>
      <dgm:t>
        <a:bodyPr/>
        <a:lstStyle/>
        <a:p>
          <a:r>
            <a:rPr lang="en-US" b="1" dirty="0" smtClean="0"/>
            <a:t>customer satisfaction </a:t>
          </a:r>
          <a:endParaRPr lang="en-US" b="1" dirty="0"/>
        </a:p>
      </dgm:t>
    </dgm:pt>
    <dgm:pt modelId="{3E8796A6-525F-435F-8416-2C106004514F}" type="parTrans" cxnId="{7FE3F43A-10C4-4C7D-92E8-1C2DEFE1BAB4}">
      <dgm:prSet/>
      <dgm:spPr/>
      <dgm:t>
        <a:bodyPr/>
        <a:lstStyle/>
        <a:p>
          <a:endParaRPr lang="en-US"/>
        </a:p>
      </dgm:t>
    </dgm:pt>
    <dgm:pt modelId="{286E9EE3-03A5-45C9-B970-5DA653AAE586}" type="sibTrans" cxnId="{7FE3F43A-10C4-4C7D-92E8-1C2DEFE1BAB4}">
      <dgm:prSet/>
      <dgm:spPr/>
      <dgm:t>
        <a:bodyPr/>
        <a:lstStyle/>
        <a:p>
          <a:endParaRPr lang="en-US"/>
        </a:p>
      </dgm:t>
    </dgm:pt>
    <dgm:pt modelId="{26BB979F-9632-4130-A05B-A5CABC8356A9}">
      <dgm:prSet phldrT="[Text]"/>
      <dgm:spPr/>
      <dgm:t>
        <a:bodyPr/>
        <a:lstStyle/>
        <a:p>
          <a:r>
            <a:rPr lang="en-US" dirty="0" smtClean="0"/>
            <a:t>The customer satisfaction is the mental state between the </a:t>
          </a:r>
          <a:r>
            <a:rPr lang="en-US" b="1" dirty="0" smtClean="0">
              <a:solidFill>
                <a:srgbClr val="0070C0"/>
              </a:solidFill>
            </a:rPr>
            <a:t>perceived quality</a:t>
          </a:r>
          <a:r>
            <a:rPr lang="en-US" dirty="0" smtClean="0"/>
            <a:t> of the product/service and </a:t>
          </a:r>
          <a:r>
            <a:rPr lang="en-US" b="1" dirty="0" smtClean="0">
              <a:solidFill>
                <a:srgbClr val="0070C0"/>
              </a:solidFill>
            </a:rPr>
            <a:t>post purchase performance</a:t>
          </a:r>
          <a:r>
            <a:rPr lang="en-US" dirty="0" smtClean="0"/>
            <a:t>.</a:t>
          </a:r>
          <a:endParaRPr lang="en-US" dirty="0"/>
        </a:p>
      </dgm:t>
    </dgm:pt>
    <dgm:pt modelId="{E10E1C73-2A9F-4592-9544-2BC349265DBB}" type="parTrans" cxnId="{6CF3B941-9A83-4778-A449-F11E701D22F3}">
      <dgm:prSet/>
      <dgm:spPr/>
      <dgm:t>
        <a:bodyPr/>
        <a:lstStyle/>
        <a:p>
          <a:endParaRPr lang="en-US"/>
        </a:p>
      </dgm:t>
    </dgm:pt>
    <dgm:pt modelId="{29A6EB18-C76A-4F1D-9890-992EE4961FC4}" type="sibTrans" cxnId="{6CF3B941-9A83-4778-A449-F11E701D22F3}">
      <dgm:prSet/>
      <dgm:spPr/>
      <dgm:t>
        <a:bodyPr/>
        <a:lstStyle/>
        <a:p>
          <a:endParaRPr lang="en-US"/>
        </a:p>
      </dgm:t>
    </dgm:pt>
    <dgm:pt modelId="{54B2193C-CF10-4BA9-8B54-C18311FE7B6D}">
      <dgm:prSet phldrT="[Text]"/>
      <dgm:spPr/>
      <dgm:t>
        <a:bodyPr/>
        <a:lstStyle/>
        <a:p>
          <a:r>
            <a:rPr lang="en-US" b="1" dirty="0" smtClean="0"/>
            <a:t>customer Trust</a:t>
          </a:r>
          <a:endParaRPr lang="en-US" b="1" dirty="0"/>
        </a:p>
      </dgm:t>
    </dgm:pt>
    <dgm:pt modelId="{967AA089-6AC6-49AE-803C-D2F303DCF4E9}" type="parTrans" cxnId="{8A3E668E-FBBA-4124-A78F-B5D5710BEF38}">
      <dgm:prSet/>
      <dgm:spPr/>
      <dgm:t>
        <a:bodyPr/>
        <a:lstStyle/>
        <a:p>
          <a:endParaRPr lang="en-US"/>
        </a:p>
      </dgm:t>
    </dgm:pt>
    <dgm:pt modelId="{BF4FE022-C751-4DFA-B77D-9F0D61F335AD}" type="sibTrans" cxnId="{8A3E668E-FBBA-4124-A78F-B5D5710BEF38}">
      <dgm:prSet/>
      <dgm:spPr/>
      <dgm:t>
        <a:bodyPr/>
        <a:lstStyle/>
        <a:p>
          <a:endParaRPr lang="en-US"/>
        </a:p>
      </dgm:t>
    </dgm:pt>
    <dgm:pt modelId="{098C11C8-8BFA-40DA-A329-29093BF683C3}">
      <dgm:prSet phldrT="[Text]"/>
      <dgm:spPr/>
      <dgm:t>
        <a:bodyPr/>
        <a:lstStyle/>
        <a:p>
          <a:r>
            <a:rPr lang="en-US" dirty="0" smtClean="0"/>
            <a:t>The Customer trust is the </a:t>
          </a:r>
          <a:r>
            <a:rPr lang="en-US" b="1" dirty="0" smtClean="0">
              <a:solidFill>
                <a:srgbClr val="0070C0"/>
              </a:solidFill>
            </a:rPr>
            <a:t>crucial part </a:t>
          </a:r>
          <a:r>
            <a:rPr lang="en-US" dirty="0" smtClean="0"/>
            <a:t>in determining the customer behavior. </a:t>
          </a:r>
          <a:endParaRPr lang="en-US" dirty="0"/>
        </a:p>
      </dgm:t>
    </dgm:pt>
    <dgm:pt modelId="{0A708FA9-C9D5-43C0-8552-6130744BE438}" type="parTrans" cxnId="{4B3AA647-77B7-4247-9598-948AF4D73C91}">
      <dgm:prSet/>
      <dgm:spPr/>
      <dgm:t>
        <a:bodyPr/>
        <a:lstStyle/>
        <a:p>
          <a:endParaRPr lang="en-US"/>
        </a:p>
      </dgm:t>
    </dgm:pt>
    <dgm:pt modelId="{4266751D-FCFD-474E-A1DD-31FE1F11E0B5}" type="sibTrans" cxnId="{4B3AA647-77B7-4247-9598-948AF4D73C91}">
      <dgm:prSet/>
      <dgm:spPr/>
      <dgm:t>
        <a:bodyPr/>
        <a:lstStyle/>
        <a:p>
          <a:endParaRPr lang="en-US"/>
        </a:p>
      </dgm:t>
    </dgm:pt>
    <dgm:pt modelId="{185E4B6B-6B6B-4912-8871-F85BD641490D}">
      <dgm:prSet phldrT="[Text]"/>
      <dgm:spPr/>
      <dgm:t>
        <a:bodyPr/>
        <a:lstStyle/>
        <a:p>
          <a:r>
            <a:rPr lang="en-US" b="1" dirty="0" smtClean="0"/>
            <a:t>customer Behavior</a:t>
          </a:r>
          <a:endParaRPr lang="en-US" b="1" dirty="0"/>
        </a:p>
      </dgm:t>
    </dgm:pt>
    <dgm:pt modelId="{BD9E2619-6128-46C1-8A4A-C3352D91991A}" type="parTrans" cxnId="{1ABD1672-1C94-4C2B-A8E5-FF13CEC191EA}">
      <dgm:prSet/>
      <dgm:spPr/>
      <dgm:t>
        <a:bodyPr/>
        <a:lstStyle/>
        <a:p>
          <a:endParaRPr lang="en-US"/>
        </a:p>
      </dgm:t>
    </dgm:pt>
    <dgm:pt modelId="{643F1B07-2A48-4F84-A970-17E2C853662A}" type="sibTrans" cxnId="{1ABD1672-1C94-4C2B-A8E5-FF13CEC191EA}">
      <dgm:prSet/>
      <dgm:spPr/>
      <dgm:t>
        <a:bodyPr/>
        <a:lstStyle/>
        <a:p>
          <a:endParaRPr lang="en-US"/>
        </a:p>
      </dgm:t>
    </dgm:pt>
    <dgm:pt modelId="{0F30D44D-102E-4B7F-982F-FDA33213EAE8}">
      <dgm:prSet phldrT="[Text]"/>
      <dgm:spPr/>
      <dgm:t>
        <a:bodyPr/>
        <a:lstStyle/>
        <a:p>
          <a:r>
            <a:rPr lang="en-US" dirty="0" smtClean="0"/>
            <a:t>The customer satisfaction and customer trust impacts the customer behavior to </a:t>
          </a:r>
          <a:r>
            <a:rPr lang="en-US" b="1" dirty="0" smtClean="0">
              <a:solidFill>
                <a:srgbClr val="0070C0"/>
              </a:solidFill>
            </a:rPr>
            <a:t>repurchase</a:t>
          </a:r>
          <a:r>
            <a:rPr lang="en-US" dirty="0" smtClean="0"/>
            <a:t> and revisit the store.</a:t>
          </a:r>
          <a:endParaRPr lang="en-US" dirty="0"/>
        </a:p>
      </dgm:t>
    </dgm:pt>
    <dgm:pt modelId="{54E8A5F9-D0B5-48C2-9EE3-7AF93DE09EC2}" type="parTrans" cxnId="{078CB060-3E55-48D6-824F-16C4BD480C01}">
      <dgm:prSet/>
      <dgm:spPr/>
      <dgm:t>
        <a:bodyPr/>
        <a:lstStyle/>
        <a:p>
          <a:endParaRPr lang="en-US"/>
        </a:p>
      </dgm:t>
    </dgm:pt>
    <dgm:pt modelId="{7AFCA5C1-1946-4B64-8C3C-EDBF3B704E9E}" type="sibTrans" cxnId="{078CB060-3E55-48D6-824F-16C4BD480C01}">
      <dgm:prSet/>
      <dgm:spPr/>
      <dgm:t>
        <a:bodyPr/>
        <a:lstStyle/>
        <a:p>
          <a:endParaRPr lang="en-US"/>
        </a:p>
      </dgm:t>
    </dgm:pt>
    <dgm:pt modelId="{D37B19F9-9AF3-4912-8C2F-532041BA40E3}" type="pres">
      <dgm:prSet presAssocID="{9420D886-BFD3-40CA-9992-C09824BFED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0296C-F516-4CAB-8EE6-B5C47C22B6A5}" type="pres">
      <dgm:prSet presAssocID="{7F86ABDD-4A2C-43F0-BF68-DEC8DC621FA6}" presName="composite" presStyleCnt="0"/>
      <dgm:spPr/>
      <dgm:t>
        <a:bodyPr/>
        <a:lstStyle/>
        <a:p>
          <a:endParaRPr lang="en-US"/>
        </a:p>
      </dgm:t>
    </dgm:pt>
    <dgm:pt modelId="{4C39191A-753F-4816-A3C9-8052377BDEBC}" type="pres">
      <dgm:prSet presAssocID="{7F86ABDD-4A2C-43F0-BF68-DEC8DC621FA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2D719-82D1-4579-91C2-40ECA9E3B30B}" type="pres">
      <dgm:prSet presAssocID="{7F86ABDD-4A2C-43F0-BF68-DEC8DC621FA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7929C-01A8-4AE4-B5AF-F371EDF6D67A}" type="pres">
      <dgm:prSet presAssocID="{286E9EE3-03A5-45C9-B970-5DA653AAE586}" presName="sp" presStyleCnt="0"/>
      <dgm:spPr/>
      <dgm:t>
        <a:bodyPr/>
        <a:lstStyle/>
        <a:p>
          <a:endParaRPr lang="en-US"/>
        </a:p>
      </dgm:t>
    </dgm:pt>
    <dgm:pt modelId="{FB5DCF37-6349-47B9-A496-8D061AAE5822}" type="pres">
      <dgm:prSet presAssocID="{54B2193C-CF10-4BA9-8B54-C18311FE7B6D}" presName="composite" presStyleCnt="0"/>
      <dgm:spPr/>
      <dgm:t>
        <a:bodyPr/>
        <a:lstStyle/>
        <a:p>
          <a:endParaRPr lang="en-US"/>
        </a:p>
      </dgm:t>
    </dgm:pt>
    <dgm:pt modelId="{E70CA6E9-B9F9-4EAD-923C-A768A0E8A236}" type="pres">
      <dgm:prSet presAssocID="{54B2193C-CF10-4BA9-8B54-C18311FE7B6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0CC1B-38EC-4758-8C1D-F4509913AED2}" type="pres">
      <dgm:prSet presAssocID="{54B2193C-CF10-4BA9-8B54-C18311FE7B6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7BFF1-C69C-458F-8C20-D2169CB9D8EC}" type="pres">
      <dgm:prSet presAssocID="{BF4FE022-C751-4DFA-B77D-9F0D61F335AD}" presName="sp" presStyleCnt="0"/>
      <dgm:spPr/>
      <dgm:t>
        <a:bodyPr/>
        <a:lstStyle/>
        <a:p>
          <a:endParaRPr lang="en-US"/>
        </a:p>
      </dgm:t>
    </dgm:pt>
    <dgm:pt modelId="{B866A7A2-511F-4599-B62F-5BC7A6504189}" type="pres">
      <dgm:prSet presAssocID="{185E4B6B-6B6B-4912-8871-F85BD641490D}" presName="composite" presStyleCnt="0"/>
      <dgm:spPr/>
      <dgm:t>
        <a:bodyPr/>
        <a:lstStyle/>
        <a:p>
          <a:endParaRPr lang="en-US"/>
        </a:p>
      </dgm:t>
    </dgm:pt>
    <dgm:pt modelId="{8560C772-4DD5-46AC-A98D-EBF09622B5C8}" type="pres">
      <dgm:prSet presAssocID="{185E4B6B-6B6B-4912-8871-F85BD64149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F5D8A-0235-44F2-A3AF-4809E8783986}" type="pres">
      <dgm:prSet presAssocID="{185E4B6B-6B6B-4912-8871-F85BD64149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4A13A-5D62-48C3-896A-65383E419209}" type="presOf" srcId="{26BB979F-9632-4130-A05B-A5CABC8356A9}" destId="{0842D719-82D1-4579-91C2-40ECA9E3B30B}" srcOrd="0" destOrd="0" presId="urn:microsoft.com/office/officeart/2005/8/layout/chevron2"/>
    <dgm:cxn modelId="{138B06D8-F4B1-41F8-BECC-E31EE252838F}" type="presOf" srcId="{0F30D44D-102E-4B7F-982F-FDA33213EAE8}" destId="{89CF5D8A-0235-44F2-A3AF-4809E8783986}" srcOrd="0" destOrd="0" presId="urn:microsoft.com/office/officeart/2005/8/layout/chevron2"/>
    <dgm:cxn modelId="{D701448D-6BAE-4539-BEFD-F8F3677BA8C8}" type="presOf" srcId="{9420D886-BFD3-40CA-9992-C09824BFEDBF}" destId="{D37B19F9-9AF3-4912-8C2F-532041BA40E3}" srcOrd="0" destOrd="0" presId="urn:microsoft.com/office/officeart/2005/8/layout/chevron2"/>
    <dgm:cxn modelId="{1ABD1672-1C94-4C2B-A8E5-FF13CEC191EA}" srcId="{9420D886-BFD3-40CA-9992-C09824BFEDBF}" destId="{185E4B6B-6B6B-4912-8871-F85BD641490D}" srcOrd="2" destOrd="0" parTransId="{BD9E2619-6128-46C1-8A4A-C3352D91991A}" sibTransId="{643F1B07-2A48-4F84-A970-17E2C853662A}"/>
    <dgm:cxn modelId="{4B3AA647-77B7-4247-9598-948AF4D73C91}" srcId="{54B2193C-CF10-4BA9-8B54-C18311FE7B6D}" destId="{098C11C8-8BFA-40DA-A329-29093BF683C3}" srcOrd="0" destOrd="0" parTransId="{0A708FA9-C9D5-43C0-8552-6130744BE438}" sibTransId="{4266751D-FCFD-474E-A1DD-31FE1F11E0B5}"/>
    <dgm:cxn modelId="{6CF3B941-9A83-4778-A449-F11E701D22F3}" srcId="{7F86ABDD-4A2C-43F0-BF68-DEC8DC621FA6}" destId="{26BB979F-9632-4130-A05B-A5CABC8356A9}" srcOrd="0" destOrd="0" parTransId="{E10E1C73-2A9F-4592-9544-2BC349265DBB}" sibTransId="{29A6EB18-C76A-4F1D-9890-992EE4961FC4}"/>
    <dgm:cxn modelId="{7FE3F43A-10C4-4C7D-92E8-1C2DEFE1BAB4}" srcId="{9420D886-BFD3-40CA-9992-C09824BFEDBF}" destId="{7F86ABDD-4A2C-43F0-BF68-DEC8DC621FA6}" srcOrd="0" destOrd="0" parTransId="{3E8796A6-525F-435F-8416-2C106004514F}" sibTransId="{286E9EE3-03A5-45C9-B970-5DA653AAE586}"/>
    <dgm:cxn modelId="{8A3E668E-FBBA-4124-A78F-B5D5710BEF38}" srcId="{9420D886-BFD3-40CA-9992-C09824BFEDBF}" destId="{54B2193C-CF10-4BA9-8B54-C18311FE7B6D}" srcOrd="1" destOrd="0" parTransId="{967AA089-6AC6-49AE-803C-D2F303DCF4E9}" sibTransId="{BF4FE022-C751-4DFA-B77D-9F0D61F335AD}"/>
    <dgm:cxn modelId="{36C0078C-CF40-4044-AB8F-8C2C79089E95}" type="presOf" srcId="{098C11C8-8BFA-40DA-A329-29093BF683C3}" destId="{B870CC1B-38EC-4758-8C1D-F4509913AED2}" srcOrd="0" destOrd="0" presId="urn:microsoft.com/office/officeart/2005/8/layout/chevron2"/>
    <dgm:cxn modelId="{078CB060-3E55-48D6-824F-16C4BD480C01}" srcId="{185E4B6B-6B6B-4912-8871-F85BD641490D}" destId="{0F30D44D-102E-4B7F-982F-FDA33213EAE8}" srcOrd="0" destOrd="0" parTransId="{54E8A5F9-D0B5-48C2-9EE3-7AF93DE09EC2}" sibTransId="{7AFCA5C1-1946-4B64-8C3C-EDBF3B704E9E}"/>
    <dgm:cxn modelId="{1601EC4D-1756-42C2-89CF-BF82766837CB}" type="presOf" srcId="{54B2193C-CF10-4BA9-8B54-C18311FE7B6D}" destId="{E70CA6E9-B9F9-4EAD-923C-A768A0E8A236}" srcOrd="0" destOrd="0" presId="urn:microsoft.com/office/officeart/2005/8/layout/chevron2"/>
    <dgm:cxn modelId="{1FF1EDB9-A518-4691-A9E2-F551AA1EDAD9}" type="presOf" srcId="{7F86ABDD-4A2C-43F0-BF68-DEC8DC621FA6}" destId="{4C39191A-753F-4816-A3C9-8052377BDEBC}" srcOrd="0" destOrd="0" presId="urn:microsoft.com/office/officeart/2005/8/layout/chevron2"/>
    <dgm:cxn modelId="{8924E929-323C-4C9F-9729-8C5BD0FB04A1}" type="presOf" srcId="{185E4B6B-6B6B-4912-8871-F85BD641490D}" destId="{8560C772-4DD5-46AC-A98D-EBF09622B5C8}" srcOrd="0" destOrd="0" presId="urn:microsoft.com/office/officeart/2005/8/layout/chevron2"/>
    <dgm:cxn modelId="{EC1A8EB5-6910-4433-A8F3-759D4118191E}" type="presParOf" srcId="{D37B19F9-9AF3-4912-8C2F-532041BA40E3}" destId="{8E60296C-F516-4CAB-8EE6-B5C47C22B6A5}" srcOrd="0" destOrd="0" presId="urn:microsoft.com/office/officeart/2005/8/layout/chevron2"/>
    <dgm:cxn modelId="{4612CF22-0C40-483B-AAB3-75C27DFA3C97}" type="presParOf" srcId="{8E60296C-F516-4CAB-8EE6-B5C47C22B6A5}" destId="{4C39191A-753F-4816-A3C9-8052377BDEBC}" srcOrd="0" destOrd="0" presId="urn:microsoft.com/office/officeart/2005/8/layout/chevron2"/>
    <dgm:cxn modelId="{1A5913D2-8540-45F8-8146-C24661D217C9}" type="presParOf" srcId="{8E60296C-F516-4CAB-8EE6-B5C47C22B6A5}" destId="{0842D719-82D1-4579-91C2-40ECA9E3B30B}" srcOrd="1" destOrd="0" presId="urn:microsoft.com/office/officeart/2005/8/layout/chevron2"/>
    <dgm:cxn modelId="{E5D6413A-1C27-4E0B-A358-FCD0496F8FE7}" type="presParOf" srcId="{D37B19F9-9AF3-4912-8C2F-532041BA40E3}" destId="{E2F7929C-01A8-4AE4-B5AF-F371EDF6D67A}" srcOrd="1" destOrd="0" presId="urn:microsoft.com/office/officeart/2005/8/layout/chevron2"/>
    <dgm:cxn modelId="{30DF766C-496A-47A3-8907-4DDCE85FFC88}" type="presParOf" srcId="{D37B19F9-9AF3-4912-8C2F-532041BA40E3}" destId="{FB5DCF37-6349-47B9-A496-8D061AAE5822}" srcOrd="2" destOrd="0" presId="urn:microsoft.com/office/officeart/2005/8/layout/chevron2"/>
    <dgm:cxn modelId="{C8ADCB6E-6A07-48B2-B598-F6F975982BFC}" type="presParOf" srcId="{FB5DCF37-6349-47B9-A496-8D061AAE5822}" destId="{E70CA6E9-B9F9-4EAD-923C-A768A0E8A236}" srcOrd="0" destOrd="0" presId="urn:microsoft.com/office/officeart/2005/8/layout/chevron2"/>
    <dgm:cxn modelId="{7C36B8E9-2EC2-4783-8ECF-EFFFA7E8E21A}" type="presParOf" srcId="{FB5DCF37-6349-47B9-A496-8D061AAE5822}" destId="{B870CC1B-38EC-4758-8C1D-F4509913AED2}" srcOrd="1" destOrd="0" presId="urn:microsoft.com/office/officeart/2005/8/layout/chevron2"/>
    <dgm:cxn modelId="{105662F7-8021-44AB-ACF7-D296BD181E59}" type="presParOf" srcId="{D37B19F9-9AF3-4912-8C2F-532041BA40E3}" destId="{4CD7BFF1-C69C-458F-8C20-D2169CB9D8EC}" srcOrd="3" destOrd="0" presId="urn:microsoft.com/office/officeart/2005/8/layout/chevron2"/>
    <dgm:cxn modelId="{43CA400D-AC31-4495-BC2D-2480F50D2D61}" type="presParOf" srcId="{D37B19F9-9AF3-4912-8C2F-532041BA40E3}" destId="{B866A7A2-511F-4599-B62F-5BC7A6504189}" srcOrd="4" destOrd="0" presId="urn:microsoft.com/office/officeart/2005/8/layout/chevron2"/>
    <dgm:cxn modelId="{26048820-283A-41DD-835B-7319BB2B9E76}" type="presParOf" srcId="{B866A7A2-511F-4599-B62F-5BC7A6504189}" destId="{8560C772-4DD5-46AC-A98D-EBF09622B5C8}" srcOrd="0" destOrd="0" presId="urn:microsoft.com/office/officeart/2005/8/layout/chevron2"/>
    <dgm:cxn modelId="{7A7BDA1F-7E66-4203-836C-46E0560340E8}" type="presParOf" srcId="{B866A7A2-511F-4599-B62F-5BC7A6504189}" destId="{89CF5D8A-0235-44F2-A3AF-4809E87839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9E938-8252-4E08-A77C-CC47D91DF79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230142-6C5F-4781-8E8C-DC883F8996B8}">
      <dgm:prSet phldrT="[Text]"/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(OPRs)</a:t>
          </a:r>
          <a:endParaRPr lang="en-US" dirty="0"/>
        </a:p>
      </dgm:t>
    </dgm:pt>
    <dgm:pt modelId="{950A4062-E06F-4048-85F2-78A98868645B}" type="parTrans" cxnId="{DCC84CE8-5326-4307-AF63-CE6196C42C35}">
      <dgm:prSet/>
      <dgm:spPr/>
      <dgm:t>
        <a:bodyPr/>
        <a:lstStyle/>
        <a:p>
          <a:endParaRPr lang="en-US"/>
        </a:p>
      </dgm:t>
    </dgm:pt>
    <dgm:pt modelId="{EBE54C1D-6346-408C-B36F-B7CE6564510F}" type="sibTrans" cxnId="{DCC84CE8-5326-4307-AF63-CE6196C42C35}">
      <dgm:prSet/>
      <dgm:spPr/>
      <dgm:t>
        <a:bodyPr/>
        <a:lstStyle/>
        <a:p>
          <a:endParaRPr lang="en-US"/>
        </a:p>
      </dgm:t>
    </dgm:pt>
    <dgm:pt modelId="{6F4110DA-4EF5-491F-8968-2E130F5C91EF}">
      <dgm:prSet phldrT="[Text]"/>
      <dgm:spPr/>
      <dgm:t>
        <a:bodyPr/>
        <a:lstStyle/>
        <a:p>
          <a:r>
            <a:rPr lang="en-US" dirty="0" smtClean="0"/>
            <a:t>TEXT MINING</a:t>
          </a:r>
          <a:endParaRPr lang="en-US" dirty="0"/>
        </a:p>
      </dgm:t>
    </dgm:pt>
    <dgm:pt modelId="{B1F310B8-1508-4350-A8C3-18F32A6F43AD}" type="parTrans" cxnId="{AD7B1F52-DCCF-41B8-A392-E341CC5A5016}">
      <dgm:prSet/>
      <dgm:spPr/>
      <dgm:t>
        <a:bodyPr/>
        <a:lstStyle/>
        <a:p>
          <a:endParaRPr lang="en-US"/>
        </a:p>
      </dgm:t>
    </dgm:pt>
    <dgm:pt modelId="{E337DFD9-3F01-4A36-9843-B6A864172AC9}" type="sibTrans" cxnId="{AD7B1F52-DCCF-41B8-A392-E341CC5A5016}">
      <dgm:prSet/>
      <dgm:spPr/>
      <dgm:t>
        <a:bodyPr/>
        <a:lstStyle/>
        <a:p>
          <a:endParaRPr lang="en-US"/>
        </a:p>
      </dgm:t>
    </dgm:pt>
    <dgm:pt modelId="{E50684F1-C76F-4457-B832-5A63955E2756}">
      <dgm:prSet phldrT="[Text]"/>
      <dgm:spPr/>
      <dgm:t>
        <a:bodyPr/>
        <a:lstStyle/>
        <a:p>
          <a:r>
            <a:rPr lang="en-US" dirty="0" smtClean="0"/>
            <a:t>NLP</a:t>
          </a:r>
          <a:endParaRPr lang="en-US" dirty="0"/>
        </a:p>
      </dgm:t>
    </dgm:pt>
    <dgm:pt modelId="{639BABCF-9472-40B0-A6F4-941E076C3691}" type="parTrans" cxnId="{2F9757B3-1581-4360-A615-DE288139367C}">
      <dgm:prSet/>
      <dgm:spPr/>
      <dgm:t>
        <a:bodyPr/>
        <a:lstStyle/>
        <a:p>
          <a:endParaRPr lang="en-US"/>
        </a:p>
      </dgm:t>
    </dgm:pt>
    <dgm:pt modelId="{37370657-1F09-4AB7-A195-495FF2CA2EF5}" type="sibTrans" cxnId="{2F9757B3-1581-4360-A615-DE288139367C}">
      <dgm:prSet/>
      <dgm:spPr/>
      <dgm:t>
        <a:bodyPr/>
        <a:lstStyle/>
        <a:p>
          <a:endParaRPr lang="en-US"/>
        </a:p>
      </dgm:t>
    </dgm:pt>
    <dgm:pt modelId="{2EB43638-F09C-4F3C-96FE-4389197261D0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D12AABEE-2A90-4BF0-A396-47179EC3FECD}" type="parTrans" cxnId="{8156EADE-93AC-471B-9179-45409626AFB3}">
      <dgm:prSet/>
      <dgm:spPr/>
      <dgm:t>
        <a:bodyPr/>
        <a:lstStyle/>
        <a:p>
          <a:endParaRPr lang="en-US"/>
        </a:p>
      </dgm:t>
    </dgm:pt>
    <dgm:pt modelId="{6FEE5577-1FD1-493A-820C-61150C608FA6}" type="sibTrans" cxnId="{8156EADE-93AC-471B-9179-45409626AFB3}">
      <dgm:prSet/>
      <dgm:spPr/>
      <dgm:t>
        <a:bodyPr/>
        <a:lstStyle/>
        <a:p>
          <a:endParaRPr lang="en-US"/>
        </a:p>
      </dgm:t>
    </dgm:pt>
    <dgm:pt modelId="{BAC6D28D-DCAB-456D-84D3-DA4046F8804D}">
      <dgm:prSet phldrT="[Text]"/>
      <dgm:spPr/>
      <dgm:t>
        <a:bodyPr/>
        <a:lstStyle/>
        <a:p>
          <a:r>
            <a:rPr lang="en-US" dirty="0" smtClean="0"/>
            <a:t>CUSTOMER SATISFACTION</a:t>
          </a:r>
          <a:endParaRPr lang="en-US" dirty="0"/>
        </a:p>
      </dgm:t>
    </dgm:pt>
    <dgm:pt modelId="{79405C7A-DDEF-4953-B25F-62BF84360942}" type="parTrans" cxnId="{BC367E26-C3F6-4236-9F0C-D9DB449B51F6}">
      <dgm:prSet/>
      <dgm:spPr/>
      <dgm:t>
        <a:bodyPr/>
        <a:lstStyle/>
        <a:p>
          <a:endParaRPr lang="en-US"/>
        </a:p>
      </dgm:t>
    </dgm:pt>
    <dgm:pt modelId="{6A33A42D-3850-4339-8444-031D16EB64FA}" type="sibTrans" cxnId="{BC367E26-C3F6-4236-9F0C-D9DB449B51F6}">
      <dgm:prSet/>
      <dgm:spPr/>
      <dgm:t>
        <a:bodyPr/>
        <a:lstStyle/>
        <a:p>
          <a:endParaRPr lang="en-US"/>
        </a:p>
      </dgm:t>
    </dgm:pt>
    <dgm:pt modelId="{AAC51087-E9D2-4AD2-A72C-3860201798D2}" type="pres">
      <dgm:prSet presAssocID="{7769E938-8252-4E08-A77C-CC47D91DF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E728D1-1342-4879-AD1C-108EB4099E7B}" type="pres">
      <dgm:prSet presAssocID="{94230142-6C5F-4781-8E8C-DC883F8996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0CA79-69E5-4851-8A53-AC5B740A9ECF}" type="pres">
      <dgm:prSet presAssocID="{EBE54C1D-6346-408C-B36F-B7CE6564510F}" presName="sibTrans" presStyleLbl="sibTrans1D1" presStyleIdx="0" presStyleCnt="4"/>
      <dgm:spPr/>
      <dgm:t>
        <a:bodyPr/>
        <a:lstStyle/>
        <a:p>
          <a:endParaRPr lang="en-US"/>
        </a:p>
      </dgm:t>
    </dgm:pt>
    <dgm:pt modelId="{35DF1D2B-E930-4405-8F25-7A613B1B58B3}" type="pres">
      <dgm:prSet presAssocID="{EBE54C1D-6346-408C-B36F-B7CE6564510F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BED83066-D06C-40F0-B5C0-07BD25ABC42E}" type="pres">
      <dgm:prSet presAssocID="{6F4110DA-4EF5-491F-8968-2E130F5C91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2A1A2-FAA9-4B4B-803B-086FC4675F21}" type="pres">
      <dgm:prSet presAssocID="{E337DFD9-3F01-4A36-9843-B6A864172AC9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2721734-AFB3-4D7A-8515-CA2C9256671E}" type="pres">
      <dgm:prSet presAssocID="{E337DFD9-3F01-4A36-9843-B6A864172AC9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15CEA4DA-F513-437F-9BA5-5F5E7674CCC5}" type="pres">
      <dgm:prSet presAssocID="{E50684F1-C76F-4457-B832-5A63955E27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EC8C3-6730-4637-B5E5-466DA23C5DA9}" type="pres">
      <dgm:prSet presAssocID="{37370657-1F09-4AB7-A195-495FF2CA2EF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74BD7D4-D2B0-4F3F-B0E5-981B99506D35}" type="pres">
      <dgm:prSet presAssocID="{37370657-1F09-4AB7-A195-495FF2CA2EF5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74D163CD-BF65-4D3D-81C8-942249EBD3E9}" type="pres">
      <dgm:prSet presAssocID="{2EB43638-F09C-4F3C-96FE-4389197261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A750C-1D59-4350-B85B-7E02FBBA74B6}" type="pres">
      <dgm:prSet presAssocID="{6FEE5577-1FD1-493A-820C-61150C608FA6}" presName="sibTrans" presStyleLbl="sibTrans1D1" presStyleIdx="3" presStyleCnt="4"/>
      <dgm:spPr/>
      <dgm:t>
        <a:bodyPr/>
        <a:lstStyle/>
        <a:p>
          <a:endParaRPr lang="en-US"/>
        </a:p>
      </dgm:t>
    </dgm:pt>
    <dgm:pt modelId="{29C88406-742C-4CA8-B982-51D26496B691}" type="pres">
      <dgm:prSet presAssocID="{6FEE5577-1FD1-493A-820C-61150C608FA6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86026471-808C-4095-B39C-554AEB68CAB1}" type="pres">
      <dgm:prSet presAssocID="{BAC6D28D-DCAB-456D-84D3-DA4046F8804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E81386-48FE-43FE-B478-7FCDDBFA3951}" type="presOf" srcId="{EBE54C1D-6346-408C-B36F-B7CE6564510F}" destId="{35DF1D2B-E930-4405-8F25-7A613B1B58B3}" srcOrd="1" destOrd="0" presId="urn:microsoft.com/office/officeart/2005/8/layout/bProcess3"/>
    <dgm:cxn modelId="{5949A10D-093E-465F-BCE0-10B539613033}" type="presOf" srcId="{6FEE5577-1FD1-493A-820C-61150C608FA6}" destId="{B35A750C-1D59-4350-B85B-7E02FBBA74B6}" srcOrd="0" destOrd="0" presId="urn:microsoft.com/office/officeart/2005/8/layout/bProcess3"/>
    <dgm:cxn modelId="{BC367E26-C3F6-4236-9F0C-D9DB449B51F6}" srcId="{7769E938-8252-4E08-A77C-CC47D91DF796}" destId="{BAC6D28D-DCAB-456D-84D3-DA4046F8804D}" srcOrd="4" destOrd="0" parTransId="{79405C7A-DDEF-4953-B25F-62BF84360942}" sibTransId="{6A33A42D-3850-4339-8444-031D16EB64FA}"/>
    <dgm:cxn modelId="{96457C93-F847-4529-9E9C-07E07BB2A0FB}" type="presOf" srcId="{BAC6D28D-DCAB-456D-84D3-DA4046F8804D}" destId="{86026471-808C-4095-B39C-554AEB68CAB1}" srcOrd="0" destOrd="0" presId="urn:microsoft.com/office/officeart/2005/8/layout/bProcess3"/>
    <dgm:cxn modelId="{1048E4B2-9CB7-4522-AC6A-00A046938E32}" type="presOf" srcId="{6F4110DA-4EF5-491F-8968-2E130F5C91EF}" destId="{BED83066-D06C-40F0-B5C0-07BD25ABC42E}" srcOrd="0" destOrd="0" presId="urn:microsoft.com/office/officeart/2005/8/layout/bProcess3"/>
    <dgm:cxn modelId="{8156EADE-93AC-471B-9179-45409626AFB3}" srcId="{7769E938-8252-4E08-A77C-CC47D91DF796}" destId="{2EB43638-F09C-4F3C-96FE-4389197261D0}" srcOrd="3" destOrd="0" parTransId="{D12AABEE-2A90-4BF0-A396-47179EC3FECD}" sibTransId="{6FEE5577-1FD1-493A-820C-61150C608FA6}"/>
    <dgm:cxn modelId="{3D01B886-80DD-4F91-B94E-5D88A58B7F00}" type="presOf" srcId="{37370657-1F09-4AB7-A195-495FF2CA2EF5}" destId="{CE2EC8C3-6730-4637-B5E5-466DA23C5DA9}" srcOrd="0" destOrd="0" presId="urn:microsoft.com/office/officeart/2005/8/layout/bProcess3"/>
    <dgm:cxn modelId="{8A4AF314-6D41-48F8-9CFC-1A7AB499E2DD}" type="presOf" srcId="{94230142-6C5F-4781-8E8C-DC883F8996B8}" destId="{9DE728D1-1342-4879-AD1C-108EB4099E7B}" srcOrd="0" destOrd="0" presId="urn:microsoft.com/office/officeart/2005/8/layout/bProcess3"/>
    <dgm:cxn modelId="{39BADDAB-DBCD-4927-8561-FAC835228CB6}" type="presOf" srcId="{E337DFD9-3F01-4A36-9843-B6A864172AC9}" destId="{A2721734-AFB3-4D7A-8515-CA2C9256671E}" srcOrd="1" destOrd="0" presId="urn:microsoft.com/office/officeart/2005/8/layout/bProcess3"/>
    <dgm:cxn modelId="{92CAAFA8-2DA6-45E5-A189-B147AE438249}" type="presOf" srcId="{E50684F1-C76F-4457-B832-5A63955E2756}" destId="{15CEA4DA-F513-437F-9BA5-5F5E7674CCC5}" srcOrd="0" destOrd="0" presId="urn:microsoft.com/office/officeart/2005/8/layout/bProcess3"/>
    <dgm:cxn modelId="{2F9757B3-1581-4360-A615-DE288139367C}" srcId="{7769E938-8252-4E08-A77C-CC47D91DF796}" destId="{E50684F1-C76F-4457-B832-5A63955E2756}" srcOrd="2" destOrd="0" parTransId="{639BABCF-9472-40B0-A6F4-941E076C3691}" sibTransId="{37370657-1F09-4AB7-A195-495FF2CA2EF5}"/>
    <dgm:cxn modelId="{DCC84CE8-5326-4307-AF63-CE6196C42C35}" srcId="{7769E938-8252-4E08-A77C-CC47D91DF796}" destId="{94230142-6C5F-4781-8E8C-DC883F8996B8}" srcOrd="0" destOrd="0" parTransId="{950A4062-E06F-4048-85F2-78A98868645B}" sibTransId="{EBE54C1D-6346-408C-B36F-B7CE6564510F}"/>
    <dgm:cxn modelId="{EDC197CA-AF53-45DC-B7C8-F134C75ED537}" type="presOf" srcId="{37370657-1F09-4AB7-A195-495FF2CA2EF5}" destId="{474BD7D4-D2B0-4F3F-B0E5-981B99506D35}" srcOrd="1" destOrd="0" presId="urn:microsoft.com/office/officeart/2005/8/layout/bProcess3"/>
    <dgm:cxn modelId="{D713E033-D6E4-4111-984D-67EF30E3E37B}" type="presOf" srcId="{2EB43638-F09C-4F3C-96FE-4389197261D0}" destId="{74D163CD-BF65-4D3D-81C8-942249EBD3E9}" srcOrd="0" destOrd="0" presId="urn:microsoft.com/office/officeart/2005/8/layout/bProcess3"/>
    <dgm:cxn modelId="{4E0D18D8-8A21-4732-805C-BA4ECBBFF559}" type="presOf" srcId="{EBE54C1D-6346-408C-B36F-B7CE6564510F}" destId="{C670CA79-69E5-4851-8A53-AC5B740A9ECF}" srcOrd="0" destOrd="0" presId="urn:microsoft.com/office/officeart/2005/8/layout/bProcess3"/>
    <dgm:cxn modelId="{F08602D2-9FAE-4113-80B7-D457AE9D36F7}" type="presOf" srcId="{7769E938-8252-4E08-A77C-CC47D91DF796}" destId="{AAC51087-E9D2-4AD2-A72C-3860201798D2}" srcOrd="0" destOrd="0" presId="urn:microsoft.com/office/officeart/2005/8/layout/bProcess3"/>
    <dgm:cxn modelId="{CF8545D6-D7D7-46A0-9591-994E9789563B}" type="presOf" srcId="{6FEE5577-1FD1-493A-820C-61150C608FA6}" destId="{29C88406-742C-4CA8-B982-51D26496B691}" srcOrd="1" destOrd="0" presId="urn:microsoft.com/office/officeart/2005/8/layout/bProcess3"/>
    <dgm:cxn modelId="{AD7B1F52-DCCF-41B8-A392-E341CC5A5016}" srcId="{7769E938-8252-4E08-A77C-CC47D91DF796}" destId="{6F4110DA-4EF5-491F-8968-2E130F5C91EF}" srcOrd="1" destOrd="0" parTransId="{B1F310B8-1508-4350-A8C3-18F32A6F43AD}" sibTransId="{E337DFD9-3F01-4A36-9843-B6A864172AC9}"/>
    <dgm:cxn modelId="{B72A0689-D634-47B0-AD70-BE8B522AE934}" type="presOf" srcId="{E337DFD9-3F01-4A36-9843-B6A864172AC9}" destId="{00A2A1A2-FAA9-4B4B-803B-086FC4675F21}" srcOrd="0" destOrd="0" presId="urn:microsoft.com/office/officeart/2005/8/layout/bProcess3"/>
    <dgm:cxn modelId="{0C18782E-DB36-4D4D-955D-B2B0AD4FFB18}" type="presParOf" srcId="{AAC51087-E9D2-4AD2-A72C-3860201798D2}" destId="{9DE728D1-1342-4879-AD1C-108EB4099E7B}" srcOrd="0" destOrd="0" presId="urn:microsoft.com/office/officeart/2005/8/layout/bProcess3"/>
    <dgm:cxn modelId="{AF74F593-FBDE-4733-896E-60E109F8A00B}" type="presParOf" srcId="{AAC51087-E9D2-4AD2-A72C-3860201798D2}" destId="{C670CA79-69E5-4851-8A53-AC5B740A9ECF}" srcOrd="1" destOrd="0" presId="urn:microsoft.com/office/officeart/2005/8/layout/bProcess3"/>
    <dgm:cxn modelId="{42D3F4CA-2E53-45C4-9311-08593A44A1E1}" type="presParOf" srcId="{C670CA79-69E5-4851-8A53-AC5B740A9ECF}" destId="{35DF1D2B-E930-4405-8F25-7A613B1B58B3}" srcOrd="0" destOrd="0" presId="urn:microsoft.com/office/officeart/2005/8/layout/bProcess3"/>
    <dgm:cxn modelId="{B5537ED6-0FD5-45E9-9432-9942444D73CB}" type="presParOf" srcId="{AAC51087-E9D2-4AD2-A72C-3860201798D2}" destId="{BED83066-D06C-40F0-B5C0-07BD25ABC42E}" srcOrd="2" destOrd="0" presId="urn:microsoft.com/office/officeart/2005/8/layout/bProcess3"/>
    <dgm:cxn modelId="{12E5F454-9FF4-452F-A7B0-40FD9B7F8A8F}" type="presParOf" srcId="{AAC51087-E9D2-4AD2-A72C-3860201798D2}" destId="{00A2A1A2-FAA9-4B4B-803B-086FC4675F21}" srcOrd="3" destOrd="0" presId="urn:microsoft.com/office/officeart/2005/8/layout/bProcess3"/>
    <dgm:cxn modelId="{4B1FA987-C07C-453D-8A78-D19122EA31C2}" type="presParOf" srcId="{00A2A1A2-FAA9-4B4B-803B-086FC4675F21}" destId="{A2721734-AFB3-4D7A-8515-CA2C9256671E}" srcOrd="0" destOrd="0" presId="urn:microsoft.com/office/officeart/2005/8/layout/bProcess3"/>
    <dgm:cxn modelId="{F59A5FC2-4361-4DEC-A941-AC4324F7901E}" type="presParOf" srcId="{AAC51087-E9D2-4AD2-A72C-3860201798D2}" destId="{15CEA4DA-F513-437F-9BA5-5F5E7674CCC5}" srcOrd="4" destOrd="0" presId="urn:microsoft.com/office/officeart/2005/8/layout/bProcess3"/>
    <dgm:cxn modelId="{78DDB969-986E-4DF4-A18F-168B34016A6E}" type="presParOf" srcId="{AAC51087-E9D2-4AD2-A72C-3860201798D2}" destId="{CE2EC8C3-6730-4637-B5E5-466DA23C5DA9}" srcOrd="5" destOrd="0" presId="urn:microsoft.com/office/officeart/2005/8/layout/bProcess3"/>
    <dgm:cxn modelId="{E9EE9689-C1B9-4DF5-8DA5-C161E1F5BA7A}" type="presParOf" srcId="{CE2EC8C3-6730-4637-B5E5-466DA23C5DA9}" destId="{474BD7D4-D2B0-4F3F-B0E5-981B99506D35}" srcOrd="0" destOrd="0" presId="urn:microsoft.com/office/officeart/2005/8/layout/bProcess3"/>
    <dgm:cxn modelId="{7A35125D-E441-48F5-B4D3-95E0861B9988}" type="presParOf" srcId="{AAC51087-E9D2-4AD2-A72C-3860201798D2}" destId="{74D163CD-BF65-4D3D-81C8-942249EBD3E9}" srcOrd="6" destOrd="0" presId="urn:microsoft.com/office/officeart/2005/8/layout/bProcess3"/>
    <dgm:cxn modelId="{515C8444-6B27-42CB-AEC1-DA241036129F}" type="presParOf" srcId="{AAC51087-E9D2-4AD2-A72C-3860201798D2}" destId="{B35A750C-1D59-4350-B85B-7E02FBBA74B6}" srcOrd="7" destOrd="0" presId="urn:microsoft.com/office/officeart/2005/8/layout/bProcess3"/>
    <dgm:cxn modelId="{301FB4F5-6CCF-48E5-8375-DD0729E825BC}" type="presParOf" srcId="{B35A750C-1D59-4350-B85B-7E02FBBA74B6}" destId="{29C88406-742C-4CA8-B982-51D26496B691}" srcOrd="0" destOrd="0" presId="urn:microsoft.com/office/officeart/2005/8/layout/bProcess3"/>
    <dgm:cxn modelId="{8DB6EDDE-F17E-4E94-8678-1714269ADBD6}" type="presParOf" srcId="{AAC51087-E9D2-4AD2-A72C-3860201798D2}" destId="{86026471-808C-4095-B39C-554AEB68CAB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8BFE56-EA1A-406F-8FDF-B7AFC8FD7945}" type="doc">
      <dgm:prSet loTypeId="urn:microsoft.com/office/officeart/2005/8/layout/hList3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515DAA-0D06-4966-9049-CD76AE4CF5A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4400" b="1" cap="none" spc="0" dirty="0" smtClean="0">
              <a:ln w="0"/>
              <a:solidFill>
                <a:srgbClr val="FF0000"/>
              </a:solidFill>
              <a:effectLst/>
              <a:latin typeface="+mj-lt"/>
            </a:rPr>
            <a:t>Theoretical</a:t>
          </a:r>
          <a:r>
            <a:rPr lang="en-US" sz="4400" b="1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 </a:t>
          </a:r>
          <a:r>
            <a:rPr lang="en-US" sz="4400" b="1" cap="none" spc="0" dirty="0" smtClean="0">
              <a:ln w="0"/>
              <a:solidFill>
                <a:srgbClr val="FF0000"/>
              </a:solidFill>
              <a:effectLst/>
              <a:latin typeface="+mj-lt"/>
            </a:rPr>
            <a:t>Backgrounds</a:t>
          </a:r>
          <a:endParaRPr lang="en-US" sz="4400" b="1" cap="none" spc="0" dirty="0">
            <a:ln w="0"/>
            <a:solidFill>
              <a:srgbClr val="FF0000"/>
            </a:solidFill>
            <a:effectLst/>
            <a:latin typeface="+mj-lt"/>
          </a:endParaRPr>
        </a:p>
      </dgm:t>
    </dgm:pt>
    <dgm:pt modelId="{DBCD5404-FF73-4CA1-83ED-D2FB0A106FF0}" type="parTrans" cxnId="{B209F5BD-4882-4AE2-8326-20170C19FBF3}">
      <dgm:prSet/>
      <dgm:spPr/>
      <dgm:t>
        <a:bodyPr/>
        <a:lstStyle/>
        <a:p>
          <a:endParaRPr lang="en-US"/>
        </a:p>
      </dgm:t>
    </dgm:pt>
    <dgm:pt modelId="{D52ED013-8CCD-4B6F-853A-176383D023CB}" type="sibTrans" cxnId="{B209F5BD-4882-4AE2-8326-20170C19FBF3}">
      <dgm:prSet/>
      <dgm:spPr/>
      <dgm:t>
        <a:bodyPr/>
        <a:lstStyle/>
        <a:p>
          <a:endParaRPr lang="en-US"/>
        </a:p>
      </dgm:t>
    </dgm:pt>
    <dgm:pt modelId="{02D47979-A232-4A03-A4D7-61BD924ED58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/>
            <a:t>Data mining</a:t>
          </a:r>
        </a:p>
        <a:p>
          <a:pPr algn="l"/>
          <a:r>
            <a:rPr lang="en-US" dirty="0" smtClean="0"/>
            <a:t>Text mining</a:t>
          </a:r>
        </a:p>
        <a:p>
          <a:pPr algn="l"/>
          <a:r>
            <a:rPr lang="en-US" b="1" dirty="0" smtClean="0">
              <a:solidFill>
                <a:srgbClr val="0070C0"/>
              </a:solidFill>
            </a:rPr>
            <a:t>NLP:</a:t>
          </a:r>
        </a:p>
        <a:p>
          <a:pPr algn="l"/>
          <a:r>
            <a:rPr lang="en-US" dirty="0" smtClean="0"/>
            <a:t>TF – IDF </a:t>
          </a:r>
        </a:p>
        <a:p>
          <a:pPr algn="l"/>
          <a:r>
            <a:rPr lang="en-US" dirty="0" smtClean="0"/>
            <a:t>Stemming </a:t>
          </a:r>
        </a:p>
        <a:p>
          <a:pPr algn="l"/>
          <a:r>
            <a:rPr lang="en-US" dirty="0" err="1" smtClean="0"/>
            <a:t>Stopwords</a:t>
          </a:r>
          <a:r>
            <a:rPr lang="en-US" dirty="0" smtClean="0"/>
            <a:t> </a:t>
          </a:r>
        </a:p>
        <a:p>
          <a:pPr algn="l"/>
          <a:r>
            <a:rPr lang="en-US" dirty="0" smtClean="0"/>
            <a:t>Sentiment analysis</a:t>
          </a:r>
        </a:p>
      </dgm:t>
    </dgm:pt>
    <dgm:pt modelId="{E5E72BA9-DA5F-4E34-B000-A8E36A6AB0A8}" type="parTrans" cxnId="{C6D7B0FB-E0E2-476E-B5C5-C21D091D4112}">
      <dgm:prSet/>
      <dgm:spPr/>
      <dgm:t>
        <a:bodyPr/>
        <a:lstStyle/>
        <a:p>
          <a:endParaRPr lang="en-US"/>
        </a:p>
      </dgm:t>
    </dgm:pt>
    <dgm:pt modelId="{4557D30A-0E6C-435B-A6B8-190505D24F73}" type="sibTrans" cxnId="{C6D7B0FB-E0E2-476E-B5C5-C21D091D4112}">
      <dgm:prSet/>
      <dgm:spPr/>
      <dgm:t>
        <a:bodyPr/>
        <a:lstStyle/>
        <a:p>
          <a:endParaRPr lang="en-US"/>
        </a:p>
      </dgm:t>
    </dgm:pt>
    <dgm:pt modelId="{13E2A96A-7A7F-46BA-80CC-707E1C2DA5D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/>
            <a:t>Machine Learning</a:t>
          </a:r>
        </a:p>
        <a:p>
          <a:pPr algn="l"/>
          <a:r>
            <a:rPr lang="en-US" dirty="0" smtClean="0"/>
            <a:t>Classification</a:t>
          </a:r>
        </a:p>
        <a:p>
          <a:pPr algn="l"/>
          <a:r>
            <a:rPr lang="en-US" b="1" dirty="0" smtClean="0">
              <a:solidFill>
                <a:srgbClr val="0070C0"/>
              </a:solidFill>
            </a:rPr>
            <a:t>Text classifiers:</a:t>
          </a:r>
        </a:p>
        <a:p>
          <a:pPr algn="l"/>
          <a:r>
            <a:rPr lang="en-US" dirty="0" smtClean="0"/>
            <a:t>K-Nearest Neighbors</a:t>
          </a:r>
        </a:p>
        <a:p>
          <a:pPr algn="l"/>
          <a:r>
            <a:rPr lang="en-US" dirty="0" smtClean="0"/>
            <a:t>Decision Tree</a:t>
          </a:r>
        </a:p>
        <a:p>
          <a:pPr algn="l"/>
          <a:r>
            <a:rPr lang="en-US" dirty="0" smtClean="0"/>
            <a:t>Naïve Bayes Classifier</a:t>
          </a:r>
        </a:p>
        <a:p>
          <a:pPr algn="l"/>
          <a:r>
            <a:rPr lang="en-US" dirty="0" smtClean="0"/>
            <a:t>Support Vector Machines</a:t>
          </a:r>
        </a:p>
      </dgm:t>
    </dgm:pt>
    <dgm:pt modelId="{6403777F-9BFB-4D95-BAD3-C6923AD37B6A}" type="parTrans" cxnId="{B3128256-54B5-41A3-91A4-43C15BCD2CD2}">
      <dgm:prSet/>
      <dgm:spPr/>
      <dgm:t>
        <a:bodyPr/>
        <a:lstStyle/>
        <a:p>
          <a:endParaRPr lang="en-US"/>
        </a:p>
      </dgm:t>
    </dgm:pt>
    <dgm:pt modelId="{E8B68332-DBBA-48EF-BB59-10DBC92F4818}" type="sibTrans" cxnId="{B3128256-54B5-41A3-91A4-43C15BCD2CD2}">
      <dgm:prSet/>
      <dgm:spPr/>
      <dgm:t>
        <a:bodyPr/>
        <a:lstStyle/>
        <a:p>
          <a:endParaRPr lang="en-US"/>
        </a:p>
      </dgm:t>
    </dgm:pt>
    <dgm:pt modelId="{2EE8B415-FE30-42C7-957B-2A252390361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b="1" dirty="0" smtClean="0">
              <a:solidFill>
                <a:srgbClr val="0070C0"/>
              </a:solidFill>
            </a:rPr>
            <a:t>Evaluation Measures:</a:t>
          </a:r>
        </a:p>
        <a:p>
          <a:pPr algn="l"/>
          <a:r>
            <a:rPr lang="en-US" dirty="0" smtClean="0"/>
            <a:t>Accuracy</a:t>
          </a:r>
        </a:p>
        <a:p>
          <a:pPr algn="l"/>
          <a:r>
            <a:rPr lang="en-US" dirty="0" smtClean="0"/>
            <a:t>Precision</a:t>
          </a:r>
        </a:p>
        <a:p>
          <a:pPr algn="l"/>
          <a:r>
            <a:rPr lang="en-US" dirty="0" smtClean="0"/>
            <a:t>Recall</a:t>
          </a:r>
        </a:p>
        <a:p>
          <a:pPr algn="l"/>
          <a:r>
            <a:rPr lang="en-US" dirty="0" smtClean="0"/>
            <a:t>F1-Score</a:t>
          </a:r>
          <a:endParaRPr lang="en-US" dirty="0"/>
        </a:p>
      </dgm:t>
    </dgm:pt>
    <dgm:pt modelId="{170BE3C7-332C-4FB4-869C-C19B0B71DC4E}" type="parTrans" cxnId="{A2616D0A-F435-459D-9ED0-198D5D5B2587}">
      <dgm:prSet/>
      <dgm:spPr/>
      <dgm:t>
        <a:bodyPr/>
        <a:lstStyle/>
        <a:p>
          <a:endParaRPr lang="en-US"/>
        </a:p>
      </dgm:t>
    </dgm:pt>
    <dgm:pt modelId="{1C65FBF9-1510-4589-98CB-0ABE8FF7563D}" type="sibTrans" cxnId="{A2616D0A-F435-459D-9ED0-198D5D5B2587}">
      <dgm:prSet/>
      <dgm:spPr/>
      <dgm:t>
        <a:bodyPr/>
        <a:lstStyle/>
        <a:p>
          <a:endParaRPr lang="en-US"/>
        </a:p>
      </dgm:t>
    </dgm:pt>
    <dgm:pt modelId="{E36F0872-0B65-4812-8523-8490305D6E4E}" type="pres">
      <dgm:prSet presAssocID="{348BFE56-EA1A-406F-8FDF-B7AFC8FD794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0D225-6A52-4EC6-ADE7-F208F757EFB9}" type="pres">
      <dgm:prSet presAssocID="{6A515DAA-0D06-4966-9049-CD76AE4CF5AF}" presName="roof" presStyleLbl="dkBgShp" presStyleIdx="0" presStyleCnt="2"/>
      <dgm:spPr/>
      <dgm:t>
        <a:bodyPr/>
        <a:lstStyle/>
        <a:p>
          <a:endParaRPr lang="en-US"/>
        </a:p>
      </dgm:t>
    </dgm:pt>
    <dgm:pt modelId="{1B9C6730-FA58-4B2A-B092-83B7CE35969F}" type="pres">
      <dgm:prSet presAssocID="{6A515DAA-0D06-4966-9049-CD76AE4CF5AF}" presName="pillars" presStyleCnt="0"/>
      <dgm:spPr/>
    </dgm:pt>
    <dgm:pt modelId="{1B0C8AEC-F183-4427-8AC2-64EB88861F24}" type="pres">
      <dgm:prSet presAssocID="{6A515DAA-0D06-4966-9049-CD76AE4CF5AF}" presName="pillar1" presStyleLbl="node1" presStyleIdx="0" presStyleCnt="3" custLinFactNeighborX="-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780FA-5144-4177-A89E-D2C5F453ED66}" type="pres">
      <dgm:prSet presAssocID="{13E2A96A-7A7F-46BA-80CC-707E1C2DA5D1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FFE33-8183-48BA-A31E-938B76BF330B}" type="pres">
      <dgm:prSet presAssocID="{2EE8B415-FE30-42C7-957B-2A252390361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5951-D400-41DC-898B-01ED7710B8CD}" type="pres">
      <dgm:prSet presAssocID="{6A515DAA-0D06-4966-9049-CD76AE4CF5AF}" presName="base" presStyleLbl="dkBgShp" presStyleIdx="1" presStyleCnt="2"/>
      <dgm:spPr>
        <a:solidFill>
          <a:schemeClr val="bg1"/>
        </a:solidFill>
        <a:ln>
          <a:solidFill>
            <a:schemeClr val="tx1"/>
          </a:solidFill>
        </a:ln>
      </dgm:spPr>
    </dgm:pt>
  </dgm:ptLst>
  <dgm:cxnLst>
    <dgm:cxn modelId="{2A4A0456-AD12-4004-97F6-D4A13D66B668}" type="presOf" srcId="{13E2A96A-7A7F-46BA-80CC-707E1C2DA5D1}" destId="{D4D780FA-5144-4177-A89E-D2C5F453ED66}" srcOrd="0" destOrd="0" presId="urn:microsoft.com/office/officeart/2005/8/layout/hList3"/>
    <dgm:cxn modelId="{65E395DA-C839-4CFD-B69E-25B48FE002FB}" type="presOf" srcId="{348BFE56-EA1A-406F-8FDF-B7AFC8FD7945}" destId="{E36F0872-0B65-4812-8523-8490305D6E4E}" srcOrd="0" destOrd="0" presId="urn:microsoft.com/office/officeart/2005/8/layout/hList3"/>
    <dgm:cxn modelId="{C6D7B0FB-E0E2-476E-B5C5-C21D091D4112}" srcId="{6A515DAA-0D06-4966-9049-CD76AE4CF5AF}" destId="{02D47979-A232-4A03-A4D7-61BD924ED58E}" srcOrd="0" destOrd="0" parTransId="{E5E72BA9-DA5F-4E34-B000-A8E36A6AB0A8}" sibTransId="{4557D30A-0E6C-435B-A6B8-190505D24F73}"/>
    <dgm:cxn modelId="{E2DC9320-6432-4D2C-8AE7-53693215F817}" type="presOf" srcId="{6A515DAA-0D06-4966-9049-CD76AE4CF5AF}" destId="{7480D225-6A52-4EC6-ADE7-F208F757EFB9}" srcOrd="0" destOrd="0" presId="urn:microsoft.com/office/officeart/2005/8/layout/hList3"/>
    <dgm:cxn modelId="{8EB2EB2A-C332-4453-B5D8-B4A19F522549}" type="presOf" srcId="{2EE8B415-FE30-42C7-957B-2A252390361D}" destId="{8D0FFE33-8183-48BA-A31E-938B76BF330B}" srcOrd="0" destOrd="0" presId="urn:microsoft.com/office/officeart/2005/8/layout/hList3"/>
    <dgm:cxn modelId="{DA7F9D6B-B4A3-49AD-843A-5BB3C53A31E8}" type="presOf" srcId="{02D47979-A232-4A03-A4D7-61BD924ED58E}" destId="{1B0C8AEC-F183-4427-8AC2-64EB88861F24}" srcOrd="0" destOrd="0" presId="urn:microsoft.com/office/officeart/2005/8/layout/hList3"/>
    <dgm:cxn modelId="{B3128256-54B5-41A3-91A4-43C15BCD2CD2}" srcId="{6A515DAA-0D06-4966-9049-CD76AE4CF5AF}" destId="{13E2A96A-7A7F-46BA-80CC-707E1C2DA5D1}" srcOrd="1" destOrd="0" parTransId="{6403777F-9BFB-4D95-BAD3-C6923AD37B6A}" sibTransId="{E8B68332-DBBA-48EF-BB59-10DBC92F4818}"/>
    <dgm:cxn modelId="{B209F5BD-4882-4AE2-8326-20170C19FBF3}" srcId="{348BFE56-EA1A-406F-8FDF-B7AFC8FD7945}" destId="{6A515DAA-0D06-4966-9049-CD76AE4CF5AF}" srcOrd="0" destOrd="0" parTransId="{DBCD5404-FF73-4CA1-83ED-D2FB0A106FF0}" sibTransId="{D52ED013-8CCD-4B6F-853A-176383D023CB}"/>
    <dgm:cxn modelId="{A2616D0A-F435-459D-9ED0-198D5D5B2587}" srcId="{6A515DAA-0D06-4966-9049-CD76AE4CF5AF}" destId="{2EE8B415-FE30-42C7-957B-2A252390361D}" srcOrd="2" destOrd="0" parTransId="{170BE3C7-332C-4FB4-869C-C19B0B71DC4E}" sibTransId="{1C65FBF9-1510-4589-98CB-0ABE8FF7563D}"/>
    <dgm:cxn modelId="{F93DBDB1-A107-4BE4-A591-DA3032035D74}" type="presParOf" srcId="{E36F0872-0B65-4812-8523-8490305D6E4E}" destId="{7480D225-6A52-4EC6-ADE7-F208F757EFB9}" srcOrd="0" destOrd="0" presId="urn:microsoft.com/office/officeart/2005/8/layout/hList3"/>
    <dgm:cxn modelId="{A3F60429-EF97-4E36-BED6-5E93DC0F5DD9}" type="presParOf" srcId="{E36F0872-0B65-4812-8523-8490305D6E4E}" destId="{1B9C6730-FA58-4B2A-B092-83B7CE35969F}" srcOrd="1" destOrd="0" presId="urn:microsoft.com/office/officeart/2005/8/layout/hList3"/>
    <dgm:cxn modelId="{0AE50786-193E-4AF5-8729-381D21E43003}" type="presParOf" srcId="{1B9C6730-FA58-4B2A-B092-83B7CE35969F}" destId="{1B0C8AEC-F183-4427-8AC2-64EB88861F24}" srcOrd="0" destOrd="0" presId="urn:microsoft.com/office/officeart/2005/8/layout/hList3"/>
    <dgm:cxn modelId="{16FECD21-BC45-4447-A96B-B2FC1E658190}" type="presParOf" srcId="{1B9C6730-FA58-4B2A-B092-83B7CE35969F}" destId="{D4D780FA-5144-4177-A89E-D2C5F453ED66}" srcOrd="1" destOrd="0" presId="urn:microsoft.com/office/officeart/2005/8/layout/hList3"/>
    <dgm:cxn modelId="{B300E64C-E6CA-4710-95F0-BBF8DB2045FE}" type="presParOf" srcId="{1B9C6730-FA58-4B2A-B092-83B7CE35969F}" destId="{8D0FFE33-8183-48BA-A31E-938B76BF330B}" srcOrd="2" destOrd="0" presId="urn:microsoft.com/office/officeart/2005/8/layout/hList3"/>
    <dgm:cxn modelId="{BDA771B2-29C3-4B9B-9277-ECA34C109695}" type="presParOf" srcId="{E36F0872-0B65-4812-8523-8490305D6E4E}" destId="{09035951-D400-41DC-898B-01ED7710B8C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9191A-753F-4816-A3C9-8052377BDEBC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customer satisfaction </a:t>
          </a:r>
          <a:endParaRPr lang="en-US" sz="1600" b="1" kern="1200" dirty="0"/>
        </a:p>
      </dsp:txBody>
      <dsp:txXfrm rot="-5400000">
        <a:off x="0" y="554579"/>
        <a:ext cx="1105044" cy="473590"/>
      </dsp:txXfrm>
    </dsp:sp>
    <dsp:sp modelId="{0842D719-82D1-4579-91C2-40ECA9E3B30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customer satisfaction is the mental state between the </a:t>
          </a:r>
          <a:r>
            <a:rPr lang="en-US" sz="2500" b="1" kern="1200" dirty="0" smtClean="0">
              <a:solidFill>
                <a:srgbClr val="0070C0"/>
              </a:solidFill>
            </a:rPr>
            <a:t>perceived quality</a:t>
          </a:r>
          <a:r>
            <a:rPr lang="en-US" sz="2500" kern="1200" dirty="0" smtClean="0"/>
            <a:t> of the product/service and </a:t>
          </a:r>
          <a:r>
            <a:rPr lang="en-US" sz="2500" b="1" kern="1200" dirty="0" smtClean="0">
              <a:solidFill>
                <a:srgbClr val="0070C0"/>
              </a:solidFill>
            </a:rPr>
            <a:t>post purchase performance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 rot="-5400000">
        <a:off x="1105044" y="52149"/>
        <a:ext cx="9360464" cy="925930"/>
      </dsp:txXfrm>
    </dsp:sp>
    <dsp:sp modelId="{E70CA6E9-B9F9-4EAD-923C-A768A0E8A23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customer Trust</a:t>
          </a:r>
          <a:endParaRPr lang="en-US" sz="1600" b="1" kern="1200" dirty="0"/>
        </a:p>
      </dsp:txBody>
      <dsp:txXfrm rot="-5400000">
        <a:off x="0" y="1938873"/>
        <a:ext cx="1105044" cy="473590"/>
      </dsp:txXfrm>
    </dsp:sp>
    <dsp:sp modelId="{B870CC1B-38EC-4758-8C1D-F4509913AED2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Customer trust is the </a:t>
          </a:r>
          <a:r>
            <a:rPr lang="en-US" sz="2500" b="1" kern="1200" dirty="0" smtClean="0">
              <a:solidFill>
                <a:srgbClr val="0070C0"/>
              </a:solidFill>
            </a:rPr>
            <a:t>crucial part </a:t>
          </a:r>
          <a:r>
            <a:rPr lang="en-US" sz="2500" kern="1200" dirty="0" smtClean="0"/>
            <a:t>in determining the customer behavior. </a:t>
          </a:r>
          <a:endParaRPr lang="en-US" sz="2500" kern="1200" dirty="0"/>
        </a:p>
      </dsp:txBody>
      <dsp:txXfrm rot="-5400000">
        <a:off x="1105044" y="1436443"/>
        <a:ext cx="9360464" cy="925930"/>
      </dsp:txXfrm>
    </dsp:sp>
    <dsp:sp modelId="{8560C772-4DD5-46AC-A98D-EBF09622B5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customer Behavior</a:t>
          </a:r>
          <a:endParaRPr lang="en-US" sz="1600" b="1" kern="1200" dirty="0"/>
        </a:p>
      </dsp:txBody>
      <dsp:txXfrm rot="-5400000">
        <a:off x="0" y="3323167"/>
        <a:ext cx="1105044" cy="473590"/>
      </dsp:txXfrm>
    </dsp:sp>
    <dsp:sp modelId="{89CF5D8A-0235-44F2-A3AF-4809E8783986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customer satisfaction and customer trust impacts the customer behavior to </a:t>
          </a:r>
          <a:r>
            <a:rPr lang="en-US" sz="2500" b="1" kern="1200" dirty="0" smtClean="0">
              <a:solidFill>
                <a:srgbClr val="0070C0"/>
              </a:solidFill>
            </a:rPr>
            <a:t>repurchase</a:t>
          </a:r>
          <a:r>
            <a:rPr lang="en-US" sz="2500" kern="1200" dirty="0" smtClean="0"/>
            <a:t> and revisit the store.</a:t>
          </a:r>
          <a:endParaRPr lang="en-US" sz="25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CA79-69E5-4851-8A53-AC5B740A9ECF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9DE728D1-1342-4879-AD1C-108EB4099E7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(OPRs)</a:t>
          </a:r>
          <a:endParaRPr lang="en-US" sz="3400" kern="1200" dirty="0"/>
        </a:p>
      </dsp:txBody>
      <dsp:txXfrm>
        <a:off x="8061" y="5979"/>
        <a:ext cx="3034531" cy="1820718"/>
      </dsp:txXfrm>
    </dsp:sp>
    <dsp:sp modelId="{00A2A1A2-FAA9-4B4B-803B-086FC4675F21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BED83066-D06C-40F0-B5C0-07BD25ABC42E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TEXT MINING</a:t>
          </a:r>
          <a:endParaRPr lang="en-US" sz="3400" kern="1200" dirty="0"/>
        </a:p>
      </dsp:txBody>
      <dsp:txXfrm>
        <a:off x="3740534" y="5979"/>
        <a:ext cx="3034531" cy="1820718"/>
      </dsp:txXfrm>
    </dsp:sp>
    <dsp:sp modelId="{CE2EC8C3-6730-4637-B5E5-466DA23C5DA9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15CEA4DA-F513-437F-9BA5-5F5E7674CCC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NLP</a:t>
          </a:r>
          <a:endParaRPr lang="en-US" sz="3400" kern="1200" dirty="0"/>
        </a:p>
      </dsp:txBody>
      <dsp:txXfrm>
        <a:off x="7473007" y="5979"/>
        <a:ext cx="3034531" cy="1820718"/>
      </dsp:txXfrm>
    </dsp:sp>
    <dsp:sp modelId="{B35A750C-1D59-4350-B85B-7E02FBBA74B6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74D163CD-BF65-4D3D-81C8-942249EBD3E9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SENTIMENT ANALYSIS</a:t>
          </a:r>
          <a:endParaRPr lang="en-US" sz="3400" kern="1200" dirty="0"/>
        </a:p>
      </dsp:txBody>
      <dsp:txXfrm>
        <a:off x="8061" y="2524640"/>
        <a:ext cx="3034531" cy="1820718"/>
      </dsp:txXfrm>
    </dsp:sp>
    <dsp:sp modelId="{86026471-808C-4095-B39C-554AEB68CAB1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CUSTOMER SATISFACTION</a:t>
          </a:r>
          <a:endParaRPr lang="en-US" sz="3400" kern="1200" dirty="0"/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0D225-6A52-4EC6-ADE7-F208F757EFB9}">
      <dsp:nvSpPr>
        <dsp:cNvPr id="0" name=""/>
        <dsp:cNvSpPr/>
      </dsp:nvSpPr>
      <dsp:spPr>
        <a:xfrm>
          <a:off x="0" y="0"/>
          <a:ext cx="12192000" cy="2057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cap="none" spc="0" dirty="0" smtClean="0">
              <a:ln w="0"/>
              <a:solidFill>
                <a:srgbClr val="FF0000"/>
              </a:solidFill>
              <a:effectLst/>
              <a:latin typeface="+mj-lt"/>
            </a:rPr>
            <a:t>Theoretical</a:t>
          </a:r>
          <a:r>
            <a:rPr lang="en-US" sz="4400" b="1" kern="1200" cap="none" spc="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rPr>
            <a:t> </a:t>
          </a:r>
          <a:r>
            <a:rPr lang="en-US" sz="4400" b="1" kern="1200" cap="none" spc="0" dirty="0" smtClean="0">
              <a:ln w="0"/>
              <a:solidFill>
                <a:srgbClr val="FF0000"/>
              </a:solidFill>
              <a:effectLst/>
              <a:latin typeface="+mj-lt"/>
            </a:rPr>
            <a:t>Backgrounds</a:t>
          </a:r>
          <a:endParaRPr lang="en-US" sz="4400" b="1" kern="1200" cap="none" spc="0" dirty="0">
            <a:ln w="0"/>
            <a:solidFill>
              <a:srgbClr val="FF0000"/>
            </a:solidFill>
            <a:effectLst/>
            <a:latin typeface="+mj-lt"/>
          </a:endParaRPr>
        </a:p>
      </dsp:txBody>
      <dsp:txXfrm>
        <a:off x="0" y="0"/>
        <a:ext cx="12192000" cy="2057400"/>
      </dsp:txXfrm>
    </dsp:sp>
    <dsp:sp modelId="{1B0C8AEC-F183-4427-8AC2-64EB88861F24}">
      <dsp:nvSpPr>
        <dsp:cNvPr id="0" name=""/>
        <dsp:cNvSpPr/>
      </dsp:nvSpPr>
      <dsp:spPr>
        <a:xfrm>
          <a:off x="0" y="2057400"/>
          <a:ext cx="4060031" cy="432054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mining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Text mining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0070C0"/>
              </a:solidFill>
            </a:rPr>
            <a:t>NLP: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TF – IDF 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Stemming 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Stopwords</a:t>
          </a:r>
          <a:r>
            <a:rPr lang="en-US" sz="2900" kern="1200" dirty="0" smtClean="0"/>
            <a:t> 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Sentiment analysis</a:t>
          </a:r>
        </a:p>
      </dsp:txBody>
      <dsp:txXfrm>
        <a:off x="0" y="2057400"/>
        <a:ext cx="4060031" cy="4320540"/>
      </dsp:txXfrm>
    </dsp:sp>
    <dsp:sp modelId="{D4D780FA-5144-4177-A89E-D2C5F453ED66}">
      <dsp:nvSpPr>
        <dsp:cNvPr id="0" name=""/>
        <dsp:cNvSpPr/>
      </dsp:nvSpPr>
      <dsp:spPr>
        <a:xfrm>
          <a:off x="4065984" y="2057400"/>
          <a:ext cx="4060031" cy="432054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Learning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Classification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0070C0"/>
              </a:solidFill>
            </a:rPr>
            <a:t>Text classifiers: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K-Nearest Neighbors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Decision Tree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Naïve Bayes Classifier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Support Vector Machines</a:t>
          </a:r>
        </a:p>
      </dsp:txBody>
      <dsp:txXfrm>
        <a:off x="4065984" y="2057400"/>
        <a:ext cx="4060031" cy="4320540"/>
      </dsp:txXfrm>
    </dsp:sp>
    <dsp:sp modelId="{8D0FFE33-8183-48BA-A31E-938B76BF330B}">
      <dsp:nvSpPr>
        <dsp:cNvPr id="0" name=""/>
        <dsp:cNvSpPr/>
      </dsp:nvSpPr>
      <dsp:spPr>
        <a:xfrm>
          <a:off x="8126015" y="2057400"/>
          <a:ext cx="4060031" cy="432054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0070C0"/>
              </a:solidFill>
            </a:rPr>
            <a:t>Evaluation Measures: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Accuracy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Precision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Recall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F1-Score</a:t>
          </a:r>
          <a:endParaRPr lang="en-US" sz="2900" kern="1200" dirty="0"/>
        </a:p>
      </dsp:txBody>
      <dsp:txXfrm>
        <a:off x="8126015" y="2057400"/>
        <a:ext cx="4060031" cy="4320540"/>
      </dsp:txXfrm>
    </dsp:sp>
    <dsp:sp modelId="{09035951-D400-41DC-898B-01ED7710B8CD}">
      <dsp:nvSpPr>
        <dsp:cNvPr id="0" name=""/>
        <dsp:cNvSpPr/>
      </dsp:nvSpPr>
      <dsp:spPr>
        <a:xfrm>
          <a:off x="0" y="6377940"/>
          <a:ext cx="12192000" cy="48006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0E0F-97B5-4728-B6FA-6B685043454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A24D-C815-40B2-A8C4-D25A98C6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2AF1E7-9BBB-4EA3-A5C0-A070A0EFDC23}" type="slidenum">
              <a:rPr lang="en-I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IN" altLang="en-US">
              <a:latin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51ED441-5914-4A81-B414-526F5FC9CC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4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36E-B0EC-4BA2-A0E3-62BE39F65BA9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DC39-5089-4D8B-9A0E-D1E0636BF78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44A-A01B-4A8D-818D-ABABFA5D7CCB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64A-DE63-4D14-A2EE-A5365B94074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84BD-019F-41E8-924D-B97692A1E80E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7364-A06F-4D27-8777-AA1FBCB57B27}" type="datetime1">
              <a:rPr lang="en-IN" smtClean="0"/>
              <a:t>15-10-2020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BBB8-9022-4288-B065-191185405D1F}" type="datetime1">
              <a:rPr lang="en-IN" smtClean="0"/>
              <a:t>15-10-2020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87B3-C671-4615-A4DB-99326053F0A0}" type="datetime1">
              <a:rPr lang="en-IN" smtClean="0"/>
              <a:t>15-10-2020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8601-CA4E-4C4C-87B0-BA37EA7A800F}" type="datetime1">
              <a:rPr lang="en-IN" smtClean="0"/>
              <a:t>15-10-2020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8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EC6E-D68A-41D3-AC88-1F3C7F6A2149}" type="datetime1">
              <a:rPr lang="en-IN" smtClean="0"/>
              <a:t>15-10-2020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4ABD-5A3D-4ADC-9D45-AA23EBDF71BC}" type="datetime1">
              <a:rPr lang="en-IN" smtClean="0"/>
              <a:t>15-10-2020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AFC1-028A-4DF8-A0A0-3CEE99A18A19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5022-A84A-4A23-9277-A7E98BE4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"/>
            <a:ext cx="9144000" cy="63563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 MINING APPROACH TO ANALYZE THE CUSTOMER’s SATISFACTION FROM THE ONLINE PRODUCT REVIEWS (OPRs)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733" b="1" dirty="0">
                <a:latin typeface="Times New Roman" pitchFamily="18" charset="0"/>
                <a:cs typeface="Times New Roman" pitchFamily="18" charset="0"/>
              </a:rPr>
              <a:t>Summer Project presentation</a:t>
            </a:r>
          </a:p>
          <a:p>
            <a:pPr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KARTHICK RAJ 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1913050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guidance of</a:t>
            </a:r>
          </a:p>
          <a:p>
            <a:pPr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DR. SENTHIL V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Thiagarajar School of Management </a:t>
            </a:r>
          </a:p>
          <a:p>
            <a:pPr>
              <a:defRPr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October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- 2020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Image result for thiagarajar school of management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5" name="AutoShape 4" descr="Image result for thiagarajar school of management logo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1E55E4-13A0-40AB-9964-1A9D657B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171-8AEA-41D2-A1B4-F82B67570845}" type="datetime1">
              <a:rPr lang="en-IN" smtClean="0">
                <a:solidFill>
                  <a:schemeClr val="bg1">
                    <a:lumMod val="50000"/>
                  </a:schemeClr>
                </a:solidFill>
              </a:rPr>
              <a:t>15-10-2020</a:t>
            </a:fld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12104F-41D6-4A1B-AFEE-52149AA0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KARTHICK RAJ S, 1913050, PGDM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420CC5-CABF-46C2-91BD-BE740E9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E4-52E3-443F-ACC6-09E00D73F9D8}" type="slidenum">
              <a:rPr lang="en-IN" smtClean="0">
                <a:solidFill>
                  <a:schemeClr val="bg1">
                    <a:lumMod val="50000"/>
                  </a:schemeClr>
                </a:solidFill>
              </a:rPr>
              <a:t>1</a:t>
            </a:fld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A picture containing gear, ware&#10;&#10;Description automatically generated">
            <a:extLst>
              <a:ext uri="{FF2B5EF4-FFF2-40B4-BE49-F238E27FC236}">
                <a16:creationId xmlns:a16="http://schemas.microsoft.com/office/drawing/2014/main" xmlns="" id="{ABAFAAB5-1980-4914-974C-6F90EB54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9" y="3733801"/>
            <a:ext cx="1693636" cy="17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Procedure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65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DBD-6227-4D4A-8EC4-AF3C5CA4E8FC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6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2F65-3B67-49AB-BA01-73896E28118A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1130887" cy="482957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STEP 1:</a:t>
            </a:r>
            <a:r>
              <a:rPr lang="en-US" sz="2400" dirty="0"/>
              <a:t> Hypothesis formulation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b="1" dirty="0"/>
              <a:t>STEP 2:</a:t>
            </a:r>
            <a:r>
              <a:rPr lang="en-US" sz="2400" dirty="0"/>
              <a:t> Extraction of Product Reviews.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3:</a:t>
            </a:r>
            <a:r>
              <a:rPr lang="en-US" sz="2400" dirty="0"/>
              <a:t> Data cleaning.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4:</a:t>
            </a:r>
            <a:r>
              <a:rPr lang="en-US" sz="2400" dirty="0"/>
              <a:t> Evaluation of Classifiers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b="1" dirty="0"/>
              <a:t>STEP 5:</a:t>
            </a:r>
            <a:r>
              <a:rPr lang="en-US" sz="2400" dirty="0"/>
              <a:t> Polarity of the reviews.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6:</a:t>
            </a:r>
            <a:r>
              <a:rPr lang="en-US" sz="2400" dirty="0"/>
              <a:t> Product score.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7:</a:t>
            </a:r>
            <a:r>
              <a:rPr lang="en-US" sz="2400" dirty="0"/>
              <a:t> Descriptive Statistics of Reviews.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8:</a:t>
            </a:r>
            <a:r>
              <a:rPr lang="en-US" sz="2400" dirty="0"/>
              <a:t> Hypothesis testing.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9:</a:t>
            </a:r>
            <a:r>
              <a:rPr lang="en-US" sz="2400" dirty="0"/>
              <a:t> Relationship between Customer Ratings and Customer Sentiments.</a:t>
            </a:r>
          </a:p>
          <a:p>
            <a:pPr algn="just"/>
            <a:r>
              <a:rPr lang="en-US" sz="2400" b="1" dirty="0" smtClean="0"/>
              <a:t>STEP </a:t>
            </a:r>
            <a:r>
              <a:rPr lang="en-US" sz="2400" b="1" dirty="0"/>
              <a:t>10:</a:t>
            </a:r>
            <a:r>
              <a:rPr lang="en-US" sz="2400" dirty="0"/>
              <a:t> Recommendation of the product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64A-DE63-4D14-A2EE-A5365B94074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Methodology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65" y="1145393"/>
            <a:ext cx="5962918" cy="52109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2252-A161-410B-B5ED-3F8AC7898FD2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31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From these six categories, seven products has been chosen for the analysis. The products present in the test dataset are </a:t>
            </a:r>
          </a:p>
          <a:p>
            <a:r>
              <a:rPr lang="en-US" sz="3200" dirty="0"/>
              <a:t>Books – The Intelligent Investor </a:t>
            </a:r>
          </a:p>
          <a:p>
            <a:r>
              <a:rPr lang="en-US" sz="3200" dirty="0"/>
              <a:t>Camera – Nikon D3500 </a:t>
            </a:r>
          </a:p>
          <a:p>
            <a:r>
              <a:rPr lang="en-US" sz="3200" dirty="0"/>
              <a:t>Mobiles – Apple </a:t>
            </a:r>
            <a:r>
              <a:rPr lang="en-US" sz="3200" dirty="0" err="1"/>
              <a:t>iphone</a:t>
            </a:r>
            <a:r>
              <a:rPr lang="en-US" sz="3200" dirty="0"/>
              <a:t> 11 Max Pro and Samsung Galaxy M31 </a:t>
            </a:r>
          </a:p>
          <a:p>
            <a:r>
              <a:rPr lang="en-US" sz="3200" dirty="0"/>
              <a:t>Household – Vim </a:t>
            </a:r>
            <a:r>
              <a:rPr lang="en-US" sz="3200" dirty="0" err="1"/>
              <a:t>dishwash</a:t>
            </a:r>
            <a:r>
              <a:rPr lang="en-US" sz="3200" dirty="0"/>
              <a:t> gel </a:t>
            </a:r>
          </a:p>
          <a:p>
            <a:r>
              <a:rPr lang="en-US" sz="3200" dirty="0"/>
              <a:t>Entertainment - Echo Input Portable Smart Speaker </a:t>
            </a:r>
          </a:p>
          <a:p>
            <a:r>
              <a:rPr lang="en-US" sz="3200" dirty="0"/>
              <a:t>Watches - </a:t>
            </a:r>
            <a:r>
              <a:rPr lang="en-US" sz="3200" dirty="0" err="1"/>
              <a:t>Fastrack</a:t>
            </a:r>
            <a:r>
              <a:rPr lang="en-US" sz="3200" dirty="0"/>
              <a:t> Reflex 2.0 Activity Tracker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A9C2-C20D-418D-99DF-CE63C233D6BB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Dataset(contd.)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479963"/>
              </p:ext>
            </p:extLst>
          </p:nvPr>
        </p:nvGraphicFramePr>
        <p:xfrm>
          <a:off x="1651379" y="1235710"/>
          <a:ext cx="9416956" cy="51206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138314"/>
                <a:gridCol w="3139321"/>
                <a:gridCol w="3139321"/>
              </a:tblGrid>
              <a:tr h="592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Ratings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Learning 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Test 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1-Star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2406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1525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2-Star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779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436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3-Star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1448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740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4-Star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3524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5-Star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10266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6753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Total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18423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11489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Total dataset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29912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3E1B-A4CC-4B25-8E10-616694478D20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Reviews per Year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76" y="1825625"/>
            <a:ext cx="6948647" cy="4351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E45C-00D8-44FE-B360-587DC148B3AD}" type="datetime1">
              <a:rPr lang="en-IN" smtClean="0"/>
              <a:t>15-10-2020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Polarity of the Reviews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1" y="1073129"/>
            <a:ext cx="5280338" cy="528322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8BD0-E5A6-4D0B-A400-B040C01D79F2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Wordcloud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89694"/>
            <a:ext cx="4880213" cy="42946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5" y="1374539"/>
            <a:ext cx="5361838" cy="23785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6418"/>
            <a:ext cx="5409063" cy="25479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C80C-4B20-46EB-B918-C99B250D867B}" type="datetime1">
              <a:rPr lang="en-IN" smtClean="0"/>
              <a:t>15-10-2020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Term Frequency –Inverse Document Frequency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9957"/>
              </p:ext>
            </p:extLst>
          </p:nvPr>
        </p:nvGraphicFramePr>
        <p:xfrm>
          <a:off x="2156346" y="919765"/>
          <a:ext cx="7642748" cy="549099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821374"/>
                <a:gridCol w="3821374"/>
              </a:tblGrid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Smallest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Largest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Worry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Supper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Soc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Help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Bezel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Asphalt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Grip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960fp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Grt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Gud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Conclusion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Handwash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Models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Happy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Drops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Happi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Qualcomm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Hai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214-8239-4533-AC8F-9413F73160C2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Customer satisfaction is the important part in the </a:t>
            </a:r>
            <a:r>
              <a:rPr lang="en-US" sz="3200" b="1" dirty="0" smtClean="0">
                <a:solidFill>
                  <a:srgbClr val="0070C0"/>
                </a:solidFill>
              </a:rPr>
              <a:t>customer loyalty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Traditional methods takes times and needs human resources.</a:t>
            </a:r>
          </a:p>
          <a:p>
            <a:r>
              <a:rPr lang="en-US" sz="3200" dirty="0"/>
              <a:t>There is a vast amount of data generated daily in the world.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text data can be analyzed with the help of data mining techniques and NLP to extract the knowledge about the customer satisfaction.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817F-1E22-4AC8-983D-E47AF2019BB9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Score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0" y="1965277"/>
            <a:ext cx="9171295" cy="462659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0BEA-5DA1-4EA9-9753-77C8C1E53A71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polarity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885960"/>
              </p:ext>
            </p:extLst>
          </p:nvPr>
        </p:nvGraphicFramePr>
        <p:xfrm>
          <a:off x="532263" y="1653478"/>
          <a:ext cx="9702420" cy="45688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3325"/>
                <a:gridCol w="1880544"/>
                <a:gridCol w="1833947"/>
                <a:gridCol w="1479146"/>
                <a:gridCol w="1615458"/>
              </a:tblGrid>
              <a:tr h="67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Products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 reviews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Negative 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Neutral 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Positive 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 intelligent investor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21.6%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75.1%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Nikon D3500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84.9%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94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Apple iphone 11 Max Pro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78.2%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92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Fastrack</a:t>
                      </a:r>
                      <a:r>
                        <a:rPr lang="en-US" sz="1800" b="1" dirty="0">
                          <a:effectLst/>
                        </a:rPr>
                        <a:t> activity tracker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14.3%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19.4%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66.3%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Vim </a:t>
                      </a:r>
                      <a:r>
                        <a:rPr lang="en-US" sz="1800" b="1" dirty="0" err="1">
                          <a:effectLst/>
                        </a:rPr>
                        <a:t>dishwash</a:t>
                      </a:r>
                      <a:r>
                        <a:rPr lang="en-US" sz="1800" b="1" dirty="0">
                          <a:effectLst/>
                        </a:rPr>
                        <a:t> gel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19.4%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76.8%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Echo smart speaker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11.3%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16.2%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72.5%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Samsung Galaxy M31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6.6%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7F927"/>
                          </a:solidFill>
                          <a:effectLst/>
                        </a:rPr>
                        <a:t>90</a:t>
                      </a:r>
                      <a:r>
                        <a:rPr lang="en-US" sz="2000" dirty="0">
                          <a:solidFill>
                            <a:srgbClr val="27F927"/>
                          </a:solidFill>
                          <a:effectLst/>
                        </a:rPr>
                        <a:t>%</a:t>
                      </a:r>
                      <a:endParaRPr lang="en-US" sz="2000" dirty="0">
                        <a:solidFill>
                          <a:srgbClr val="27F92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Total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C7C-7615-4BFB-AEF9-30270DAF35FB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Hypothesis testing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Customer satisfaction may be measured by the gap between perceived quality of the product or service, and pre-purchase quality expectations. </a:t>
            </a:r>
          </a:p>
          <a:p>
            <a:r>
              <a:rPr lang="en-US" sz="3200" dirty="0"/>
              <a:t>The Customer satisfaction can be expressed in the form of Ratings. </a:t>
            </a:r>
            <a:endParaRPr lang="en-US" sz="3200" b="1" dirty="0" smtClean="0"/>
          </a:p>
          <a:p>
            <a:r>
              <a:rPr lang="en-US" sz="3200" b="1" dirty="0" smtClean="0"/>
              <a:t>H1</a:t>
            </a:r>
            <a:r>
              <a:rPr lang="en-US" sz="3200" b="1" dirty="0"/>
              <a:t>:</a:t>
            </a:r>
            <a:r>
              <a:rPr lang="en-US" sz="3200" dirty="0"/>
              <a:t> The Customer Sentiment Polarity has a </a:t>
            </a:r>
            <a:r>
              <a:rPr lang="en-US" sz="3200" b="1" dirty="0">
                <a:solidFill>
                  <a:srgbClr val="0070C0"/>
                </a:solidFill>
              </a:rPr>
              <a:t>positive impact</a:t>
            </a:r>
            <a:r>
              <a:rPr lang="en-US" sz="3200" b="1" dirty="0"/>
              <a:t> </a:t>
            </a:r>
            <a:r>
              <a:rPr lang="en-US" sz="3200" dirty="0"/>
              <a:t>on the Customer Ratings.</a:t>
            </a:r>
          </a:p>
          <a:p>
            <a:r>
              <a:rPr lang="en-US" sz="3200" b="1" dirty="0"/>
              <a:t>H0:</a:t>
            </a:r>
            <a:r>
              <a:rPr lang="en-US" sz="3200" dirty="0"/>
              <a:t> </a:t>
            </a:r>
            <a:r>
              <a:rPr lang="en-US" sz="3200" dirty="0" smtClean="0"/>
              <a:t>The Customer </a:t>
            </a:r>
            <a:r>
              <a:rPr lang="en-US" sz="3200" dirty="0"/>
              <a:t>Sentiment </a:t>
            </a:r>
            <a:r>
              <a:rPr lang="en-US" sz="3200" dirty="0" smtClean="0"/>
              <a:t>Polarity has </a:t>
            </a:r>
            <a:r>
              <a:rPr lang="en-US" sz="3200" b="1" dirty="0" smtClean="0">
                <a:solidFill>
                  <a:srgbClr val="0070C0"/>
                </a:solidFill>
              </a:rPr>
              <a:t>no impact</a:t>
            </a:r>
            <a:r>
              <a:rPr lang="en-US" sz="3200" b="1" dirty="0" smtClean="0"/>
              <a:t> </a:t>
            </a:r>
            <a:r>
              <a:rPr lang="en-US" sz="3200" dirty="0" smtClean="0"/>
              <a:t>on the Customer </a:t>
            </a:r>
            <a:r>
              <a:rPr lang="en-US" sz="3200" dirty="0"/>
              <a:t>Ratings.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264-6995-4295-8DD0-50FCC52CABFB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of </a:t>
            </a:r>
            <a:r>
              <a:rPr lang="en-US" b="1" dirty="0" smtClean="0">
                <a:solidFill>
                  <a:srgbClr val="FF0000"/>
                </a:solidFill>
              </a:rPr>
              <a:t>Normality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hypothesis variables are categorical data. So the test for hypothesis is </a:t>
            </a:r>
            <a:r>
              <a:rPr lang="en-US" sz="3200" b="1" dirty="0">
                <a:solidFill>
                  <a:srgbClr val="0070C0"/>
                </a:solidFill>
              </a:rPr>
              <a:t>Chi-Square test</a:t>
            </a:r>
            <a:r>
              <a:rPr lang="en-US" sz="3200" dirty="0"/>
              <a:t>. The test of normality confirms that the data is normal distributed or not</a:t>
            </a:r>
            <a:r>
              <a:rPr lang="en-US" sz="3200" dirty="0" smtClean="0"/>
              <a:t>.</a:t>
            </a:r>
            <a:endParaRPr lang="en-US" sz="3200" b="1" dirty="0" smtClean="0"/>
          </a:p>
          <a:p>
            <a:r>
              <a:rPr lang="en-US" sz="3200" b="1" dirty="0" smtClean="0"/>
              <a:t>H0:</a:t>
            </a:r>
            <a:r>
              <a:rPr lang="en-US" sz="3200" dirty="0" smtClean="0"/>
              <a:t> The data is normally distributed.</a:t>
            </a:r>
          </a:p>
          <a:p>
            <a:r>
              <a:rPr lang="en-US" sz="3200" b="1" dirty="0" smtClean="0"/>
              <a:t>H1:</a:t>
            </a:r>
            <a:r>
              <a:rPr lang="en-US" sz="3200" dirty="0" smtClean="0"/>
              <a:t> The data is not normally distributed.</a:t>
            </a:r>
          </a:p>
          <a:p>
            <a:r>
              <a:rPr lang="en-US" sz="3200" dirty="0"/>
              <a:t>From the Shapiro-</a:t>
            </a:r>
            <a:r>
              <a:rPr lang="en-US" sz="3200" dirty="0" err="1"/>
              <a:t>Wilk</a:t>
            </a:r>
            <a:r>
              <a:rPr lang="en-US" sz="3200" dirty="0"/>
              <a:t> test, the dataset </a:t>
            </a:r>
            <a:r>
              <a:rPr lang="en-US" sz="3200" b="1" dirty="0">
                <a:solidFill>
                  <a:srgbClr val="0070C0"/>
                </a:solidFill>
              </a:rPr>
              <a:t>does not follow a normal distribution</a:t>
            </a:r>
            <a:r>
              <a:rPr lang="en-US" sz="3200" dirty="0"/>
              <a:t> as the p-value (7.40959e-071) is less than α.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2065-3091-4702-8D31-B98CDE0F8761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i="1" dirty="0"/>
              <a:t>p</a:t>
            </a:r>
            <a:r>
              <a:rPr lang="en-US" sz="3200" dirty="0"/>
              <a:t>-value indicates that these variables are </a:t>
            </a:r>
            <a:r>
              <a:rPr lang="en-US" sz="3200" b="1" dirty="0"/>
              <a:t>not independent</a:t>
            </a:r>
            <a:r>
              <a:rPr lang="en-US" sz="3200" dirty="0"/>
              <a:t> of each other and that there is a statistically significant relationship between the categorical variables. </a:t>
            </a:r>
            <a:endParaRPr lang="en-US" sz="3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52192"/>
              </p:ext>
            </p:extLst>
          </p:nvPr>
        </p:nvGraphicFramePr>
        <p:xfrm>
          <a:off x="545912" y="3725838"/>
          <a:ext cx="11218458" cy="221889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827894"/>
                <a:gridCol w="2639441"/>
                <a:gridCol w="2489789"/>
                <a:gridCol w="3261334"/>
              </a:tblGrid>
              <a:tr h="119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Value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Asymptotic </a:t>
                      </a:r>
                      <a:r>
                        <a:rPr lang="en-US" sz="2400" dirty="0" smtClean="0">
                          <a:effectLst/>
                        </a:rPr>
                        <a:t>significance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(2-sided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6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Pearson Chi-Square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3626.186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.000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6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of valid cases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9C76-516A-4653-BA76-4C9F8A0CAAB3}" type="datetime1">
              <a:rPr lang="en-IN" smtClean="0"/>
              <a:t>15-10-2020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Strength between the 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Phi and Cramer’s V value gives the strength between the two variables. Both the customer sentiment polarity and customer ratings has a </a:t>
            </a:r>
            <a:r>
              <a:rPr lang="en-US" sz="3200" b="1" dirty="0"/>
              <a:t>strong relation</a:t>
            </a:r>
            <a:r>
              <a:rPr lang="en-US" sz="3200" dirty="0"/>
              <a:t> between them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92908"/>
              </p:ext>
            </p:extLst>
          </p:nvPr>
        </p:nvGraphicFramePr>
        <p:xfrm>
          <a:off x="627798" y="3377331"/>
          <a:ext cx="10726002" cy="288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6734"/>
                <a:gridCol w="2175562"/>
                <a:gridCol w="3306853"/>
                <a:gridCol w="3306853"/>
              </a:tblGrid>
              <a:tr h="10024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</a:rPr>
                        <a:t>Value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</a:rPr>
                        <a:t>Approximate Significance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0406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</a:rPr>
                        <a:t>Nominal by Nominal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Phi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.562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73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</a:rPr>
                        <a:t>Cramer's V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.397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040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N of Valid Cases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11489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06F6-8B60-4E32-83E2-5BEF2CCE7D6D}" type="datetime1">
              <a:rPr lang="en-IN" smtClean="0"/>
              <a:t>15-10-2020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Relationship between Customer Ratings and Customer Sentiments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7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OLS – Multiple Linear Regression 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The linear regression gives the relationship between the Customer ratings and the Customer Sentiment Polarity. </a:t>
            </a:r>
          </a:p>
          <a:p>
            <a:r>
              <a:rPr lang="en-US" sz="3200" dirty="0"/>
              <a:t>The dependent variable is Customer ratings. </a:t>
            </a:r>
          </a:p>
          <a:p>
            <a:r>
              <a:rPr lang="en-US" sz="3200" dirty="0"/>
              <a:t>The independent variables is Customer sentiment Polarity and subjectivity of the reviews. </a:t>
            </a:r>
          </a:p>
          <a:p>
            <a:r>
              <a:rPr lang="en-US" sz="3200" dirty="0"/>
              <a:t>Ratings = 5.26 + 1.59(Subjectivity) – 1.02(Polarity). </a:t>
            </a:r>
            <a:endParaRPr lang="en-US" sz="3200" dirty="0" smtClean="0"/>
          </a:p>
          <a:p>
            <a:r>
              <a:rPr lang="en-US" sz="3200" dirty="0"/>
              <a:t>There exists a </a:t>
            </a:r>
            <a:r>
              <a:rPr lang="en-US" sz="3200" dirty="0" err="1"/>
              <a:t>multicollinearity</a:t>
            </a:r>
            <a:r>
              <a:rPr lang="en-US" sz="3200" dirty="0"/>
              <a:t> between the variables Year, Month, Days, Count and PD score.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E1EC-4AE0-4953-A393-F15813C3AEA5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Research Question 1: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5" y="1325563"/>
            <a:ext cx="11212773" cy="4351338"/>
          </a:xfrm>
        </p:spPr>
        <p:txBody>
          <a:bodyPr>
            <a:noAutofit/>
          </a:bodyPr>
          <a:lstStyle/>
          <a:p>
            <a:r>
              <a:rPr lang="en-US" sz="3200" b="1" i="1" dirty="0"/>
              <a:t>What are the impacts of customer sentiment on the customer satisfaction? </a:t>
            </a:r>
            <a:endParaRPr lang="en-US" sz="3200" b="1" i="1" dirty="0" smtClean="0"/>
          </a:p>
          <a:p>
            <a:r>
              <a:rPr lang="en-US" sz="3200" dirty="0"/>
              <a:t>The impacts of the customer sentiment on the customer satisfaction is analyzed through our hypothesis and </a:t>
            </a:r>
            <a:r>
              <a:rPr lang="en-US" sz="3200" dirty="0" smtClean="0"/>
              <a:t>proved there </a:t>
            </a:r>
            <a:r>
              <a:rPr lang="en-US" sz="3200" dirty="0"/>
              <a:t>is an </a:t>
            </a:r>
            <a:r>
              <a:rPr lang="en-US" sz="3200" dirty="0">
                <a:solidFill>
                  <a:srgbClr val="0070C0"/>
                </a:solidFill>
              </a:rPr>
              <a:t>relationship</a:t>
            </a:r>
            <a:r>
              <a:rPr lang="en-US" sz="3200" dirty="0"/>
              <a:t> between them 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phi and Cramer’s v value shows the strength between the two variables are strong. T</a:t>
            </a:r>
            <a:r>
              <a:rPr lang="en-US" sz="3200" dirty="0" smtClean="0"/>
              <a:t>here </a:t>
            </a:r>
            <a:r>
              <a:rPr lang="en-US" sz="3200" dirty="0"/>
              <a:t>is a </a:t>
            </a:r>
            <a:r>
              <a:rPr lang="en-US" sz="3200" dirty="0">
                <a:solidFill>
                  <a:srgbClr val="0070C0"/>
                </a:solidFill>
              </a:rPr>
              <a:t>negative correlation</a:t>
            </a:r>
            <a:r>
              <a:rPr lang="en-US" sz="3200" dirty="0"/>
              <a:t> between the two.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OLS model is </a:t>
            </a:r>
            <a:r>
              <a:rPr lang="en-US" sz="3200" dirty="0" smtClean="0"/>
              <a:t>Ratings </a:t>
            </a:r>
            <a:r>
              <a:rPr lang="en-US" sz="3200" dirty="0"/>
              <a:t>= 5.26 + 1.59(Subjectivity) – 1.02(Polarity).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6776-26C9-43E3-BAA5-ACA3EC8438D5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Research Question 2: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i="1" dirty="0"/>
              <a:t>Which classification algorithm will be best suited for the prediction of polarity of the reviews? </a:t>
            </a:r>
          </a:p>
          <a:p>
            <a:r>
              <a:rPr lang="en-US" sz="3200" dirty="0"/>
              <a:t>The ML classifier trains the model and classifies the evaluating data with its respective classifier. </a:t>
            </a:r>
            <a:endParaRPr lang="en-US" sz="3200" dirty="0" smtClean="0"/>
          </a:p>
          <a:p>
            <a:r>
              <a:rPr lang="en-US" sz="3200" dirty="0" smtClean="0"/>
              <a:t>Based </a:t>
            </a:r>
            <a:r>
              <a:rPr lang="en-US" sz="3200" dirty="0"/>
              <a:t>on the Precision, Recall, F1-score and Accuracy, the SVM classifier is the best classifier among NB, DT and K-NN. 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SVM</a:t>
            </a:r>
            <a:r>
              <a:rPr lang="en-US" sz="3200" dirty="0" smtClean="0"/>
              <a:t> </a:t>
            </a:r>
            <a:r>
              <a:rPr lang="en-US" sz="3200" dirty="0"/>
              <a:t>is an powerful classifier for text classification.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75F-3D05-4F18-B7B6-64D75C301F22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Research Question </a:t>
            </a:r>
            <a:r>
              <a:rPr lang="en-US" b="1" dirty="0" smtClean="0">
                <a:solidFill>
                  <a:srgbClr val="FF0000"/>
                </a:solidFill>
              </a:rPr>
              <a:t>3: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b="1" i="1" dirty="0"/>
              <a:t>What is the opinion of the customers towards the products? </a:t>
            </a:r>
            <a:endParaRPr lang="en-US" sz="3200" b="1" i="1" dirty="0" smtClean="0"/>
          </a:p>
          <a:p>
            <a:r>
              <a:rPr lang="en-US" sz="3200" dirty="0"/>
              <a:t>The opinion of the customers towards the products can be either satisfied or dissatisfied.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satisfaction of the customer can be understand through the sentiment analysis of the reviews.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polarity of the reviews are classified into Positive, </a:t>
            </a:r>
            <a:r>
              <a:rPr lang="en-US" sz="3200" dirty="0" smtClean="0"/>
              <a:t>Negative and Neutral.</a:t>
            </a:r>
          </a:p>
          <a:p>
            <a:r>
              <a:rPr lang="en-US" sz="3200" dirty="0"/>
              <a:t>The opinion of the customer towards the product can vary based on the </a:t>
            </a:r>
            <a:r>
              <a:rPr lang="en-US" sz="3200" dirty="0" smtClean="0"/>
              <a:t>product. 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F033-B076-4B57-AD10-DEF2F7666B40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E-commerce sites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According to </a:t>
            </a:r>
            <a:r>
              <a:rPr lang="en-US" sz="3200" dirty="0" err="1" smtClean="0"/>
              <a:t>statista</a:t>
            </a:r>
            <a:r>
              <a:rPr lang="en-US" sz="3200" dirty="0" smtClean="0"/>
              <a:t>(2019), </a:t>
            </a:r>
            <a:r>
              <a:rPr lang="en-US" sz="3200" dirty="0"/>
              <a:t>the digital population of India is </a:t>
            </a:r>
            <a:r>
              <a:rPr lang="en-US" sz="3200" b="1" dirty="0">
                <a:solidFill>
                  <a:srgbClr val="0070C0"/>
                </a:solidFill>
              </a:rPr>
              <a:t>687.6 million</a:t>
            </a:r>
            <a:r>
              <a:rPr lang="en-US" sz="3200" dirty="0"/>
              <a:t> and the e-commerce penetration is around </a:t>
            </a:r>
            <a:r>
              <a:rPr lang="en-US" sz="3200" b="1" dirty="0">
                <a:solidFill>
                  <a:srgbClr val="0070C0"/>
                </a:solidFill>
              </a:rPr>
              <a:t>74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r>
              <a:rPr lang="en-US" sz="3200" dirty="0" smtClean="0"/>
              <a:t>. </a:t>
            </a:r>
          </a:p>
          <a:p>
            <a:r>
              <a:rPr lang="en-US" sz="3200" dirty="0"/>
              <a:t>The customers can order the products from their home and the payments are simplified through the online payments via credit cards, debit cards. </a:t>
            </a:r>
            <a:endParaRPr lang="en-US" sz="3200" dirty="0" smtClean="0"/>
          </a:p>
          <a:p>
            <a:r>
              <a:rPr lang="en-US" sz="3200" dirty="0"/>
              <a:t>The main challenge to both these online </a:t>
            </a:r>
            <a:r>
              <a:rPr lang="en-US" sz="3200" dirty="0" smtClean="0"/>
              <a:t>stores and </a:t>
            </a:r>
            <a:r>
              <a:rPr lang="en-US" sz="3200" dirty="0"/>
              <a:t>p</a:t>
            </a:r>
            <a:r>
              <a:rPr lang="en-US" sz="3200" dirty="0" smtClean="0"/>
              <a:t>hysical stores </a:t>
            </a:r>
            <a:r>
              <a:rPr lang="en-US" sz="3200" dirty="0"/>
              <a:t>is to provide </a:t>
            </a:r>
            <a:r>
              <a:rPr lang="en-US" sz="3200" b="1" dirty="0">
                <a:solidFill>
                  <a:srgbClr val="0070C0"/>
                </a:solidFill>
              </a:rPr>
              <a:t>customer </a:t>
            </a:r>
            <a:r>
              <a:rPr lang="en-US" sz="3200" b="1" dirty="0" smtClean="0">
                <a:solidFill>
                  <a:srgbClr val="0070C0"/>
                </a:solidFill>
              </a:rPr>
              <a:t>satisfaction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529-758A-420D-BE81-1FB0CC624BBF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Research Question </a:t>
            </a:r>
            <a:r>
              <a:rPr lang="en-US" b="1" dirty="0" smtClean="0">
                <a:solidFill>
                  <a:srgbClr val="FF0000"/>
                </a:solidFill>
              </a:rPr>
              <a:t>4: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i="1" dirty="0"/>
              <a:t>Which products can be recommended to the customers? </a:t>
            </a:r>
            <a:endParaRPr lang="en-US" sz="3200" b="1" i="1" dirty="0" smtClean="0"/>
          </a:p>
          <a:p>
            <a:r>
              <a:rPr lang="en-US" sz="3200" dirty="0"/>
              <a:t>The product with highest positive polarity and product score can be recommended. 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0070C0"/>
                </a:solidFill>
              </a:rPr>
              <a:t>most recommended products</a:t>
            </a:r>
            <a:r>
              <a:rPr lang="en-US" sz="3200" dirty="0"/>
              <a:t> are The intelligent investor, Vim </a:t>
            </a:r>
            <a:r>
              <a:rPr lang="en-US" sz="3200" dirty="0" err="1"/>
              <a:t>dishwash</a:t>
            </a:r>
            <a:r>
              <a:rPr lang="en-US" sz="3200" dirty="0"/>
              <a:t> gel, </a:t>
            </a:r>
            <a:r>
              <a:rPr lang="en-US" sz="3200" dirty="0" err="1"/>
              <a:t>Fastrack</a:t>
            </a:r>
            <a:r>
              <a:rPr lang="en-US" sz="3200" dirty="0"/>
              <a:t> activity tracker. </a:t>
            </a:r>
            <a:r>
              <a:rPr lang="en-US" sz="3200" dirty="0">
                <a:solidFill>
                  <a:srgbClr val="0070C0"/>
                </a:solidFill>
              </a:rPr>
              <a:t>The least recommended products</a:t>
            </a:r>
            <a:r>
              <a:rPr lang="en-US" sz="3200" dirty="0"/>
              <a:t> are Nikon D3500, Apple </a:t>
            </a:r>
            <a:r>
              <a:rPr lang="en-US" sz="3200" dirty="0" err="1"/>
              <a:t>iphone</a:t>
            </a:r>
            <a:r>
              <a:rPr lang="en-US" sz="3200" dirty="0"/>
              <a:t> 11 Max Pro, and Echo smart speaker.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2C9-A497-4E5F-8BC7-F1DFBF12CE23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759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There is an relationship between the customer satisfaction and customer sentiments.</a:t>
            </a:r>
          </a:p>
          <a:p>
            <a:pPr lvl="0"/>
            <a:r>
              <a:rPr lang="en-US" sz="3200" dirty="0" smtClean="0"/>
              <a:t>The customer satisfaction and customer trust impacts the customer behavior to repurchase and revisit the store.</a:t>
            </a:r>
          </a:p>
          <a:p>
            <a:pPr lvl="0"/>
            <a:r>
              <a:rPr lang="en-US" sz="3200" dirty="0" smtClean="0"/>
              <a:t>More efficient and quicker than the traditional approach.</a:t>
            </a:r>
          </a:p>
          <a:p>
            <a:r>
              <a:rPr lang="en-US" sz="3200" dirty="0" smtClean="0"/>
              <a:t>SVM is an powerful classifier for text classification. </a:t>
            </a:r>
          </a:p>
          <a:p>
            <a:r>
              <a:rPr lang="en-US" sz="3200" dirty="0" smtClean="0"/>
              <a:t>The opinion of the customer towards the product can vary based on the product.  </a:t>
            </a:r>
          </a:p>
          <a:p>
            <a:r>
              <a:rPr lang="en-US" sz="3200" dirty="0" smtClean="0"/>
              <a:t>The product with highest positive polarity and product score can be recommended.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EA8F-74C0-430C-A5DE-E230E3DD9861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usiness implications of the research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25" y="142984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O</a:t>
            </a:r>
            <a:r>
              <a:rPr lang="en-US" sz="3200" dirty="0" smtClean="0"/>
              <a:t>pinion </a:t>
            </a:r>
            <a:r>
              <a:rPr lang="en-US" sz="3200" dirty="0"/>
              <a:t>from large volume of </a:t>
            </a:r>
            <a:r>
              <a:rPr lang="en-US" sz="3200" dirty="0" smtClean="0"/>
              <a:t>reviews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ustomer Relationship Management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roduct Design</a:t>
            </a:r>
          </a:p>
          <a:p>
            <a:r>
              <a:rPr lang="en-US" sz="3200" dirty="0" smtClean="0"/>
              <a:t>Product &amp; Brand recognition </a:t>
            </a:r>
          </a:p>
          <a:p>
            <a:r>
              <a:rPr lang="en-US" sz="3200" dirty="0" smtClean="0"/>
              <a:t>Consumers </a:t>
            </a:r>
            <a:r>
              <a:rPr lang="en-US" sz="3200" dirty="0"/>
              <a:t>shopping </a:t>
            </a:r>
            <a:r>
              <a:rPr lang="en-US" sz="3200" dirty="0" smtClean="0"/>
              <a:t>decision </a:t>
            </a:r>
            <a:r>
              <a:rPr lang="en-US" sz="3200" dirty="0"/>
              <a:t>based on the comparison of product on different features.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D7C-A480-4D68-951A-46B0CCB7D4E6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Limitations &amp; Future 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number of product can be compared across different categories. </a:t>
            </a:r>
            <a:endParaRPr lang="en-US" sz="3200" dirty="0" smtClean="0"/>
          </a:p>
          <a:p>
            <a:r>
              <a:rPr lang="en-US" sz="3200" dirty="0" smtClean="0"/>
              <a:t>Financial Perspective has not been considered.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same product sentiment polarity analysis across different E-commerce sites can gives us some valuable insights about the sites and the products.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64A-DE63-4D14-A2EE-A5365B94074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8471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44E9-88FA-4590-A941-F33A38A3E801}" type="datetime1">
              <a:rPr lang="en-IN" smtClean="0"/>
              <a:t>15-10-2020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Customer Satisfaction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730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F21E-6B8A-49CD-B73D-DFEFC9ED5321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objectives of this study are </a:t>
            </a:r>
          </a:p>
          <a:p>
            <a:pPr lvl="1"/>
            <a:r>
              <a:rPr lang="en-US" sz="3200" dirty="0"/>
              <a:t>To analyze the </a:t>
            </a:r>
            <a:r>
              <a:rPr lang="en-US" sz="3200" b="1" dirty="0">
                <a:solidFill>
                  <a:srgbClr val="0070C0"/>
                </a:solidFill>
              </a:rPr>
              <a:t>customer satisfaction</a:t>
            </a:r>
            <a:r>
              <a:rPr lang="en-US" sz="3200" dirty="0"/>
              <a:t> from the online </a:t>
            </a:r>
            <a:r>
              <a:rPr lang="en-US" sz="3200" dirty="0" smtClean="0"/>
              <a:t>reviews. </a:t>
            </a:r>
            <a:endParaRPr lang="en-US" sz="3200" dirty="0"/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identify the </a:t>
            </a:r>
            <a:r>
              <a:rPr lang="en-US" sz="3200" b="1" dirty="0">
                <a:solidFill>
                  <a:srgbClr val="0070C0"/>
                </a:solidFill>
              </a:rPr>
              <a:t>sentiments</a:t>
            </a:r>
            <a:r>
              <a:rPr lang="en-US" sz="3200" dirty="0"/>
              <a:t> of the customers based on the </a:t>
            </a:r>
            <a:r>
              <a:rPr lang="en-US" sz="3200" dirty="0" smtClean="0"/>
              <a:t>reviews. </a:t>
            </a:r>
          </a:p>
          <a:p>
            <a:pPr lvl="1"/>
            <a:r>
              <a:rPr lang="en-US" sz="3200" dirty="0"/>
              <a:t>To study and select the </a:t>
            </a:r>
            <a:r>
              <a:rPr lang="en-US" sz="3200" b="1" dirty="0">
                <a:solidFill>
                  <a:srgbClr val="0070C0"/>
                </a:solidFill>
              </a:rPr>
              <a:t>best method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for finding the customer </a:t>
            </a:r>
            <a:r>
              <a:rPr lang="en-US" sz="3200" dirty="0" smtClean="0"/>
              <a:t>sentiment.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5F32-626B-4FF1-910D-D74109B0F111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textual data in the social media and websites contains </a:t>
            </a:r>
            <a:r>
              <a:rPr lang="en-US" sz="3200" b="1" dirty="0">
                <a:solidFill>
                  <a:srgbClr val="0070C0"/>
                </a:solidFill>
              </a:rPr>
              <a:t>valuable information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/>
              <a:t>The online product reviews contains information useful to the product development and customer needs.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helps business to formulate business strategies.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strength and the weakness of a product can be identified. </a:t>
            </a:r>
            <a:endParaRPr lang="en-US" sz="3200" dirty="0" smtClean="0"/>
          </a:p>
          <a:p>
            <a:r>
              <a:rPr lang="en-US" sz="3200" dirty="0" smtClean="0"/>
              <a:t>It allows to recommend the product to the customers.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701-89FB-4F83-BFA0-6CC259818023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Research 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RQ 1</a:t>
            </a:r>
            <a:r>
              <a:rPr lang="en-US" sz="3200" dirty="0"/>
              <a:t>: What are the impacts of customer sentiment on the customer satisfaction? </a:t>
            </a:r>
          </a:p>
          <a:p>
            <a:r>
              <a:rPr lang="en-US" sz="3200" b="1" dirty="0"/>
              <a:t>RQ 2</a:t>
            </a:r>
            <a:r>
              <a:rPr lang="en-US" sz="3200" dirty="0"/>
              <a:t>: Which classification algorithm will be best suited for the prediction of polarity of the reviews? </a:t>
            </a:r>
          </a:p>
          <a:p>
            <a:r>
              <a:rPr lang="en-US" sz="3200" b="1" dirty="0"/>
              <a:t>RQ 3</a:t>
            </a:r>
            <a:r>
              <a:rPr lang="en-US" sz="3200" dirty="0"/>
              <a:t>: What is the opinion of the customers towards the products? </a:t>
            </a:r>
          </a:p>
          <a:p>
            <a:r>
              <a:rPr lang="en-US" sz="3200" b="1" dirty="0"/>
              <a:t>RQ 4</a:t>
            </a:r>
            <a:r>
              <a:rPr lang="en-US" sz="3200" dirty="0"/>
              <a:t>: Which products can be recommended to the customers?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9E41-F532-48BD-AD58-839F9B3CDBA3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Review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04753"/>
              </p:ext>
            </p:extLst>
          </p:nvPr>
        </p:nvGraphicFramePr>
        <p:xfrm>
          <a:off x="290013" y="1325563"/>
          <a:ext cx="11665427" cy="486088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51683"/>
                <a:gridCol w="4205409"/>
                <a:gridCol w="2090486"/>
                <a:gridCol w="2114589"/>
                <a:gridCol w="2603260"/>
              </a:tblGrid>
              <a:tr h="2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S.No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Paper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Theoretical/Technical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Domain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Methodology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555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Comparative study of machine learning approaches for Amazon reviews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Technical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E-Commerce sites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Learning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(NB, SVM, ME)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6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mining datasets of β-</a:t>
                      </a:r>
                      <a:r>
                        <a:rPr lang="en-US" sz="1400" dirty="0" err="1">
                          <a:effectLst/>
                        </a:rPr>
                        <a:t>hydroxybutyrate</a:t>
                      </a:r>
                      <a:r>
                        <a:rPr lang="en-US" sz="1400" dirty="0">
                          <a:effectLst/>
                        </a:rPr>
                        <a:t> (BHB) supplement products’ consumer online reviews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Technical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E-commerce sites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Lexicon Based Approach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6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Application of data analytics for product design: Sentiment analysis of online product reviews.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E-Commerce sites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Learning  (NB)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1360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 Analysis of Social Media Twitter with Case of Anti-LGBT Campaign in Indonesia using Naïve Bayes, Decision Tree, and Random Forest Algorithm.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Technical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Microblogging sites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Machine Learning (NB, DT, Random forest)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6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Social Media Analysis of User’s Responses to Terrorism Using Sentiment Analysis and Text Mining.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Microblogging sites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Lexicon Based Approach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64A-DE63-4D14-A2EE-A5365B94074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Review(Contd.)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6049"/>
              </p:ext>
            </p:extLst>
          </p:nvPr>
        </p:nvGraphicFramePr>
        <p:xfrm>
          <a:off x="344037" y="1482550"/>
          <a:ext cx="11474925" cy="4450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0984"/>
                <a:gridCol w="3968986"/>
                <a:gridCol w="1891103"/>
                <a:gridCol w="2208903"/>
                <a:gridCol w="2784949"/>
              </a:tblGrid>
              <a:tr h="621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short text sentiment-topic model for product reviews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Technical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E-Commerce sites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WSTM (Lexicon dictionary &amp; Topic model)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8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effect of online reviews on product sales: A joint sentiment-topic analysis.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E-Commerce sites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8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Exploring </a:t>
                      </a:r>
                      <a:r>
                        <a:rPr lang="en-US" sz="1400" dirty="0" err="1">
                          <a:effectLst/>
                        </a:rPr>
                        <a:t>eWOM</a:t>
                      </a:r>
                      <a:r>
                        <a:rPr lang="en-US" sz="1400" dirty="0">
                          <a:effectLst/>
                        </a:rPr>
                        <a:t> in online customer reviews: Sentiment analysis at a fine-grained level.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E-Commerce sites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Rule based method (Lexicon Dictionary)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536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survey on sentiment analysis challenges.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Theoretical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Multi-Domain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Systematic Review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8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Sentiment Analysis in Social Media and Its Application: Systematic Literature Review.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Theoretical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Multi-Domain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Systematic Review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  <a:tr h="818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Exploring eWOM in online customer reviews: Sentiment analysis at a fine-grained level.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Technical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E-Commerce sites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Fuzzy product ontology mining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38" marR="24538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64A-DE63-4D14-A2EE-A5365B94074D}" type="datetime1">
              <a:rPr lang="en-IN" smtClean="0"/>
              <a:t>15-10-2020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KARTHICK RAJ S, 1913050, PGDM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5022-A84A-4A23-9277-A7E98BE4C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2039</Words>
  <Application>Microsoft Office PowerPoint</Application>
  <PresentationFormat>Widescreen</PresentationFormat>
  <Paragraphs>442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E-commerce sites</vt:lpstr>
      <vt:lpstr>Customer Satisfaction</vt:lpstr>
      <vt:lpstr>Objectives</vt:lpstr>
      <vt:lpstr>Scope</vt:lpstr>
      <vt:lpstr>Research Questions</vt:lpstr>
      <vt:lpstr>Literature Review</vt:lpstr>
      <vt:lpstr>Literature Review(Contd.)</vt:lpstr>
      <vt:lpstr>Procedure</vt:lpstr>
      <vt:lpstr>PowerPoint Presentation</vt:lpstr>
      <vt:lpstr>Methodology</vt:lpstr>
      <vt:lpstr>Methodology</vt:lpstr>
      <vt:lpstr>Dataset</vt:lpstr>
      <vt:lpstr>Dataset(contd.)</vt:lpstr>
      <vt:lpstr>Reviews per Year</vt:lpstr>
      <vt:lpstr>Polarity of the Reviews</vt:lpstr>
      <vt:lpstr>Wordcloud</vt:lpstr>
      <vt:lpstr>Term Frequency –Inverse Document Frequency</vt:lpstr>
      <vt:lpstr>Product Score</vt:lpstr>
      <vt:lpstr>Product polarity</vt:lpstr>
      <vt:lpstr>Hypothesis testing</vt:lpstr>
      <vt:lpstr>Test of Normality</vt:lpstr>
      <vt:lpstr>Chi-Square test</vt:lpstr>
      <vt:lpstr>Strength between the Variables</vt:lpstr>
      <vt:lpstr>Relationship between Customer Ratings and Customer Sentiments</vt:lpstr>
      <vt:lpstr>Research Question 1: </vt:lpstr>
      <vt:lpstr>Research Question 2: </vt:lpstr>
      <vt:lpstr>Research Question 3: </vt:lpstr>
      <vt:lpstr>Research Question 4: </vt:lpstr>
      <vt:lpstr>Conclusion</vt:lpstr>
      <vt:lpstr>Business implications of the research</vt:lpstr>
      <vt:lpstr>Limitations &amp; 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APPROACH TO ANALYZE THE CUSTOMER’s SATISFACTION FROM THE ONLINE PRODUCT REVIEWS (OPRs)</dc:title>
  <dc:creator>karthick</dc:creator>
  <cp:lastModifiedBy>karthick</cp:lastModifiedBy>
  <cp:revision>54</cp:revision>
  <dcterms:created xsi:type="dcterms:W3CDTF">2020-09-21T11:30:46Z</dcterms:created>
  <dcterms:modified xsi:type="dcterms:W3CDTF">2020-10-15T06:46:19Z</dcterms:modified>
</cp:coreProperties>
</file>