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75" r:id="rId4"/>
    <p:sldId id="276" r:id="rId5"/>
    <p:sldId id="265" r:id="rId6"/>
    <p:sldId id="280" r:id="rId7"/>
    <p:sldId id="273" r:id="rId8"/>
    <p:sldId id="277" r:id="rId9"/>
    <p:sldId id="27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82" d="100"/>
          <a:sy n="82" d="100"/>
        </p:scale>
        <p:origin x="499" y="72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7778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  <a:p>
            <a:r>
              <a:rPr lang="en-IN" sz="3600" b="1" dirty="0">
                <a:solidFill>
                  <a:srgbClr val="FF0000"/>
                </a:solidFill>
              </a:rPr>
              <a:t>PGPDSBA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179119" y="3568203"/>
            <a:ext cx="4881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just"/>
            <a:r>
              <a:rPr lang="en-IN" sz="3200" b="1" dirty="0">
                <a:solidFill>
                  <a:srgbClr val="FF0000"/>
                </a:solidFill>
              </a:rPr>
              <a:t>Life Insurance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ADE04-D12C-7E74-4830-62F321218BBC}"/>
              </a:ext>
            </a:extLst>
          </p:cNvPr>
          <p:cNvSpPr txBox="1"/>
          <p:nvPr/>
        </p:nvSpPr>
        <p:spPr>
          <a:xfrm>
            <a:off x="7310511" y="6287277"/>
            <a:ext cx="488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r"/>
            <a:r>
              <a:rPr lang="en-IN" b="1" dirty="0">
                <a:solidFill>
                  <a:srgbClr val="FF0000"/>
                </a:solidFill>
              </a:rPr>
              <a:t>Karthick Raj S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917294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366F9-3B08-8D59-FE6C-7E7DA4357388}"/>
              </a:ext>
            </a:extLst>
          </p:cNvPr>
          <p:cNvSpPr txBox="1"/>
          <p:nvPr/>
        </p:nvSpPr>
        <p:spPr>
          <a:xfrm>
            <a:off x="195949" y="1773986"/>
            <a:ext cx="100734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Cumulative Sum Assured and their respective bonus can be shared to boost the agents to sell </a:t>
            </a:r>
            <a:r>
              <a:rPr lang="en-US" sz="2400" b="1" dirty="0"/>
              <a:t>higher sum assured</a:t>
            </a:r>
            <a:r>
              <a:rPr lang="en-US" sz="2400" dirty="0"/>
              <a:t> policies.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By predicting the bonus for its agents, the insurance company can classify the agents into different bonus level category such as High, Medium &amp; Low for </a:t>
            </a:r>
            <a:r>
              <a:rPr lang="en-US" sz="2400" b="1" dirty="0"/>
              <a:t>Training</a:t>
            </a:r>
            <a:r>
              <a:rPr lang="en-US" sz="2400" dirty="0"/>
              <a:t>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will also help in finding the </a:t>
            </a:r>
            <a:r>
              <a:rPr lang="en-US" sz="2400" b="1" dirty="0"/>
              <a:t>most valuable agents</a:t>
            </a:r>
            <a:r>
              <a:rPr lang="en-US" sz="2400" dirty="0"/>
              <a:t> that are required for the company development.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Insurance Company can also strategize itself to find the best </a:t>
            </a:r>
            <a:r>
              <a:rPr lang="en-US" sz="2400" b="1" dirty="0"/>
              <a:t>optimum bonus</a:t>
            </a:r>
            <a:r>
              <a:rPr lang="en-US" sz="2400" dirty="0"/>
              <a:t> for its employees and reducing the cost to increase its profit.</a:t>
            </a:r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9" y="1773986"/>
            <a:ext cx="100734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Company is selling Life Insurance Financial Products to its customers through agents mostly. </a:t>
            </a:r>
          </a:p>
          <a:p>
            <a:pPr marL="25400" algn="just"/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amount paid by the customers is the main source of income for the company. </a:t>
            </a:r>
          </a:p>
          <a:p>
            <a:pPr marL="25400" algn="just"/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Company will have many ventures &amp; investments also while they have the customer’s money till the policy reaches maturity.</a:t>
            </a:r>
          </a:p>
          <a:p>
            <a:pPr marL="25400" algn="just"/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Bonus given to the agents are part of the employee's compensation which is an </a:t>
            </a:r>
            <a:r>
              <a:rPr lang="en-US" sz="2400" b="1" dirty="0"/>
              <a:t>cost</a:t>
            </a:r>
            <a:r>
              <a:rPr lang="en-US" sz="2400" dirty="0"/>
              <a:t> incurred by the company. </a:t>
            </a: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for the Study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9" y="1773986"/>
            <a:ext cx="10073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Objective of the problem statement is to predict the monthly </a:t>
            </a:r>
            <a:r>
              <a:rPr lang="en-US" sz="2400" b="1" dirty="0"/>
              <a:t>bonus</a:t>
            </a:r>
            <a:r>
              <a:rPr lang="en-US" sz="2400" dirty="0"/>
              <a:t> of the insurance company agents. </a:t>
            </a:r>
          </a:p>
          <a:p>
            <a:pPr marL="25400" algn="just"/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will help to </a:t>
            </a:r>
          </a:p>
          <a:p>
            <a:pPr marL="1282700" lvl="2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Design engagement &amp; upskilling programs for their agents.</a:t>
            </a:r>
          </a:p>
          <a:p>
            <a:pPr marL="1282700" lvl="2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Plan for the employee compensation cost. </a:t>
            </a: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DAE3F4-1832-279C-471C-4118100AE152}"/>
              </a:ext>
            </a:extLst>
          </p:cNvPr>
          <p:cNvSpPr/>
          <p:nvPr/>
        </p:nvSpPr>
        <p:spPr>
          <a:xfrm>
            <a:off x="1432060" y="4082310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F11C5-1762-549D-E836-51BE70210A0E}"/>
              </a:ext>
            </a:extLst>
          </p:cNvPr>
          <p:cNvSpPr txBox="1"/>
          <p:nvPr/>
        </p:nvSpPr>
        <p:spPr>
          <a:xfrm>
            <a:off x="195949" y="4790196"/>
            <a:ext cx="10073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Dataset contains the Life Insurance Policy Details, Bonus Amount given to the agents and the Customer Details.</a:t>
            </a:r>
          </a:p>
          <a:p>
            <a:pPr marL="25400" algn="just"/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Dataset is collected at the end of each month. It is a </a:t>
            </a:r>
            <a:r>
              <a:rPr lang="en-US" sz="2400" b="1" dirty="0"/>
              <a:t>monthly</a:t>
            </a:r>
            <a:r>
              <a:rPr lang="en-US" sz="24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85896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FF74-F21A-F4E3-A462-FBA2E7600070}"/>
              </a:ext>
            </a:extLst>
          </p:cNvPr>
          <p:cNvSpPr txBox="1"/>
          <p:nvPr/>
        </p:nvSpPr>
        <p:spPr>
          <a:xfrm>
            <a:off x="195949" y="1773986"/>
            <a:ext cx="10458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Basic data cleaning and Removal of outlier are performed.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Cluster Analysis</a:t>
            </a:r>
            <a:r>
              <a:rPr lang="en-US" sz="2400" dirty="0"/>
              <a:t> is performed as part of EDA.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Data is scaled and split into Train and Test with 70:30 Ratio.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Model built are </a:t>
            </a:r>
            <a:r>
              <a:rPr lang="en-US" sz="2400" i="1" dirty="0"/>
              <a:t>Linear Regression, Ridge Regression, Lasso Regression, SGD Regression, CART, K-Neighbor Regressor, Random Forest Regressor and Ensemble Models.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Ensemble models used are </a:t>
            </a:r>
            <a:r>
              <a:rPr lang="en-US" sz="2400" i="1" dirty="0"/>
              <a:t>CART Bagging, XG Boost, ADA Boost, Voting and Stacking Regressor.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154037-53D5-6CE9-EBFB-AE0018A4A1D7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</p:spTree>
    <p:extLst>
      <p:ext uri="{BB962C8B-B14F-4D97-AF65-F5344CB8AC3E}">
        <p14:creationId xmlns:p14="http://schemas.microsoft.com/office/powerpoint/2010/main" val="216430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Metrics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76A4A-65D7-9E38-5400-ECDCBC5DC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5" y="1696142"/>
            <a:ext cx="7138704" cy="4851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5BA8C7-622E-B15D-922F-4B42185FAD84}"/>
              </a:ext>
            </a:extLst>
          </p:cNvPr>
          <p:cNvSpPr txBox="1"/>
          <p:nvPr/>
        </p:nvSpPr>
        <p:spPr>
          <a:xfrm>
            <a:off x="7763068" y="1894114"/>
            <a:ext cx="3629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14 Models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K-Neighbors regressor </a:t>
            </a:r>
            <a:r>
              <a:rPr lang="en-US" sz="2400" dirty="0"/>
              <a:t>performed poorly.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</a:rPr>
              <a:t>Stacking Regressor</a:t>
            </a:r>
            <a:r>
              <a:rPr lang="en-US" sz="2400" dirty="0"/>
              <a:t> has 81.83% R-Squared value and least error.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Stacking Regressor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6A0A0-BD76-800E-48E3-B4161F5B084F}"/>
              </a:ext>
            </a:extLst>
          </p:cNvPr>
          <p:cNvSpPr txBox="1"/>
          <p:nvPr/>
        </p:nvSpPr>
        <p:spPr>
          <a:xfrm>
            <a:off x="195949" y="1773986"/>
            <a:ext cx="10907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81.83% of all movements of dependent variable are completely explained by movements in the other independent variables. (Stacked Regressor)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RMSE for Stacking Regressor model is 595.57.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Most Optimum Model for the prediction.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58B3C-5C86-85CB-8C62-74027259B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0" r="803" b="3621"/>
          <a:stretch/>
        </p:blipFill>
        <p:spPr>
          <a:xfrm>
            <a:off x="364267" y="4522597"/>
            <a:ext cx="10197986" cy="22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4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AA8E88-4D7C-6A29-A733-DAD2DBF1F8CD}"/>
              </a:ext>
            </a:extLst>
          </p:cNvPr>
          <p:cNvSpPr txBox="1"/>
          <p:nvPr/>
        </p:nvSpPr>
        <p:spPr>
          <a:xfrm>
            <a:off x="195949" y="1773986"/>
            <a:ext cx="1090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As the </a:t>
            </a:r>
            <a:r>
              <a:rPr lang="en-US" sz="2400" dirty="0" err="1"/>
              <a:t>SumAssured</a:t>
            </a:r>
            <a:r>
              <a:rPr lang="en-US" sz="2400" dirty="0"/>
              <a:t> increases, Agent Bonus also increases. 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AgentBonus</a:t>
            </a:r>
            <a:r>
              <a:rPr lang="en-US" sz="2400" dirty="0"/>
              <a:t> and </a:t>
            </a:r>
            <a:r>
              <a:rPr lang="en-US" sz="2400" dirty="0" err="1"/>
              <a:t>SumAssured</a:t>
            </a:r>
            <a:r>
              <a:rPr lang="en-US" sz="2400" dirty="0"/>
              <a:t> has </a:t>
            </a:r>
            <a:r>
              <a:rPr lang="en-US" sz="2400" b="1" dirty="0"/>
              <a:t>High Positive</a:t>
            </a:r>
            <a:r>
              <a:rPr lang="en-US" sz="2400" dirty="0"/>
              <a:t> Correlation.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9B3427-000C-AB16-4AB2-47853B1FD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533" y="3429000"/>
            <a:ext cx="3837635" cy="33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E77A3E-4E39-1E78-4B77-6B8DEB24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48" y="3429000"/>
            <a:ext cx="3410517" cy="31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Analysis(Contd.)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6FF74-F21A-F4E3-A462-FBA2E7600070}"/>
              </a:ext>
            </a:extLst>
          </p:cNvPr>
          <p:cNvSpPr txBox="1"/>
          <p:nvPr/>
        </p:nvSpPr>
        <p:spPr>
          <a:xfrm>
            <a:off x="195949" y="1773986"/>
            <a:ext cx="100734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Age has some Invalid data. 42.43% of Customer’s age are less than the customer work experience. The Age column has been dropped.</a:t>
            </a:r>
          </a:p>
          <a:p>
            <a:pPr marL="25400" algn="just"/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From the models, the most </a:t>
            </a:r>
            <a:r>
              <a:rPr lang="en-US" sz="2400" b="1" dirty="0"/>
              <a:t>important features </a:t>
            </a:r>
            <a:r>
              <a:rPr lang="en-US" sz="2400" dirty="0"/>
              <a:t>are</a:t>
            </a:r>
          </a:p>
          <a:p>
            <a:pPr marL="1282700" lvl="2" indent="-342900" algn="just">
              <a:buFont typeface="Wingdings" panose="05000000000000000000" pitchFamily="2" charset="2"/>
              <a:buChar char="ü"/>
            </a:pPr>
            <a:r>
              <a:rPr lang="en-US" sz="2400" i="1" dirty="0" err="1"/>
              <a:t>SumAssured</a:t>
            </a:r>
            <a:endParaRPr lang="en-US" sz="2400" i="1" dirty="0"/>
          </a:p>
          <a:p>
            <a:pPr marL="1282700" lvl="2" indent="-342900" algn="just">
              <a:buFont typeface="Wingdings" panose="05000000000000000000" pitchFamily="2" charset="2"/>
              <a:buChar char="ü"/>
            </a:pPr>
            <a:r>
              <a:rPr lang="en-US" sz="2400" i="1" dirty="0" err="1"/>
              <a:t>MonthlyIncome</a:t>
            </a:r>
            <a:endParaRPr lang="en-US" sz="2400" i="1" dirty="0"/>
          </a:p>
          <a:p>
            <a:pPr marL="1282700" lvl="2" indent="-342900" algn="just">
              <a:buFont typeface="Wingdings" panose="05000000000000000000" pitchFamily="2" charset="2"/>
              <a:buChar char="ü"/>
            </a:pPr>
            <a:r>
              <a:rPr lang="en-US" sz="2400" i="1" dirty="0" err="1"/>
              <a:t>CustTenure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0775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Cluster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6FF74-F21A-F4E3-A462-FBA2E7600070}"/>
              </a:ext>
            </a:extLst>
          </p:cNvPr>
          <p:cNvSpPr txBox="1"/>
          <p:nvPr/>
        </p:nvSpPr>
        <p:spPr>
          <a:xfrm>
            <a:off x="177288" y="1773987"/>
            <a:ext cx="6690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4 Cluster are formed from the Cluster Analysis.</a:t>
            </a:r>
          </a:p>
          <a:p>
            <a:pPr marL="25400" algn="just"/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Cluster 4 has the highest customers and their average sum assured is moderate. They are the </a:t>
            </a:r>
            <a:r>
              <a:rPr lang="en-US" sz="2400" i="1" dirty="0"/>
              <a:t>most common customers</a:t>
            </a:r>
            <a:r>
              <a:rPr lang="en-US" sz="2400" dirty="0"/>
              <a:t> to buy insurance.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Premium Customers</a:t>
            </a:r>
            <a:r>
              <a:rPr lang="en-US" sz="2400" dirty="0"/>
              <a:t> are in the Cluster 3. They are mostly working as VP.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Cluster 1 and 4 can also more focused on top up and selling other products to move them to the next cluster.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BEA8F7-79D5-EACE-8BDA-ED755FB5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50" y="2332653"/>
            <a:ext cx="4975662" cy="273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1002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549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Karthick Raj S</cp:lastModifiedBy>
  <cp:revision>81</cp:revision>
  <dcterms:created xsi:type="dcterms:W3CDTF">2019-12-31T09:37:22Z</dcterms:created>
  <dcterms:modified xsi:type="dcterms:W3CDTF">2024-04-05T06:14:46Z</dcterms:modified>
</cp:coreProperties>
</file>