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117" d="100"/>
          <a:sy n="117" d="100"/>
        </p:scale>
        <p:origin x="-318"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7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739775" y="291147"/>
            <a:ext cx="3304540"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558165" y="385444"/>
            <a:ext cx="9764395" cy="1122362"/>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1048590" name="Holder 6"/>
          <p:cNvSpPr>
            <a:spLocks noGrp="1"/>
          </p:cNvSpPr>
          <p:nvPr>
            <p:ph type="sldNum" sz="quarter" idx="7"/>
          </p:nvPr>
        </p:nvSpPr>
        <p:spPr>
          <a:xfrm>
            <a:off x="11277218" y="6473337"/>
            <a:ext cx="241300"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114300">
              <a:lnSpc>
                <a:spcPct val="100000"/>
              </a:lnSpc>
              <a:spcBef>
                <a:spcPts val="55"/>
              </a:spcBef>
            </a:pPr>
            <a:fld id="{81D60167-4931-47E6-BA6A-407CBD079E47}" type="slidenum">
              <a:rPr dirty="0" spc="-50"/>
              <a:t>‹#›</a:t>
            </a:fld>
            <a:endParaRPr dirty="0"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abc" TargetMode="External"/><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p:nvPr/>
        </p:nvSpPr>
        <p:spPr>
          <a:xfrm>
            <a:off x="6396734" y="2067305"/>
            <a:ext cx="2975865" cy="422910"/>
          </a:xfrm>
          <a:prstGeom prst="rect"/>
        </p:spPr>
        <p:txBody>
          <a:bodyPr bIns="0" lIns="0" rIns="0" rtlCol="0" tIns="16510" vert="horz" wrap="square">
            <a:spAutoFit/>
          </a:bodyPr>
          <a:p>
            <a:pPr marL="12700">
              <a:lnSpc>
                <a:spcPct val="100000"/>
              </a:lnSpc>
              <a:spcBef>
                <a:spcPts val="130"/>
              </a:spcBef>
            </a:pPr>
            <a:r>
              <a:rPr dirty="0" sz="3200" lang="en-IN" smtClean="0">
                <a:latin typeface="Trebuchet MS"/>
                <a:cs typeface="Trebuchet MS"/>
              </a:rPr>
              <a:t>B KARTHI</a:t>
            </a:r>
            <a:endParaRPr dirty="0" sz="3200">
              <a:latin typeface="Trebuchet MS"/>
              <a:cs typeface="Trebuchet MS"/>
            </a:endParaRPr>
          </a:p>
        </p:txBody>
      </p:sp>
      <p:sp>
        <p:nvSpPr>
          <p:cNvPr id="1048601" name="object 8"/>
          <p:cNvSpPr txBox="1"/>
          <p:nvPr/>
        </p:nvSpPr>
        <p:spPr>
          <a:xfrm>
            <a:off x="6484620" y="2821622"/>
            <a:ext cx="2354580" cy="952500"/>
          </a:xfrm>
          <a:prstGeom prst="rect"/>
        </p:spPr>
        <p:txBody>
          <a:bodyPr bIns="0" lIns="0" rIns="0" rtlCol="0" tIns="12700" vert="horz" wrap="square">
            <a:spAutoFit/>
          </a:bodyPr>
          <a:p>
            <a:pPr marL="12700">
              <a:lnSpc>
                <a:spcPct val="100000"/>
              </a:lnSpc>
              <a:spcBef>
                <a:spcPts val="100"/>
              </a:spcBef>
            </a:pPr>
            <a:r>
              <a:rPr b="1" dirty="0" sz="2400" lang="en-IN" smtClean="0">
                <a:solidFill>
                  <a:srgbClr val="2D936B"/>
                </a:solidFill>
                <a:latin typeface="Trebuchet MS"/>
                <a:cs typeface="Trebuchet MS"/>
              </a:rPr>
              <a:t>B. TECH </a:t>
            </a:r>
          </a:p>
          <a:p>
            <a:pPr marL="12700">
              <a:lnSpc>
                <a:spcPct val="100000"/>
              </a:lnSpc>
              <a:spcBef>
                <a:spcPts val="100"/>
              </a:spcBef>
            </a:pPr>
            <a:r>
              <a:rPr b="1" dirty="0" sz="2400" lang="en-IN" smtClean="0">
                <a:solidFill>
                  <a:srgbClr val="2D936B"/>
                </a:solidFill>
                <a:latin typeface="Trebuchet MS"/>
                <a:cs typeface="Trebuchet MS"/>
              </a:rPr>
              <a:t>AI &amp; DS</a:t>
            </a:r>
            <a:endParaRPr dirty="0" sz="2400" lang="en-IN">
              <a:latin typeface="Trebuchet MS"/>
              <a:cs typeface="Trebuchet MS"/>
            </a:endParaRPr>
          </a:p>
          <a:p>
            <a:pPr marL="12700">
              <a:lnSpc>
                <a:spcPct val="100000"/>
              </a:lnSpc>
              <a:spcBef>
                <a:spcPts val="100"/>
              </a:spcBef>
            </a:pPr>
            <a:r>
              <a:rPr b="1" dirty="0" sz="2400" lang="en-IN" smtClean="0">
                <a:solidFill>
                  <a:srgbClr val="2D936B"/>
                </a:solidFill>
                <a:latin typeface="Trebuchet MS"/>
                <a:cs typeface="Trebuchet MS"/>
              </a:rPr>
              <a:t>211521243080</a:t>
            </a: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03" name="object 11"/>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1</a:t>
            </a:fld>
            <a:endParaRPr dirty="0"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8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7010400" y="140864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558165" y="385444"/>
            <a:ext cx="9764395" cy="622935"/>
          </a:xfrm>
          <a:prstGeom prst="rect"/>
        </p:spPr>
        <p:txBody>
          <a:bodyPr bIns="0" lIns="0" rIns="0" rtlCol="0" tIns="13335" vert="horz" wrap="square">
            <a:spAutoFit/>
          </a:bodyPr>
          <a:p>
            <a:pPr marL="209550">
              <a:lnSpc>
                <a:spcPct val="100000"/>
              </a:lnSpc>
              <a:spcBef>
                <a:spcPts val="105"/>
              </a:spcBef>
            </a:pPr>
            <a:r>
              <a:rPr dirty="0" spc="-60"/>
              <a:t>RESULTS</a:t>
            </a:r>
          </a:p>
        </p:txBody>
      </p:sp>
      <p:sp>
        <p:nvSpPr>
          <p:cNvPr id="1048689"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t>10</a:t>
            </a:fld>
            <a:endParaRPr dirty="0" spc="-25"/>
          </a:p>
        </p:txBody>
      </p:sp>
      <p:sp>
        <p:nvSpPr>
          <p:cNvPr id="1048690" name="object 8"/>
          <p:cNvSpPr txBox="1"/>
          <p:nvPr/>
        </p:nvSpPr>
        <p:spPr>
          <a:xfrm>
            <a:off x="683259" y="6111875"/>
            <a:ext cx="1230630" cy="270511"/>
          </a:xfrm>
          <a:prstGeom prst="rect"/>
        </p:spPr>
        <p:txBody>
          <a:bodyPr bIns="0" lIns="0" rIns="0" rtlCol="0" tIns="16510" vert="horz" wrap="square">
            <a:spAutoFit/>
          </a:bodyPr>
          <a:p>
            <a:pPr marL="12700">
              <a:lnSpc>
                <a:spcPct val="100000"/>
              </a:lnSpc>
              <a:spcBef>
                <a:spcPts val="130"/>
              </a:spcBef>
            </a:pPr>
            <a:r>
              <a:rPr dirty="0" sz="2000" u="sng">
                <a:solidFill>
                  <a:srgbClr val="006FC0"/>
                </a:solidFill>
                <a:uFill>
                  <a:solidFill>
                    <a:srgbClr val="006FC0"/>
                  </a:solidFill>
                </a:uFill>
                <a:latin typeface="Trebuchet MS"/>
                <a:cs typeface="Trebuchet MS"/>
                <a:hlinkClick r:id="rId2"/>
              </a:rPr>
              <a:t>Demo</a:t>
            </a:r>
            <a:r>
              <a:rPr dirty="0" sz="2000" spc="10" u="sng">
                <a:solidFill>
                  <a:srgbClr val="006FC0"/>
                </a:solidFill>
                <a:uFill>
                  <a:solidFill>
                    <a:srgbClr val="006FC0"/>
                  </a:solidFill>
                </a:uFill>
                <a:latin typeface="Trebuchet MS"/>
                <a:cs typeface="Trebuchet MS"/>
                <a:hlinkClick r:id="rId2"/>
              </a:rPr>
              <a:t> </a:t>
            </a:r>
            <a:r>
              <a:rPr dirty="0" sz="2000" spc="-20" u="sng">
                <a:solidFill>
                  <a:srgbClr val="006FC0"/>
                </a:solidFill>
                <a:uFill>
                  <a:solidFill>
                    <a:srgbClr val="006FC0"/>
                  </a:solidFill>
                </a:uFill>
                <a:latin typeface="Trebuchet MS"/>
                <a:cs typeface="Trebuchet MS"/>
                <a:hlinkClick r:id="rId2"/>
              </a:rPr>
              <a:t>Link</a:t>
            </a:r>
            <a:endParaRPr sz="2000">
              <a:latin typeface="Trebuchet MS"/>
              <a:cs typeface="Trebuchet MS"/>
            </a:endParaRPr>
          </a:p>
        </p:txBody>
      </p:sp>
      <p:pic>
        <p:nvPicPr>
          <p:cNvPr id="2097170" name=""/>
          <p:cNvPicPr>
            <a:picLocks/>
          </p:cNvPicPr>
          <p:nvPr/>
        </p:nvPicPr>
        <p:blipFill>
          <a:blip xmlns:r="http://schemas.openxmlformats.org/officeDocument/2006/relationships" r:embed="rId3"/>
          <a:srcRect l="0" t="15303" r="-3941" b="18879"/>
          <a:stretch>
            <a:fillRect/>
          </a:stretch>
        </p:blipFill>
        <p:spPr>
          <a:xfrm rot="0">
            <a:off x="4460928" y="970070"/>
            <a:ext cx="3423003" cy="471200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8" name="object 2"/>
          <p:cNvSpPr/>
          <p:nvPr/>
        </p:nvSpPr>
        <p:spPr>
          <a:xfrm>
            <a:off x="0" y="-221862"/>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7244408" y="15078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558165" y="385444"/>
            <a:ext cx="9764395" cy="1527492"/>
          </a:xfrm>
          <a:prstGeom prst="rect"/>
        </p:spPr>
        <p:txBody>
          <a:bodyPr bIns="0" lIns="0" rIns="0" rtlCol="0" tIns="460692" vert="horz" wrap="square">
            <a:spAutoFit/>
          </a:bodyPr>
          <a:p>
            <a:pPr marL="193675">
              <a:lnSpc>
                <a:spcPct val="100000"/>
              </a:lnSpc>
              <a:spcBef>
                <a:spcPts val="130"/>
              </a:spcBef>
            </a:pPr>
            <a:r>
              <a:rPr dirty="0" sz="4250" lang="en-GB"/>
              <a:t/>
            </a:r>
            <a:br>
              <a:rPr dirty="0" sz="4250" lang="en-GB"/>
            </a:br>
            <a:r>
              <a:rPr dirty="0" sz="4250" spc="-10" smtClean="0"/>
              <a:t>TITLE</a:t>
            </a:r>
            <a:endParaRPr dirty="0" sz="4250"/>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3" name="object 21"/>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24"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2</a:t>
            </a:fld>
            <a:endParaRPr dirty="0" spc="-50"/>
          </a:p>
        </p:txBody>
      </p:sp>
      <p:sp>
        <p:nvSpPr>
          <p:cNvPr id="1048625" name="TextBox 22"/>
          <p:cNvSpPr txBox="1"/>
          <p:nvPr/>
        </p:nvSpPr>
        <p:spPr>
          <a:xfrm>
            <a:off x="668020" y="2693559"/>
            <a:ext cx="8934450" cy="548641"/>
          </a:xfrm>
          <a:prstGeom prst="rect"/>
          <a:noFill/>
        </p:spPr>
        <p:txBody>
          <a:bodyPr rtlCol="0" wrap="square">
            <a:spAutoFit/>
          </a:bodyPr>
          <a:p>
            <a:r>
              <a:rPr b="1" dirty="0" sz="3600" lang="en-IN"/>
              <a:t>Fashion Design and Apparel Generation Using 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2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5"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558165" y="385444"/>
            <a:ext cx="9764395" cy="682879"/>
          </a:xfrm>
          <a:prstGeom prst="rect"/>
        </p:spPr>
        <p:txBody>
          <a:bodyPr bIns="0" lIns="0" rIns="0" rtlCol="0" tIns="73279" vert="horz" wrap="square">
            <a:spAutoFit/>
          </a:bodyPr>
          <a:p>
            <a:pPr marL="193675">
              <a:lnSpc>
                <a:spcPct val="100000"/>
              </a:lnSpc>
              <a:spcBef>
                <a:spcPts val="105"/>
              </a:spcBef>
            </a:pPr>
            <a:r>
              <a:rPr dirty="0" spc="-10"/>
              <a:t>AGENDA</a:t>
            </a:r>
          </a:p>
        </p:txBody>
      </p:sp>
      <p:sp>
        <p:nvSpPr>
          <p:cNvPr id="1048641" name="object 22"/>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3</a:t>
            </a:fld>
            <a:endParaRPr dirty="0" spc="-50"/>
          </a:p>
        </p:txBody>
      </p:sp>
      <p:sp>
        <p:nvSpPr>
          <p:cNvPr id="1048642" name="TextBox 22"/>
          <p:cNvSpPr txBox="1"/>
          <p:nvPr/>
        </p:nvSpPr>
        <p:spPr>
          <a:xfrm>
            <a:off x="2057400" y="2133600"/>
            <a:ext cx="6877050" cy="2606040"/>
          </a:xfrm>
          <a:prstGeom prst="rect"/>
          <a:noFill/>
        </p:spPr>
        <p:txBody>
          <a:bodyPr rtlCol="0" wrap="square">
            <a:spAutoFit/>
          </a:bodyPr>
          <a:p>
            <a:pPr algn="just"/>
            <a:r>
              <a:rPr dirty="0" lang="en-GB" smtClean="0"/>
              <a:t>Introduction</a:t>
            </a:r>
          </a:p>
          <a:p>
            <a:pPr algn="just"/>
            <a:endParaRPr dirty="0" lang="en-GB" smtClean="0"/>
          </a:p>
          <a:p>
            <a:pPr algn="just"/>
            <a:r>
              <a:rPr dirty="0" lang="en-GB" smtClean="0"/>
              <a:t>Project Overview</a:t>
            </a:r>
          </a:p>
          <a:p>
            <a:pPr algn="just"/>
            <a:endParaRPr dirty="0" lang="en-GB" smtClean="0"/>
          </a:p>
          <a:p>
            <a:pPr algn="just"/>
            <a:r>
              <a:rPr dirty="0" lang="en-GB" smtClean="0"/>
              <a:t>Implementation Details</a:t>
            </a:r>
          </a:p>
          <a:p>
            <a:pPr algn="just"/>
            <a:endParaRPr dirty="0" lang="en-GB" smtClean="0"/>
          </a:p>
          <a:p>
            <a:pPr algn="just"/>
            <a:r>
              <a:rPr dirty="0" lang="en-GB" smtClean="0"/>
              <a:t>Additional Processes</a:t>
            </a:r>
          </a:p>
          <a:p>
            <a:pPr algn="just"/>
            <a:endParaRPr dirty="0" lang="en-GB" smtClean="0"/>
          </a:p>
          <a:p>
            <a:pPr algn="just"/>
            <a:r>
              <a:rPr dirty="0" lang="en-GB" smtClean="0"/>
              <a:t>Demonstration</a:t>
            </a:r>
          </a:p>
          <a:p>
            <a:pPr algn="just"/>
            <a:endParaRPr dirty="0" lang="en-GB" smtClean="0"/>
          </a:p>
          <a:p>
            <a:pPr algn="just"/>
            <a:r>
              <a:rPr dirty="0" lang="en-GB" smtClean="0"/>
              <a:t>Conclusion &amp; Discussion</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8534400" y="96464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8800"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10"/>
              <a:t>PROBLEM</a:t>
            </a:r>
            <a:r>
              <a:rPr dirty="0" sz="4250"/>
              <a:t>	</a:t>
            </a:r>
            <a:r>
              <a:rPr dirty="0" sz="4250" spc="-75"/>
              <a:t>STATEMENT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48"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4</a:t>
            </a:fld>
            <a:endParaRPr dirty="0" spc="-50"/>
          </a:p>
        </p:txBody>
      </p:sp>
      <p:sp>
        <p:nvSpPr>
          <p:cNvPr id="1048649" name="TextBox 10"/>
          <p:cNvSpPr txBox="1"/>
          <p:nvPr/>
        </p:nvSpPr>
        <p:spPr>
          <a:xfrm>
            <a:off x="1371600" y="2743200"/>
            <a:ext cx="6400800" cy="1234441"/>
          </a:xfrm>
          <a:prstGeom prst="rect"/>
          <a:noFill/>
        </p:spPr>
        <p:txBody>
          <a:bodyPr rtlCol="0" wrap="square">
            <a:spAutoFit/>
          </a:bodyPr>
          <a:p>
            <a:pPr algn="just"/>
            <a:r>
              <a:rPr dirty="0" lang="en-IN"/>
              <a:t>The fashion industry faces challenges in keeping pace with rapidly changing trends and consumer demand for personalized and unique apparel. Traditional design processes can be time-consuming and often lack the scalability and agility needed to address these dynamic market conditions.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4785" cy="549910"/>
          </a:xfrm>
          <a:prstGeom prst="rect"/>
        </p:spPr>
        <p:txBody>
          <a:bodyPr bIns="0" lIns="0" rIns="0" rtlCol="0" tIns="16510" vert="horz" wrap="square">
            <a:spAutoFit/>
          </a:bodyPr>
          <a:p>
            <a:pPr marL="12700">
              <a:lnSpc>
                <a:spcPct val="100000"/>
              </a:lnSpc>
              <a:spcBef>
                <a:spcPts val="130"/>
              </a:spcBef>
              <a:tabLst>
                <a:tab algn="l" pos="2643505"/>
              </a:tabLst>
            </a:pPr>
            <a:r>
              <a:rPr dirty="0" sz="4250" spc="-10"/>
              <a:t>PROJECT</a:t>
            </a:r>
            <a:r>
              <a:rPr dirty="0" sz="4250"/>
              <a:t>	</a:t>
            </a:r>
            <a:r>
              <a:rPr dirty="0" sz="4250" spc="-1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9"/>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55" name="object 10"/>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5</a:t>
            </a:fld>
            <a:endParaRPr dirty="0" spc="-50"/>
          </a:p>
        </p:txBody>
      </p:sp>
      <p:sp>
        <p:nvSpPr>
          <p:cNvPr id="1048656" name="TextBox 10"/>
          <p:cNvSpPr txBox="1"/>
          <p:nvPr/>
        </p:nvSpPr>
        <p:spPr>
          <a:xfrm>
            <a:off x="1600200" y="3048000"/>
            <a:ext cx="6477000" cy="1463041"/>
          </a:xfrm>
          <a:prstGeom prst="rect"/>
          <a:noFill/>
        </p:spPr>
        <p:txBody>
          <a:bodyPr rtlCol="0" wrap="square">
            <a:spAutoFit/>
          </a:bodyPr>
          <a:p>
            <a:pPr algn="just"/>
            <a:r>
              <a:rPr dirty="0" lang="en-IN"/>
              <a:t>This project aims to create a cutting-edge solution that utilizes Generative Adversarial Networks (GANs) and other deep learning techniques to automate the generation of fashion designs and apparel patterns. This AI tool will </a:t>
            </a:r>
            <a:r>
              <a:rPr dirty="0" lang="en-IN" err="1"/>
              <a:t>analyze</a:t>
            </a:r>
            <a:r>
              <a:rPr dirty="0" lang="en-IN"/>
              <a:t> current trends, historical data, and consumer preferences to produce innovative and personalized fashion designs.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558165" y="385444"/>
            <a:ext cx="9764395" cy="929258"/>
          </a:xfrm>
          <a:prstGeom prst="rect"/>
        </p:spPr>
        <p:txBody>
          <a:bodyPr bIns="0" lIns="0" rIns="0" rtlCol="0" tIns="522858" vert="horz" wrap="square">
            <a:spAutoFit/>
          </a:bodyPr>
          <a:p>
            <a:pPr marL="153670">
              <a:lnSpc>
                <a:spcPct val="100000"/>
              </a:lnSpc>
              <a:spcBef>
                <a:spcPts val="130"/>
              </a:spcBef>
            </a:pPr>
            <a:r>
              <a:rPr dirty="0" sz="3200"/>
              <a:t>WHO</a:t>
            </a:r>
            <a:r>
              <a:rPr dirty="0" sz="3200" spc="-245"/>
              <a:t> </a:t>
            </a:r>
            <a:r>
              <a:rPr dirty="0" sz="3200"/>
              <a:t>ARE</a:t>
            </a:r>
            <a:r>
              <a:rPr dirty="0" sz="3200" spc="-70"/>
              <a:t> </a:t>
            </a:r>
            <a:r>
              <a:rPr dirty="0" sz="3200"/>
              <a:t>THE</a:t>
            </a:r>
            <a:r>
              <a:rPr dirty="0" sz="3200" spc="-55"/>
              <a:t> </a:t>
            </a:r>
            <a:r>
              <a:rPr dirty="0" sz="3200"/>
              <a:t>END</a:t>
            </a:r>
            <a:r>
              <a:rPr dirty="0" sz="3200" spc="-70"/>
              <a:t> </a:t>
            </a:r>
            <a:r>
              <a:rPr dirty="0" sz="3200" spc="-10"/>
              <a:t>USERS?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7"/>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2"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6</a:t>
            </a:fld>
            <a:endParaRPr dirty="0" spc="-50"/>
          </a:p>
        </p:txBody>
      </p:sp>
      <p:sp>
        <p:nvSpPr>
          <p:cNvPr id="1048663" name="TextBox 8"/>
          <p:cNvSpPr txBox="1"/>
          <p:nvPr/>
        </p:nvSpPr>
        <p:spPr>
          <a:xfrm>
            <a:off x="1466850" y="2971800"/>
            <a:ext cx="6629400" cy="1005840"/>
          </a:xfrm>
          <a:prstGeom prst="rect"/>
          <a:noFill/>
        </p:spPr>
        <p:txBody>
          <a:bodyPr rtlCol="0" wrap="square">
            <a:spAutoFit/>
          </a:bodyPr>
          <a:p>
            <a:pPr algn="just"/>
            <a:r>
              <a:rPr dirty="0" lang="en-IN"/>
              <a:t>The primary users are fashion designers and brands looking to streamline their design process and explore new creative avenues. Additionally, online retail platforms and consumers seeking personalized fashion items will also benefit from this technology.</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385444"/>
            <a:ext cx="9764395" cy="942975"/>
          </a:xfrm>
          <a:prstGeom prst="rect"/>
        </p:spPr>
        <p:txBody>
          <a:bodyPr bIns="0" lIns="0" rIns="0" rtlCol="0" tIns="485775" vert="horz" wrap="square">
            <a:spAutoFit/>
          </a:bodyPr>
          <a:p>
            <a:pPr marL="12700">
              <a:lnSpc>
                <a:spcPct val="100000"/>
              </a:lnSpc>
              <a:spcBef>
                <a:spcPts val="105"/>
              </a:spcBef>
            </a:pPr>
            <a:r>
              <a:rPr dirty="0" sz="3600"/>
              <a:t>YOUR</a:t>
            </a:r>
            <a:r>
              <a:rPr dirty="0" sz="3600" spc="-95"/>
              <a:t> </a:t>
            </a:r>
            <a:r>
              <a:rPr dirty="0" sz="3600" spc="-10"/>
              <a:t>SOLUTION</a:t>
            </a:r>
            <a:r>
              <a:rPr dirty="0" sz="3600" spc="-345"/>
              <a:t> </a:t>
            </a:r>
            <a:r>
              <a:rPr dirty="0" sz="3600"/>
              <a:t>AND</a:t>
            </a:r>
            <a:r>
              <a:rPr dirty="0" sz="3600" spc="-20"/>
              <a:t> </a:t>
            </a:r>
            <a:r>
              <a:rPr dirty="0" sz="3600"/>
              <a:t>ITS </a:t>
            </a:r>
            <a:r>
              <a:rPr dirty="0" sz="3600" spc="-20"/>
              <a:t>VALUE</a:t>
            </a:r>
            <a:r>
              <a:rPr dirty="0" sz="3600" spc="-120"/>
              <a:t> </a:t>
            </a:r>
            <a:r>
              <a:rPr dirty="0" sz="3600" spc="-10"/>
              <a:t>PROPOSITION</a:t>
            </a:r>
            <a:endParaRPr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8"/>
          <p:cNvSpPr txBox="1"/>
          <p:nvPr/>
        </p:nvSpPr>
        <p:spPr>
          <a:xfrm>
            <a:off x="739775" y="6473337"/>
            <a:ext cx="1798955" cy="146685"/>
          </a:xfrm>
          <a:prstGeom prst="rect"/>
        </p:spPr>
        <p:txBody>
          <a:bodyPr bIns="0" lIns="0" rIns="0" rtlCol="0" tIns="6985" vert="horz" wrap="square">
            <a:spAutoFit/>
          </a:bodyPr>
          <a:p>
            <a:pPr marL="12700">
              <a:lnSpc>
                <a:spcPct val="100000"/>
              </a:lnSpc>
              <a:spcBef>
                <a:spcPts val="55"/>
              </a:spcBef>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69"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114300">
              <a:lnSpc>
                <a:spcPct val="100000"/>
              </a:lnSpc>
              <a:spcBef>
                <a:spcPts val="55"/>
              </a:spcBef>
            </a:pPr>
            <a:fld id="{81D60167-4931-47E6-BA6A-407CBD079E47}" type="slidenum">
              <a:rPr dirty="0" spc="-50"/>
              <a:t>7</a:t>
            </a:fld>
            <a:endParaRPr dirty="0" spc="-50"/>
          </a:p>
        </p:txBody>
      </p:sp>
      <p:sp>
        <p:nvSpPr>
          <p:cNvPr id="1048670" name="TextBox 9"/>
          <p:cNvSpPr txBox="1"/>
          <p:nvPr/>
        </p:nvSpPr>
        <p:spPr>
          <a:xfrm>
            <a:off x="3352800" y="2803410"/>
            <a:ext cx="5638800" cy="1691641"/>
          </a:xfrm>
          <a:prstGeom prst="rect"/>
          <a:noFill/>
        </p:spPr>
        <p:txBody>
          <a:bodyPr rtlCol="0" wrap="square">
            <a:spAutoFit/>
          </a:bodyPr>
          <a:p>
            <a:pPr algn="just"/>
            <a:r>
              <a:rPr dirty="0" lang="en-IN"/>
              <a:t>Implement a GAN-based model that learns from a vast dataset of fashion items to generate new designs. The system will allow users to input preferences or constraints (e.g., style, </a:t>
            </a:r>
            <a:r>
              <a:rPr dirty="0" lang="en-IN" err="1"/>
              <a:t>color</a:t>
            </a:r>
            <a:r>
              <a:rPr dirty="0" lang="en-IN"/>
              <a:t>, fabric) to guide the generation process towards desired outcomes. The model will also incorporate feedback loops for continuous improvement based on user interactions and market trends.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558165" y="385444"/>
            <a:ext cx="9764395" cy="819404"/>
          </a:xfrm>
          <a:prstGeom prst="rect"/>
        </p:spPr>
        <p:txBody>
          <a:bodyPr bIns="0" lIns="0" rIns="0" rtlCol="0" tIns="286004" vert="horz" wrap="square">
            <a:spAutoFit/>
          </a:bodyPr>
          <a:p>
            <a:pPr marL="193675">
              <a:lnSpc>
                <a:spcPct val="100000"/>
              </a:lnSpc>
              <a:spcBef>
                <a:spcPts val="130"/>
              </a:spcBef>
            </a:pPr>
            <a:r>
              <a:rPr dirty="0" sz="4250"/>
              <a:t>THE</a:t>
            </a:r>
            <a:r>
              <a:rPr dirty="0" sz="4250" spc="20"/>
              <a:t> </a:t>
            </a:r>
            <a:r>
              <a:rPr dirty="0" sz="4250"/>
              <a:t>WOW</a:t>
            </a:r>
            <a:r>
              <a:rPr dirty="0" sz="4250" spc="90"/>
              <a:t> </a:t>
            </a:r>
            <a:r>
              <a:rPr dirty="0" sz="4250"/>
              <a:t>IN YOUR </a:t>
            </a:r>
            <a:r>
              <a:rPr dirty="0" sz="4250" spc="-10"/>
              <a:t>SOLUTION</a:t>
            </a:r>
            <a:endParaRPr sz="4250"/>
          </a:p>
        </p:txBody>
      </p:sp>
      <p:sp>
        <p:nvSpPr>
          <p:cNvPr id="1048676" name="object 8"/>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t>8</a:t>
            </a:fld>
            <a:endParaRPr dirty="0" spc="-25"/>
          </a:p>
        </p:txBody>
      </p:sp>
      <p:sp>
        <p:nvSpPr>
          <p:cNvPr id="1048677" name="TextBox 8"/>
          <p:cNvSpPr txBox="1"/>
          <p:nvPr/>
        </p:nvSpPr>
        <p:spPr>
          <a:xfrm>
            <a:off x="3124200" y="2762467"/>
            <a:ext cx="5105400" cy="2377441"/>
          </a:xfrm>
          <a:prstGeom prst="rect"/>
          <a:noFill/>
        </p:spPr>
        <p:txBody>
          <a:bodyPr rtlCol="0" wrap="square">
            <a:spAutoFit/>
          </a:bodyPr>
          <a:p>
            <a:r>
              <a:rPr dirty="0" lang="en-IN"/>
              <a:t>The project's wow factor lies in its ability to democratize fashion design, making it possible for smaller brands and individual designers to compete with industry giants by reducing the time and cost associated with the design process. Furthermore, its capacity to generate personalized apparel designs in real-time based on user inputs and preferences sets a new standard for consumer-driven fashion.</a:t>
            </a:r>
          </a:p>
          <a:p>
            <a:r>
              <a:rPr dirty="0" lang="en-IN" smtClean="0"/>
              <a:t/>
            </a:r>
            <a:br>
              <a:rPr dirty="0" lang="en-IN" smtClean="0"/>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a:solidFill>
                  <a:srgbClr val="2D83C3"/>
                </a:solidFill>
                <a:latin typeface="Trebuchet MS"/>
                <a:cs typeface="Trebuchet MS"/>
              </a:rPr>
              <a:t>3/21/2024</a:t>
            </a:r>
            <a:r>
              <a:rPr dirty="0" sz="1100" spc="180">
                <a:solidFill>
                  <a:srgbClr val="2D83C3"/>
                </a:solidFill>
                <a:latin typeface="Trebuchet MS"/>
                <a:cs typeface="Trebuchet MS"/>
              </a:rPr>
              <a:t>  </a:t>
            </a:r>
            <a:r>
              <a:rPr b="1" dirty="0" sz="1100">
                <a:solidFill>
                  <a:srgbClr val="2D83C3"/>
                </a:solidFill>
                <a:latin typeface="Trebuchet MS"/>
                <a:cs typeface="Trebuchet MS"/>
              </a:rPr>
              <a:t>Annual</a:t>
            </a:r>
            <a:r>
              <a:rPr b="1" dirty="0" sz="1100" spc="-75">
                <a:solidFill>
                  <a:srgbClr val="2D83C3"/>
                </a:solidFill>
                <a:latin typeface="Trebuchet MS"/>
                <a:cs typeface="Trebuchet MS"/>
              </a:rPr>
              <a:t> </a:t>
            </a:r>
            <a:r>
              <a:rPr b="1" dirty="0" sz="1100" spc="-10">
                <a:solidFill>
                  <a:srgbClr val="2D83C3"/>
                </a:solidFill>
                <a:latin typeface="Trebuchet MS"/>
                <a:cs typeface="Trebuchet MS"/>
              </a:rPr>
              <a:t>Review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a:spLocks noGrp="1"/>
          </p:cNvSpPr>
          <p:nvPr>
            <p:ph type="sldNum" sz="quarter" idx="7"/>
          </p:nvPr>
        </p:nvSpPr>
        <p:spPr>
          <a:xfrm>
            <a:off x="11277218" y="6473337"/>
            <a:ext cx="2413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25"/>
              <a:t>9</a:t>
            </a:fld>
            <a:endParaRPr dirty="0" spc="-25"/>
          </a:p>
        </p:txBody>
      </p:sp>
      <p:sp>
        <p:nvSpPr>
          <p:cNvPr id="1048683" name="object 8"/>
          <p:cNvSpPr txBox="1">
            <a:spLocks noGrp="1"/>
          </p:cNvSpPr>
          <p:nvPr>
            <p:ph type="ctrTitle"/>
          </p:nvPr>
        </p:nvSpPr>
        <p:spPr>
          <a:xfrm>
            <a:off x="739775" y="291147"/>
            <a:ext cx="3304540" cy="622935"/>
          </a:xfrm>
          <a:prstGeom prst="rect"/>
        </p:spPr>
        <p:txBody>
          <a:bodyPr bIns="0" lIns="0" rIns="0" rtlCol="0" tIns="13335" vert="horz" wrap="square">
            <a:spAutoFit/>
          </a:bodyPr>
          <a:p>
            <a:pPr marL="12700">
              <a:lnSpc>
                <a:spcPct val="100000"/>
              </a:lnSpc>
              <a:spcBef>
                <a:spcPts val="105"/>
              </a:spcBef>
            </a:pPr>
            <a:r>
              <a:rPr dirty="0" spc="-10"/>
              <a:t>MODELLING</a:t>
            </a:r>
          </a:p>
        </p:txBody>
      </p:sp>
      <p:pic>
        <p:nvPicPr>
          <p:cNvPr id="2097167" name="Picture 2" descr="Toward AI fashion design: An Attribute-GAN model for clothing match -  ScienceDirect"/>
          <p:cNvPicPr>
            <a:picLocks noChangeAspect="1" noChangeArrowheads="1"/>
          </p:cNvPicPr>
          <p:nvPr/>
        </p:nvPicPr>
        <p:blipFill>
          <a:blip xmlns:r="http://schemas.openxmlformats.org/officeDocument/2006/relationships" r:embed="rId2"/>
          <a:srcRect/>
          <a:stretch>
            <a:fillRect/>
          </a:stretch>
        </p:blipFill>
        <p:spPr bwMode="auto">
          <a:xfrm>
            <a:off x="914400" y="1695450"/>
            <a:ext cx="7705725" cy="4229101"/>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 Agilan</dc:creator>
  <cp:lastModifiedBy>1</cp:lastModifiedBy>
  <dcterms:created xsi:type="dcterms:W3CDTF">2024-03-29T21:27:00Z</dcterms:created>
  <dcterms:modified xsi:type="dcterms:W3CDTF">2024-04-01T14:04:24Z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y fmtid="{D5CDD505-2E9C-101B-9397-08002B2CF9AE}" pid="5" name="ICV">
    <vt:lpwstr>a3155a18da5542bd9a47c882d831be53</vt:lpwstr>
  </property>
</Properties>
</file>