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2" r:id="rId7"/>
    <p:sldId id="260" r:id="rId8"/>
    <p:sldId id="268" r:id="rId9"/>
    <p:sldId id="269" r:id="rId10"/>
    <p:sldId id="264" r:id="rId11"/>
    <p:sldId id="270" r:id="rId12"/>
    <p:sldId id="271" r:id="rId13"/>
    <p:sldId id="265" r:id="rId14"/>
    <p:sldId id="266" r:id="rId15"/>
    <p:sldId id="267" r:id="rId16"/>
    <p:sldId id="272"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06" autoAdjust="0"/>
  </p:normalViewPr>
  <p:slideViewPr>
    <p:cSldViewPr>
      <p:cViewPr varScale="1">
        <p:scale>
          <a:sx n="67" d="100"/>
          <a:sy n="67" d="100"/>
        </p:scale>
        <p:origin x="83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nkarthi0220@gmail.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arthi417/IBM_EDUNET_NM/blob/7ec802579ce22461f0770d1147c7f4ccdaaacc6f/Electricity_prediction.ipynb" TargetMode="External"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hyperlink" Target="http://www.linkedin.com/in/karthi417" TargetMode="External" /><Relationship Id="rId2" Type="http://schemas.openxmlformats.org/officeDocument/2006/relationships/hyperlink" Target="https://github.com/Karthi417/IBM_EDUNET_NM/blob/7ec802579ce22461f0770d1147c7f4ccdaaacc6f/Electricity_prediction.ipynb" TargetMode="External" /><Relationship Id="rId1" Type="http://schemas.openxmlformats.org/officeDocument/2006/relationships/slideLayout" Target="../slideLayouts/slideLayout4.xml" /><Relationship Id="rId4" Type="http://schemas.openxmlformats.org/officeDocument/2006/relationships/hyperlink" Target="https://github.com/Karthi417/IBM_EDUNET_NM/blob/7ec802579ce22461f0770d1147c7f4ccdaaacc6f/Electricity23-24.xlsx"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414774" y="4443886"/>
            <a:ext cx="6634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N. KARTHIKEYAN</a:t>
            </a:r>
            <a:endParaRPr spc="15" dirty="0"/>
          </a:p>
        </p:txBody>
      </p:sp>
      <p:sp>
        <p:nvSpPr>
          <p:cNvPr id="8" name="object 8"/>
          <p:cNvSpPr txBox="1"/>
          <p:nvPr/>
        </p:nvSpPr>
        <p:spPr>
          <a:xfrm>
            <a:off x="7620000" y="5029200"/>
            <a:ext cx="4411980" cy="1590179"/>
          </a:xfrm>
          <a:prstGeom prst="rect">
            <a:avLst/>
          </a:prstGeom>
        </p:spPr>
        <p:txBody>
          <a:bodyPr vert="horz" wrap="square" lIns="0" tIns="12700" rIns="0" bIns="0" rtlCol="0">
            <a:spAutoFit/>
          </a:bodyPr>
          <a:lstStyle/>
          <a:p>
            <a:pPr marL="12700">
              <a:lnSpc>
                <a:spcPct val="100000"/>
              </a:lnSpc>
              <a:spcBef>
                <a:spcPts val="100"/>
              </a:spcBef>
            </a:pPr>
            <a:r>
              <a:rPr lang="en-IN" sz="2000" spc="10" dirty="0">
                <a:latin typeface="Trebuchet MS"/>
                <a:cs typeface="Trebuchet MS"/>
              </a:rPr>
              <a:t>Email: </a:t>
            </a:r>
            <a:r>
              <a:rPr lang="en-IN" sz="2000" spc="10" dirty="0">
                <a:latin typeface="Trebuchet MS"/>
                <a:cs typeface="Trebuchet MS"/>
                <a:hlinkClick r:id="rId2"/>
              </a:rPr>
              <a:t>nkarthi0220@gmail.com</a:t>
            </a:r>
            <a:endParaRPr lang="en-IN" sz="2000" spc="10" dirty="0">
              <a:latin typeface="Trebuchet MS"/>
              <a:cs typeface="Trebuchet MS"/>
            </a:endParaRPr>
          </a:p>
          <a:p>
            <a:pPr marL="12700">
              <a:lnSpc>
                <a:spcPct val="100000"/>
              </a:lnSpc>
              <a:spcBef>
                <a:spcPts val="100"/>
              </a:spcBef>
            </a:pPr>
            <a:r>
              <a:rPr lang="en-IN" sz="2000" spc="10" dirty="0">
                <a:latin typeface="Trebuchet MS"/>
                <a:cs typeface="Trebuchet MS"/>
              </a:rPr>
              <a:t>Reg No: 211521243081</a:t>
            </a:r>
          </a:p>
          <a:p>
            <a:pPr marL="12700">
              <a:lnSpc>
                <a:spcPct val="100000"/>
              </a:lnSpc>
              <a:spcBef>
                <a:spcPts val="100"/>
              </a:spcBef>
            </a:pPr>
            <a:r>
              <a:rPr lang="en-IN" sz="2000" spc="10" dirty="0">
                <a:latin typeface="Trebuchet MS"/>
                <a:cs typeface="Trebuchet MS"/>
              </a:rPr>
              <a:t>Department of AI &amp; DS</a:t>
            </a:r>
          </a:p>
          <a:p>
            <a:pPr marL="12700">
              <a:lnSpc>
                <a:spcPct val="100000"/>
              </a:lnSpc>
              <a:spcBef>
                <a:spcPts val="100"/>
              </a:spcBef>
            </a:pPr>
            <a:r>
              <a:rPr lang="en-IN" sz="2000" spc="10" dirty="0">
                <a:latin typeface="Trebuchet MS"/>
                <a:cs typeface="Trebuchet MS"/>
              </a:rPr>
              <a:t>Panimalar Institute of Technology, Chennai</a:t>
            </a:r>
            <a:endParaRPr sz="20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a:t>
            </a:r>
            <a:r>
              <a:rPr lang="en-IN" sz="1100" spc="20" dirty="0">
                <a:solidFill>
                  <a:srgbClr val="2D83C3"/>
                </a:solidFill>
                <a:latin typeface="Trebuchet MS"/>
                <a:cs typeface="Trebuchet MS"/>
              </a:rPr>
              <a:t>8</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FDB400AD-143B-BF50-4D35-BE18CB5D2C87}"/>
              </a:ext>
            </a:extLst>
          </p:cNvPr>
          <p:cNvSpPr txBox="1"/>
          <p:nvPr/>
        </p:nvSpPr>
        <p:spPr>
          <a:xfrm>
            <a:off x="152400" y="2590800"/>
            <a:ext cx="10896600" cy="1446550"/>
          </a:xfrm>
          <a:prstGeom prst="rect">
            <a:avLst/>
          </a:prstGeom>
          <a:noFill/>
        </p:spPr>
        <p:txBody>
          <a:bodyPr wrap="square" rtlCol="0">
            <a:spAutoFit/>
          </a:bodyPr>
          <a:lstStyle/>
          <a:p>
            <a:r>
              <a:rPr lang="en-IN" sz="4400" i="0" dirty="0">
                <a:solidFill>
                  <a:srgbClr val="000000"/>
                </a:solidFill>
                <a:effectLst/>
                <a:highlight>
                  <a:srgbClr val="FFFFFF"/>
                </a:highlight>
                <a:latin typeface="Montserrat" panose="00000500000000000000" pitchFamily="2" charset="0"/>
              </a:rPr>
              <a:t>Generative AI for Engineering (E2324)</a:t>
            </a:r>
          </a:p>
          <a:p>
            <a:r>
              <a:rPr lang="en-IN" sz="4400" dirty="0">
                <a:solidFill>
                  <a:srgbClr val="000000"/>
                </a:solidFill>
                <a:highlight>
                  <a:srgbClr val="FFFFFF"/>
                </a:highlight>
                <a:latin typeface="Montserrat" panose="00000500000000000000" pitchFamily="2" charset="0"/>
              </a:rPr>
              <a:t>IBM-EDUNET FOUNDATION</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11" name="Picture 10">
            <a:extLst>
              <a:ext uri="{FF2B5EF4-FFF2-40B4-BE49-F238E27FC236}">
                <a16:creationId xmlns:a16="http://schemas.microsoft.com/office/drawing/2014/main" id="{9951D022-9B30-2B69-FD46-29D1C5B61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77187"/>
            <a:ext cx="9925050" cy="4842613"/>
          </a:xfrm>
          <a:prstGeom prst="rect">
            <a:avLst/>
          </a:prstGeom>
        </p:spPr>
      </p:pic>
      <p:sp>
        <p:nvSpPr>
          <p:cNvPr id="12" name="TextBox 11">
            <a:extLst>
              <a:ext uri="{FF2B5EF4-FFF2-40B4-BE49-F238E27FC236}">
                <a16:creationId xmlns:a16="http://schemas.microsoft.com/office/drawing/2014/main" id="{C2C6B1A0-FC25-B66F-F28B-B2CFB0E376E5}"/>
              </a:ext>
            </a:extLst>
          </p:cNvPr>
          <p:cNvSpPr txBox="1"/>
          <p:nvPr/>
        </p:nvSpPr>
        <p:spPr>
          <a:xfrm>
            <a:off x="7162800" y="6172200"/>
            <a:ext cx="5257800" cy="646331"/>
          </a:xfrm>
          <a:prstGeom prst="rect">
            <a:avLst/>
          </a:prstGeom>
          <a:noFill/>
        </p:spPr>
        <p:txBody>
          <a:bodyPr wrap="square" rtlCol="0">
            <a:spAutoFit/>
          </a:bodyPr>
          <a:lstStyle/>
          <a:p>
            <a:r>
              <a:rPr lang="en-IN" dirty="0"/>
              <a:t>*Are obtained from my own experimental dataset &amp; </a:t>
            </a:r>
          </a:p>
          <a:p>
            <a:r>
              <a:rPr lang="en-IN" dirty="0"/>
              <a:t>  These visualizations are interactive.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4" name="Picture 3">
            <a:extLst>
              <a:ext uri="{FF2B5EF4-FFF2-40B4-BE49-F238E27FC236}">
                <a16:creationId xmlns:a16="http://schemas.microsoft.com/office/drawing/2014/main" id="{31340280-0B7F-0537-A51F-EA1610E8D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019175"/>
            <a:ext cx="10248900" cy="5000625"/>
          </a:xfrm>
          <a:prstGeom prst="rect">
            <a:avLst/>
          </a:prstGeom>
        </p:spPr>
      </p:pic>
      <p:sp>
        <p:nvSpPr>
          <p:cNvPr id="5" name="TextBox 4">
            <a:extLst>
              <a:ext uri="{FF2B5EF4-FFF2-40B4-BE49-F238E27FC236}">
                <a16:creationId xmlns:a16="http://schemas.microsoft.com/office/drawing/2014/main" id="{D53A1228-F33E-F011-EF36-465CBF158B8C}"/>
              </a:ext>
            </a:extLst>
          </p:cNvPr>
          <p:cNvSpPr txBox="1"/>
          <p:nvPr/>
        </p:nvSpPr>
        <p:spPr>
          <a:xfrm>
            <a:off x="7162800" y="6135469"/>
            <a:ext cx="5257800" cy="646331"/>
          </a:xfrm>
          <a:prstGeom prst="rect">
            <a:avLst/>
          </a:prstGeom>
          <a:noFill/>
        </p:spPr>
        <p:txBody>
          <a:bodyPr wrap="square" rtlCol="0">
            <a:spAutoFit/>
          </a:bodyPr>
          <a:lstStyle/>
          <a:p>
            <a:r>
              <a:rPr lang="en-IN" dirty="0"/>
              <a:t>*Are obtained from my own experimental dataset &amp; </a:t>
            </a:r>
          </a:p>
          <a:p>
            <a:r>
              <a:rPr lang="en-IN" dirty="0"/>
              <a:t>  These visualizations are interactive.</a:t>
            </a:r>
          </a:p>
        </p:txBody>
      </p:sp>
    </p:spTree>
    <p:extLst>
      <p:ext uri="{BB962C8B-B14F-4D97-AF65-F5344CB8AC3E}">
        <p14:creationId xmlns:p14="http://schemas.microsoft.com/office/powerpoint/2010/main" val="41024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5" name="Picture 4">
            <a:extLst>
              <a:ext uri="{FF2B5EF4-FFF2-40B4-BE49-F238E27FC236}">
                <a16:creationId xmlns:a16="http://schemas.microsoft.com/office/drawing/2014/main" id="{BFA30294-C34D-DDEF-5AC7-C790225CA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095375"/>
            <a:ext cx="10248900" cy="5000625"/>
          </a:xfrm>
          <a:prstGeom prst="rect">
            <a:avLst/>
          </a:prstGeom>
        </p:spPr>
      </p:pic>
      <p:sp>
        <p:nvSpPr>
          <p:cNvPr id="6" name="TextBox 5">
            <a:extLst>
              <a:ext uri="{FF2B5EF4-FFF2-40B4-BE49-F238E27FC236}">
                <a16:creationId xmlns:a16="http://schemas.microsoft.com/office/drawing/2014/main" id="{BC3FB727-D7B2-37FA-CB7A-E22F0B77AADC}"/>
              </a:ext>
            </a:extLst>
          </p:cNvPr>
          <p:cNvSpPr txBox="1"/>
          <p:nvPr/>
        </p:nvSpPr>
        <p:spPr>
          <a:xfrm>
            <a:off x="7086600" y="6172200"/>
            <a:ext cx="5257800" cy="646331"/>
          </a:xfrm>
          <a:prstGeom prst="rect">
            <a:avLst/>
          </a:prstGeom>
          <a:noFill/>
        </p:spPr>
        <p:txBody>
          <a:bodyPr wrap="square" rtlCol="0">
            <a:spAutoFit/>
          </a:bodyPr>
          <a:lstStyle/>
          <a:p>
            <a:r>
              <a:rPr lang="en-IN" dirty="0"/>
              <a:t>*Are obtained from my own experimental dataset &amp; </a:t>
            </a:r>
          </a:p>
          <a:p>
            <a:r>
              <a:rPr lang="en-IN" dirty="0"/>
              <a:t>  These visualizations are interactive.</a:t>
            </a:r>
          </a:p>
        </p:txBody>
      </p:sp>
    </p:spTree>
    <p:extLst>
      <p:ext uri="{BB962C8B-B14F-4D97-AF65-F5344CB8AC3E}">
        <p14:creationId xmlns:p14="http://schemas.microsoft.com/office/powerpoint/2010/main" val="129475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045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838200" y="5955274"/>
            <a:ext cx="1230630" cy="335280"/>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3"/>
              </a:rPr>
              <a:t>Code Link</a:t>
            </a:r>
            <a:endParaRPr sz="2000" dirty="0">
              <a:latin typeface="Trebuchet MS"/>
              <a:cs typeface="Trebuchet MS"/>
            </a:endParaRPr>
          </a:p>
        </p:txBody>
      </p:sp>
      <p:sp>
        <p:nvSpPr>
          <p:cNvPr id="10" name="TextBox 9">
            <a:extLst>
              <a:ext uri="{FF2B5EF4-FFF2-40B4-BE49-F238E27FC236}">
                <a16:creationId xmlns:a16="http://schemas.microsoft.com/office/drawing/2014/main" id="{4AAD58A9-891A-9122-E263-8AD62C3E0396}"/>
              </a:ext>
            </a:extLst>
          </p:cNvPr>
          <p:cNvSpPr txBox="1"/>
          <p:nvPr/>
        </p:nvSpPr>
        <p:spPr>
          <a:xfrm>
            <a:off x="752475" y="1524000"/>
            <a:ext cx="10753343" cy="4401205"/>
          </a:xfrm>
          <a:prstGeom prst="rect">
            <a:avLst/>
          </a:prstGeom>
          <a:noFill/>
        </p:spPr>
        <p:txBody>
          <a:bodyPr wrap="square" rtlCol="0">
            <a:spAutoFit/>
          </a:bodyPr>
          <a:lstStyle/>
          <a:p>
            <a:r>
              <a:rPr lang="en-US" sz="2000" dirty="0"/>
              <a:t>The conclusion of this proposed work highlights the effectiveness of using LSTM neural networks for predicting electricity usage. The model, trained on historical data, demonstrated strong performance in forecasting future usage patterns. The interactive visualizations provided a clear representation of the predicted versus actual usage, aiding in decision-making processes. Overall, the system showed promise in improving resource allocation and energy management strategies.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Coding of the project is uploaded in GitHub, click below button to see the code :)</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p:txBody>
          <a:bodyPr/>
          <a:lstStyle/>
          <a:p>
            <a:r>
              <a:rPr lang="en-IN" dirty="0"/>
              <a:t>FUTURE SCOPE</a:t>
            </a:r>
          </a:p>
        </p:txBody>
      </p:sp>
      <p:sp>
        <p:nvSpPr>
          <p:cNvPr id="3" name="TextBox 2">
            <a:extLst>
              <a:ext uri="{FF2B5EF4-FFF2-40B4-BE49-F238E27FC236}">
                <a16:creationId xmlns:a16="http://schemas.microsoft.com/office/drawing/2014/main" id="{FFE5BD81-7010-A269-4E20-3FA929FE7DC2}"/>
              </a:ext>
            </a:extLst>
          </p:cNvPr>
          <p:cNvSpPr txBox="1"/>
          <p:nvPr/>
        </p:nvSpPr>
        <p:spPr>
          <a:xfrm>
            <a:off x="755332" y="1703725"/>
            <a:ext cx="10903268"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Integrating the developed model with smart grid technologies could enable real-time monitoring and adaptive control of electricity usage. This integration could facilitate more efficient and sustainable energy management practices.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Future work could focus on further improving the LSTM model's performance by experimenting with different network architectures, hyperparameters, and optimization techniques. This could lead to more accurate and reliable electricity usage predictions.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As the use of renewable energy sources increases, future work could explore integrating the model with renewable energy generation data. This integration could help optimize the use of renewable energy and improve overall energy sustainability.</a:t>
            </a:r>
            <a:endParaRPr lang="en-IN" sz="2000" dirty="0"/>
          </a:p>
        </p:txBody>
      </p:sp>
    </p:spTree>
    <p:extLst>
      <p:ext uri="{BB962C8B-B14F-4D97-AF65-F5344CB8AC3E}">
        <p14:creationId xmlns:p14="http://schemas.microsoft.com/office/powerpoint/2010/main" val="78476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0637A994-7FEB-AB84-8318-C0BC09321911}"/>
              </a:ext>
            </a:extLst>
          </p:cNvPr>
          <p:cNvSpPr txBox="1"/>
          <p:nvPr/>
        </p:nvSpPr>
        <p:spPr>
          <a:xfrm>
            <a:off x="755332" y="1371600"/>
            <a:ext cx="10681335" cy="1477328"/>
          </a:xfrm>
          <a:prstGeom prst="rect">
            <a:avLst/>
          </a:prstGeom>
          <a:noFill/>
        </p:spPr>
        <p:txBody>
          <a:bodyPr wrap="square" rtlCol="0">
            <a:spAutoFit/>
          </a:bodyPr>
          <a:lstStyle/>
          <a:p>
            <a:r>
              <a:rPr lang="en-IN" dirty="0"/>
              <a:t>GitHub Link: </a:t>
            </a:r>
            <a:r>
              <a:rPr lang="en-IN" dirty="0">
                <a:hlinkClick r:id="rId2"/>
              </a:rPr>
              <a:t>Karthi417</a:t>
            </a:r>
            <a:endParaRPr lang="en-IN" dirty="0"/>
          </a:p>
          <a:p>
            <a:endParaRPr lang="en-IN" dirty="0"/>
          </a:p>
          <a:p>
            <a:r>
              <a:rPr lang="en-IN" dirty="0"/>
              <a:t>LinkedIn Profile: </a:t>
            </a:r>
            <a:r>
              <a:rPr lang="en-IN" dirty="0">
                <a:hlinkClick r:id="rId3"/>
              </a:rPr>
              <a:t>KARTHIKEYAN N</a:t>
            </a:r>
            <a:endParaRPr lang="en-IN" dirty="0"/>
          </a:p>
          <a:p>
            <a:endParaRPr lang="en-IN" dirty="0"/>
          </a:p>
          <a:p>
            <a:r>
              <a:rPr lang="en-IN" dirty="0"/>
              <a:t>Dataset Link: It’s a personally created experimental Dataset uploaded on </a:t>
            </a:r>
            <a:r>
              <a:rPr lang="en-IN" dirty="0">
                <a:hlinkClick r:id="rId4"/>
              </a:rPr>
              <a:t>GitHub</a:t>
            </a:r>
            <a:endParaRPr lang="en-IN" dirty="0"/>
          </a:p>
        </p:txBody>
      </p:sp>
    </p:spTree>
    <p:extLst>
      <p:ext uri="{BB962C8B-B14F-4D97-AF65-F5344CB8AC3E}">
        <p14:creationId xmlns:p14="http://schemas.microsoft.com/office/powerpoint/2010/main" val="256503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a:xfrm>
            <a:off x="609600" y="1371600"/>
            <a:ext cx="10681335" cy="2492990"/>
          </a:xfrm>
        </p:spPr>
        <p:txBody>
          <a:bodyPr/>
          <a:lstStyle/>
          <a:p>
            <a:pPr algn="l"/>
            <a:r>
              <a:rPr lang="en-IN" sz="5400" dirty="0"/>
              <a:t>“</a:t>
            </a:r>
            <a:r>
              <a:rPr lang="en-IN" sz="5400" i="1" dirty="0"/>
              <a:t>ANOTHER FORM OF MODERNIZATION IS CONSERVING ENERGY FOR THE FUTURE</a:t>
            </a:r>
            <a:r>
              <a:rPr lang="en-IN" sz="5400" dirty="0"/>
              <a:t>”</a:t>
            </a:r>
          </a:p>
        </p:txBody>
      </p:sp>
      <p:sp>
        <p:nvSpPr>
          <p:cNvPr id="4" name="Title 1">
            <a:extLst>
              <a:ext uri="{FF2B5EF4-FFF2-40B4-BE49-F238E27FC236}">
                <a16:creationId xmlns:a16="http://schemas.microsoft.com/office/drawing/2014/main" id="{3FF341D6-FF36-3203-8702-4F6B39F10975}"/>
              </a:ext>
            </a:extLst>
          </p:cNvPr>
          <p:cNvSpPr txBox="1">
            <a:spLocks/>
          </p:cNvSpPr>
          <p:nvPr/>
        </p:nvSpPr>
        <p:spPr>
          <a:xfrm>
            <a:off x="4572000" y="4322802"/>
            <a:ext cx="8077200" cy="553998"/>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pPr algn="l"/>
            <a:r>
              <a:rPr lang="en-IN" sz="3600" b="0" kern="0" dirty="0"/>
              <a:t>THANK YOU!</a:t>
            </a:r>
          </a:p>
        </p:txBody>
      </p:sp>
    </p:spTree>
    <p:extLst>
      <p:ext uri="{BB962C8B-B14F-4D97-AF65-F5344CB8AC3E}">
        <p14:creationId xmlns:p14="http://schemas.microsoft.com/office/powerpoint/2010/main" val="236221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37BD19-B8A1-B3CF-CD13-37D15F8955FF}"/>
              </a:ext>
            </a:extLst>
          </p:cNvPr>
          <p:cNvSpPr txBox="1"/>
          <p:nvPr/>
        </p:nvSpPr>
        <p:spPr>
          <a:xfrm>
            <a:off x="657225" y="2922120"/>
            <a:ext cx="10543793" cy="1200329"/>
          </a:xfrm>
          <a:prstGeom prst="rect">
            <a:avLst/>
          </a:prstGeom>
          <a:noFill/>
        </p:spPr>
        <p:txBody>
          <a:bodyPr wrap="square" rtlCol="0">
            <a:spAutoFit/>
          </a:bodyPr>
          <a:lstStyle/>
          <a:p>
            <a:pPr algn="ctr"/>
            <a:r>
              <a:rPr lang="en-IN" sz="3600" b="1" dirty="0"/>
              <a:t>PREDICTION OF ELECTRICITY CONSUMPTION OF HOUSES FOR ENERGY CONSERVATION USING LSTM</a:t>
            </a:r>
            <a:r>
              <a:rPr lang="en-IN" sz="36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605280" y="267081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D1621EF-290C-2050-E019-BC0E7FBC68EF}"/>
              </a:ext>
            </a:extLst>
          </p:cNvPr>
          <p:cNvSpPr txBox="1"/>
          <p:nvPr/>
        </p:nvSpPr>
        <p:spPr>
          <a:xfrm>
            <a:off x="5858257" y="1447800"/>
            <a:ext cx="5952743" cy="3539430"/>
          </a:xfrm>
          <a:prstGeom prst="rect">
            <a:avLst/>
          </a:prstGeom>
          <a:noFill/>
        </p:spPr>
        <p:txBody>
          <a:bodyPr wrap="square" rtlCol="0">
            <a:spAutoFit/>
          </a:bodyPr>
          <a:lstStyle/>
          <a:p>
            <a:pPr marL="457200" indent="-457200">
              <a:buFont typeface="Courier New" panose="02070309020205020404" pitchFamily="49" charset="0"/>
              <a:buChar char="o"/>
            </a:pPr>
            <a:r>
              <a:rPr lang="en-IN" sz="2800" b="1" dirty="0"/>
              <a:t>Problem Statement</a:t>
            </a:r>
          </a:p>
          <a:p>
            <a:pPr marL="457200" indent="-457200">
              <a:buFont typeface="Courier New" panose="02070309020205020404" pitchFamily="49" charset="0"/>
              <a:buChar char="o"/>
            </a:pPr>
            <a:r>
              <a:rPr lang="en-IN" sz="2800" b="1" dirty="0"/>
              <a:t>Proposed System/Solution</a:t>
            </a:r>
          </a:p>
          <a:p>
            <a:pPr marL="457200" indent="-457200">
              <a:buFont typeface="Courier New" panose="02070309020205020404" pitchFamily="49" charset="0"/>
              <a:buChar char="o"/>
            </a:pPr>
            <a:r>
              <a:rPr lang="en-IN" sz="2800" b="1" dirty="0"/>
              <a:t>System Development Approach</a:t>
            </a:r>
          </a:p>
          <a:p>
            <a:pPr marL="457200" indent="-457200">
              <a:buFont typeface="Courier New" panose="02070309020205020404" pitchFamily="49" charset="0"/>
              <a:buChar char="o"/>
            </a:pPr>
            <a:r>
              <a:rPr lang="en-IN" sz="2800" b="1" dirty="0"/>
              <a:t>Algorithm &amp; Deployment</a:t>
            </a:r>
          </a:p>
          <a:p>
            <a:pPr marL="457200" indent="-457200">
              <a:buFont typeface="Courier New" panose="02070309020205020404" pitchFamily="49" charset="0"/>
              <a:buChar char="o"/>
            </a:pPr>
            <a:r>
              <a:rPr lang="en-IN" sz="2800" b="1" dirty="0"/>
              <a:t>Result</a:t>
            </a:r>
          </a:p>
          <a:p>
            <a:pPr marL="457200" indent="-457200">
              <a:buFont typeface="Courier New" panose="02070309020205020404" pitchFamily="49" charset="0"/>
              <a:buChar char="o"/>
            </a:pPr>
            <a:r>
              <a:rPr lang="en-IN" sz="2800" b="1" dirty="0"/>
              <a:t>Conclusion</a:t>
            </a:r>
          </a:p>
          <a:p>
            <a:pPr marL="457200" indent="-457200">
              <a:buFont typeface="Courier New" panose="02070309020205020404" pitchFamily="49" charset="0"/>
              <a:buChar char="o"/>
            </a:pPr>
            <a:r>
              <a:rPr lang="en-IN" sz="2800" b="1" dirty="0"/>
              <a:t>Future Scope</a:t>
            </a:r>
          </a:p>
          <a:p>
            <a:pPr marL="457200" indent="-457200">
              <a:buFont typeface="Courier New" panose="02070309020205020404" pitchFamily="49" charset="0"/>
              <a:buChar char="o"/>
            </a:pPr>
            <a:r>
              <a:rPr lang="en-IN" sz="2800" b="1" dirty="0"/>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41EEE3A-6107-5273-003C-BA828383FB9B}"/>
              </a:ext>
            </a:extLst>
          </p:cNvPr>
          <p:cNvSpPr txBox="1"/>
          <p:nvPr/>
        </p:nvSpPr>
        <p:spPr>
          <a:xfrm>
            <a:off x="834072" y="2286000"/>
            <a:ext cx="10519346" cy="2308324"/>
          </a:xfrm>
          <a:prstGeom prst="rect">
            <a:avLst/>
          </a:prstGeom>
          <a:noFill/>
        </p:spPr>
        <p:txBody>
          <a:bodyPr wrap="square" rtlCol="0">
            <a:spAutoFit/>
          </a:bodyPr>
          <a:lstStyle/>
          <a:p>
            <a:r>
              <a:rPr lang="en-IN" sz="2400" dirty="0"/>
              <a:t>In today’s world, The Usage of energy is unavoidable. </a:t>
            </a:r>
            <a:r>
              <a:rPr lang="en-US" sz="2400" dirty="0"/>
              <a:t>Electricity consumption prediction is crucial for efficient resource management and planning. The goal of this project is to develop a deep learning model that can accurately predict future electricity usage based on historical data. This model will help electricity providers and policymakers make informed decisions regarding energy production, distribution, and pricing.</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754316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PROPOSED SYSTEM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5</a:t>
            </a:fld>
            <a:endParaRPr sz="1100">
              <a:latin typeface="Trebuchet MS"/>
              <a:cs typeface="Trebuchet MS"/>
            </a:endParaRPr>
          </a:p>
        </p:txBody>
      </p:sp>
      <p:sp>
        <p:nvSpPr>
          <p:cNvPr id="10" name="TextBox 9">
            <a:extLst>
              <a:ext uri="{FF2B5EF4-FFF2-40B4-BE49-F238E27FC236}">
                <a16:creationId xmlns:a16="http://schemas.microsoft.com/office/drawing/2014/main" id="{E229CD59-72F2-A206-9BEB-9AD6CDB3D314}"/>
              </a:ext>
            </a:extLst>
          </p:cNvPr>
          <p:cNvSpPr txBox="1"/>
          <p:nvPr/>
        </p:nvSpPr>
        <p:spPr>
          <a:xfrm>
            <a:off x="752475" y="1676400"/>
            <a:ext cx="1090612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system is designed to handle large datasets and can be scaled to accommodate additional features or data sources, ensuring flexibility and adaptability as the needs of the organization evolve.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Utilizes LSTM neural networks to forecast future electricity usage based on historical data. This helps in anticipating demand and optimizing resource allocation.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providing accurate predictions and visualizations, the system enables data-driven decision-making processes, allowing stakeholders to make informed choices regarding energy management and resource planning.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Employs Plotly and other visualization libraries to create interactive plots that display historical and predicted electricity usage, as well as model evaluation metrics, providing stakeholders with a clear understanding of the data and model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40" dirty="0"/>
              <a:t>SYSTEM DEVELOPMENT APPROACH</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5C380782-677C-3666-7E14-973D6E1C9798}"/>
              </a:ext>
            </a:extLst>
          </p:cNvPr>
          <p:cNvSpPr txBox="1"/>
          <p:nvPr/>
        </p:nvSpPr>
        <p:spPr>
          <a:xfrm>
            <a:off x="609600" y="1620083"/>
            <a:ext cx="10743818" cy="4247317"/>
          </a:xfrm>
          <a:prstGeom prst="rect">
            <a:avLst/>
          </a:prstGeom>
          <a:noFill/>
        </p:spPr>
        <p:txBody>
          <a:bodyPr wrap="square" rtlCol="0">
            <a:spAutoFit/>
          </a:bodyPr>
          <a:lstStyle/>
          <a:p>
            <a:r>
              <a:rPr lang="en-US" dirty="0"/>
              <a:t>The proposed system provided uses several technologies and libraries for data processing, deep learning, and visualization. Here's a list of the key technologies used:</a:t>
            </a:r>
          </a:p>
          <a:p>
            <a:endParaRPr lang="en-US" b="1" dirty="0"/>
          </a:p>
          <a:p>
            <a:r>
              <a:rPr lang="en-US" b="1" dirty="0"/>
              <a:t>Python</a:t>
            </a:r>
            <a:r>
              <a:rPr lang="en-US" dirty="0"/>
              <a:t>: The programming language used for the entire codebase.</a:t>
            </a:r>
          </a:p>
          <a:p>
            <a:endParaRPr lang="en-US" b="1" dirty="0"/>
          </a:p>
          <a:p>
            <a:r>
              <a:rPr lang="en-US" b="1" dirty="0"/>
              <a:t>Pandas</a:t>
            </a:r>
            <a:r>
              <a:rPr lang="en-US" dirty="0"/>
              <a:t>: Library for data manipulation and analysis.</a:t>
            </a:r>
          </a:p>
          <a:p>
            <a:endParaRPr lang="en-US" b="1" dirty="0"/>
          </a:p>
          <a:p>
            <a:r>
              <a:rPr lang="en-US" b="1" dirty="0"/>
              <a:t>NumPy</a:t>
            </a:r>
            <a:r>
              <a:rPr lang="en-US" dirty="0"/>
              <a:t>: Library for numerical operations.</a:t>
            </a:r>
          </a:p>
          <a:p>
            <a:endParaRPr lang="en-US" b="1" dirty="0"/>
          </a:p>
          <a:p>
            <a:r>
              <a:rPr lang="en-US" b="1" dirty="0"/>
              <a:t>Scikit-learn</a:t>
            </a:r>
            <a:r>
              <a:rPr lang="en-US" dirty="0"/>
              <a:t>: Library for machine learning tasks, used here for data preprocessing and evaluation metrics calculation.</a:t>
            </a:r>
          </a:p>
          <a:p>
            <a:endParaRPr lang="en-US" b="1" dirty="0"/>
          </a:p>
          <a:p>
            <a:r>
              <a:rPr lang="en-US" b="1" dirty="0"/>
              <a:t>TensorFlow</a:t>
            </a:r>
            <a:r>
              <a:rPr lang="en-US" dirty="0"/>
              <a:t>: Deep learning framework used to build and train the LSTM model.</a:t>
            </a:r>
          </a:p>
          <a:p>
            <a:endParaRPr lang="en-US" dirty="0"/>
          </a:p>
          <a:p>
            <a:r>
              <a:rPr lang="en-US" b="1" dirty="0"/>
              <a:t>Plotly</a:t>
            </a:r>
            <a:r>
              <a:rPr lang="en-US" dirty="0"/>
              <a:t>: Library for interactive data visualization.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870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676400"/>
            <a:ext cx="10613643" cy="4247317"/>
          </a:xfrm>
          <a:prstGeom prst="rect">
            <a:avLst/>
          </a:prstGeom>
          <a:noFill/>
        </p:spPr>
        <p:txBody>
          <a:bodyPr wrap="square" rtlCol="0">
            <a:spAutoFit/>
          </a:bodyPr>
          <a:lstStyle/>
          <a:p>
            <a:r>
              <a:rPr lang="en-US" dirty="0"/>
              <a:t>The algorithm used in the code is Long Short-Term Memory (LSTM), which is a type of recurrent neural network (RNN) architecture well-suited for sequence prediction problems like time series forecasting. LSTM networks are designed to capture long-term dependencies in sequential data by using a gating mechanism to regulate the flow of information.</a:t>
            </a:r>
          </a:p>
          <a:p>
            <a:endParaRPr lang="en-US" b="1" dirty="0"/>
          </a:p>
          <a:p>
            <a:r>
              <a:rPr lang="en-US" dirty="0"/>
              <a:t>As for the development approach, the code follows a typical data science and machine learning workflow, which includes the following steps:</a:t>
            </a:r>
          </a:p>
          <a:p>
            <a:endParaRPr lang="en-US" dirty="0"/>
          </a:p>
          <a:p>
            <a:r>
              <a:rPr lang="en-US" b="1" dirty="0"/>
              <a:t>Data Loading and Preprocessing</a:t>
            </a:r>
            <a:r>
              <a:rPr lang="en-US" dirty="0"/>
              <a:t>: </a:t>
            </a:r>
          </a:p>
          <a:p>
            <a:r>
              <a:rPr lang="en-US" dirty="0"/>
              <a:t>The dataset is loaded and preprocessed. This involves converting the 'Date' column to </a:t>
            </a:r>
            <a:r>
              <a:rPr lang="en-US" dirty="0" err="1"/>
              <a:t>DateTime</a:t>
            </a:r>
            <a:r>
              <a:rPr lang="en-US" dirty="0"/>
              <a:t> format, sorting the data by date, and normalizing the 'Usage' column using </a:t>
            </a:r>
            <a:r>
              <a:rPr lang="en-US" dirty="0" err="1"/>
              <a:t>MinMaxScaler</a:t>
            </a:r>
            <a:r>
              <a:rPr lang="en-US" dirty="0"/>
              <a:t>.</a:t>
            </a:r>
          </a:p>
          <a:p>
            <a:endParaRPr lang="en-US" dirty="0"/>
          </a:p>
          <a:p>
            <a:r>
              <a:rPr lang="en-US" b="1" dirty="0"/>
              <a:t>Feature Engineering</a:t>
            </a:r>
            <a:r>
              <a:rPr lang="en-US" dirty="0"/>
              <a:t>: </a:t>
            </a:r>
          </a:p>
          <a:p>
            <a:r>
              <a:rPr lang="en-US" dirty="0"/>
              <a:t>Sequences of data are created for the LSTM model. Each input sequence consists of the last 30 days' data, and the target is the usage for the next day.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676400"/>
            <a:ext cx="10613643" cy="4247317"/>
          </a:xfrm>
          <a:prstGeom prst="rect">
            <a:avLst/>
          </a:prstGeom>
          <a:noFill/>
        </p:spPr>
        <p:txBody>
          <a:bodyPr wrap="square" rtlCol="0">
            <a:spAutoFit/>
          </a:bodyPr>
          <a:lstStyle/>
          <a:p>
            <a:r>
              <a:rPr lang="en-US" b="1" dirty="0"/>
              <a:t>Model Building</a:t>
            </a:r>
            <a:r>
              <a:rPr lang="en-US" dirty="0"/>
              <a:t>: </a:t>
            </a:r>
          </a:p>
          <a:p>
            <a:r>
              <a:rPr lang="en-US" dirty="0"/>
              <a:t>An LSTM model is built using TensorFlow's Keras API. The model architecture consists of two LSTM layers followed by a Dense output layer.</a:t>
            </a:r>
          </a:p>
          <a:p>
            <a:endParaRPr lang="en-US" b="1" dirty="0"/>
          </a:p>
          <a:p>
            <a:r>
              <a:rPr lang="en-US" b="1" dirty="0"/>
              <a:t>Model Training</a:t>
            </a:r>
            <a:r>
              <a:rPr lang="en-US" dirty="0"/>
              <a:t>: </a:t>
            </a:r>
          </a:p>
          <a:p>
            <a:r>
              <a:rPr lang="en-US" dirty="0"/>
              <a:t>The model is trained using the training data, with validation data used to monitor the model's performance during training. The model is trained for 100 epochs with a batch size of 32.</a:t>
            </a:r>
          </a:p>
          <a:p>
            <a:endParaRPr lang="en-US" b="1" dirty="0"/>
          </a:p>
          <a:p>
            <a:r>
              <a:rPr lang="en-US" b="1" dirty="0"/>
              <a:t>Model Evaluation</a:t>
            </a:r>
            <a:r>
              <a:rPr lang="en-US" dirty="0"/>
              <a:t>: </a:t>
            </a:r>
          </a:p>
          <a:p>
            <a:r>
              <a:rPr lang="en-US" dirty="0"/>
              <a:t>After training, the model is evaluated using the test data. Evaluation metrics such as Mean Absolute Error (MAE), Mean Squared Error (MSE), and R-squared are calculated to assess the model's performance.</a:t>
            </a:r>
          </a:p>
          <a:p>
            <a:endParaRPr lang="en-US" b="1" dirty="0"/>
          </a:p>
          <a:p>
            <a:r>
              <a:rPr lang="en-US" b="1" dirty="0"/>
              <a:t>Result Visualization:</a:t>
            </a:r>
            <a:r>
              <a:rPr lang="en-US" dirty="0"/>
              <a:t> The actual and predicted electricity usage values are plotted over time to visualize the model's predictions. Additionally, a histogram is created to visualize the distribution of evaluation metrics (MAE, MSE, R-squared), with a dashed green line indicating the "good" threshold for each metric.</a:t>
            </a:r>
            <a:endParaRPr lang="en-IN" dirty="0"/>
          </a:p>
        </p:txBody>
      </p:sp>
    </p:spTree>
    <p:extLst>
      <p:ext uri="{BB962C8B-B14F-4D97-AF65-F5344CB8AC3E}">
        <p14:creationId xmlns:p14="http://schemas.microsoft.com/office/powerpoint/2010/main" val="40500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868031"/>
            <a:ext cx="10613643" cy="2031325"/>
          </a:xfrm>
          <a:prstGeom prst="rect">
            <a:avLst/>
          </a:prstGeom>
          <a:noFill/>
        </p:spPr>
        <p:txBody>
          <a:bodyPr wrap="square" rtlCol="0">
            <a:spAutoFit/>
          </a:bodyPr>
          <a:lstStyle/>
          <a:p>
            <a:r>
              <a:rPr lang="en-US" b="1" dirty="0"/>
              <a:t>Monitoring and Maintenance</a:t>
            </a:r>
            <a:r>
              <a:rPr lang="en-US" dirty="0"/>
              <a:t>: </a:t>
            </a:r>
          </a:p>
          <a:p>
            <a:r>
              <a:rPr lang="en-US" dirty="0"/>
              <a:t>Continuously monitor the model's performance in the production environment. Retrain the model periodically using new data to improve its accuracy and adapt to changing consumption patterns.</a:t>
            </a:r>
          </a:p>
          <a:p>
            <a:endParaRPr lang="en-US" dirty="0"/>
          </a:p>
          <a:p>
            <a:r>
              <a:rPr lang="en-US" b="1" dirty="0"/>
              <a:t>Integration</a:t>
            </a:r>
            <a:r>
              <a:rPr lang="en-US" dirty="0"/>
              <a:t>: </a:t>
            </a:r>
          </a:p>
          <a:p>
            <a:r>
              <a:rPr lang="en-US" dirty="0"/>
              <a:t>Integrate the model predictions into existing energy management systems to assist stakeholders in making informed decisions regarding energy production, distribution, and pricing.</a:t>
            </a:r>
            <a:endParaRPr lang="en-IN" dirty="0"/>
          </a:p>
        </p:txBody>
      </p:sp>
    </p:spTree>
    <p:extLst>
      <p:ext uri="{BB962C8B-B14F-4D97-AF65-F5344CB8AC3E}">
        <p14:creationId xmlns:p14="http://schemas.microsoft.com/office/powerpoint/2010/main" val="228860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1041</Words>
  <Application>Microsoft Office PowerPoint</Application>
  <PresentationFormat>Widescreen</PresentationFormat>
  <Paragraphs>118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 KARTHIKEYAN</vt:lpstr>
      <vt:lpstr>PROJECT TITLE</vt:lpstr>
      <vt:lpstr>AGENDA</vt:lpstr>
      <vt:lpstr>PROBLEM STATEMENT</vt:lpstr>
      <vt:lpstr>PROPOSED SYSTEM </vt:lpstr>
      <vt:lpstr>SYSTEM DEVELOPMENT APPROACH</vt:lpstr>
      <vt:lpstr>ALGORITHM &amp; DEVELOPMENT</vt:lpstr>
      <vt:lpstr>ALGORITHM &amp; DEVELOPMENT</vt:lpstr>
      <vt:lpstr>ALGORITHM &amp; DEVELOPMENT</vt:lpstr>
      <vt:lpstr>PowerPoint Presentation</vt:lpstr>
      <vt:lpstr>PowerPoint Presentation</vt:lpstr>
      <vt:lpstr>PowerPoint Presentation</vt:lpstr>
      <vt:lpstr>CONCLUSION</vt:lpstr>
      <vt:lpstr>FUTURE SCOPE</vt:lpstr>
      <vt:lpstr>REFERENCES</vt:lpstr>
      <vt:lpstr>“ANOTHER FORM OF MODERNIZATION IS CONSERVING ENERGY 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KARTHIKEYAN</dc:title>
  <dc:creator>KARTHIKEYAN.N</dc:creator>
  <cp:lastModifiedBy>Guest User</cp:lastModifiedBy>
  <cp:revision>3</cp:revision>
  <dcterms:created xsi:type="dcterms:W3CDTF">2024-03-28T10:12:12Z</dcterms:created>
  <dcterms:modified xsi:type="dcterms:W3CDTF">2024-04-01T04:47:23Z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