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D72262-28AC-4975-AFBD-B9A595170E95}">
          <p14:sldIdLst>
            <p14:sldId id="256"/>
            <p14:sldId id="257"/>
            <p14:sldId id="258"/>
          </p14:sldIdLst>
        </p14:section>
        <p14:section name="Untitled Section" id="{68066B3B-4AA6-411B-9E59-F25C5E765CAE}">
          <p14:sldIdLst>
            <p14:sldId id="259"/>
            <p14:sldId id="260"/>
            <p14:sldId id="261"/>
            <p14:sldId id="262"/>
            <p14:sldId id="269"/>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p:cViewPr varScale="1">
        <p:scale>
          <a:sx n="67" d="100"/>
          <a:sy n="67" d="100"/>
        </p:scale>
        <p:origin x="9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jagan\karthi%20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 nm project.xlsx]KARTHI!PivotTable2</c:name>
    <c:fmtId val="12"/>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baseline="0"/>
              <a:t> </a:t>
            </a:r>
            <a:r>
              <a:rPr lang="en-IN" sz="2000" b="1" baseline="0"/>
              <a:t>JOB BASED ON PLACE</a:t>
            </a:r>
            <a:endParaRPr lang="en-IN" sz="2000" b="1"/>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38100" cap="rnd">
            <a:solidFill>
              <a:schemeClr val="accent1"/>
            </a:solidFill>
            <a:round/>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38100" cap="rnd">
            <a:solidFill>
              <a:schemeClr val="accent1"/>
            </a:solidFill>
            <a:round/>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38100" cap="rnd">
            <a:solidFill>
              <a:schemeClr val="accent1"/>
            </a:solidFill>
            <a:round/>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38100" cap="rnd">
            <a:solidFill>
              <a:schemeClr val="accent1"/>
            </a:solidFill>
            <a:round/>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38100" cap="rnd">
            <a:solidFill>
              <a:schemeClr val="accent1"/>
            </a:solidFill>
            <a:round/>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38100" cap="rnd">
            <a:solidFill>
              <a:schemeClr val="accent1"/>
            </a:solidFill>
            <a:round/>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38100" cap="rnd">
            <a:solidFill>
              <a:schemeClr val="accent1"/>
            </a:solidFill>
            <a:round/>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38100" cap="rnd">
            <a:solidFill>
              <a:schemeClr val="accent1"/>
            </a:solidFill>
            <a:round/>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38100" cap="rnd">
            <a:solidFill>
              <a:schemeClr val="accent1"/>
            </a:solidFill>
            <a:round/>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KARTHI!$B$3:$B$4</c:f>
              <c:strCache>
                <c:ptCount val="1"/>
                <c:pt idx="0">
                  <c:v>Contractual</c:v>
                </c:pt>
              </c:strCache>
            </c:strRef>
          </c:tx>
          <c:spPr>
            <a:ln w="38100" cap="rnd">
              <a:solidFill>
                <a:schemeClr val="accent1"/>
              </a:solidFill>
              <a:round/>
            </a:ln>
            <a:effectLst/>
          </c:spPr>
          <c:marker>
            <c:symbol val="circle"/>
            <c:size val="8"/>
            <c:spPr>
              <a:solidFill>
                <a:schemeClr val="accent1"/>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KARTHI!$B$5:$B$29</c:f>
              <c:numCache>
                <c:formatCode>General</c:formatCode>
                <c:ptCount val="24"/>
                <c:pt idx="2">
                  <c:v>1</c:v>
                </c:pt>
              </c:numCache>
            </c:numRef>
          </c:val>
          <c:smooth val="0"/>
          <c:extLst>
            <c:ext xmlns:c16="http://schemas.microsoft.com/office/drawing/2014/chart" uri="{C3380CC4-5D6E-409C-BE32-E72D297353CC}">
              <c16:uniqueId val="{00000000-0387-4D6E-82C6-5ED65B8FC028}"/>
            </c:ext>
          </c:extLst>
        </c:ser>
        <c:ser>
          <c:idx val="1"/>
          <c:order val="1"/>
          <c:tx>
            <c:strRef>
              <c:f>KARTHI!$C$3:$C$4</c:f>
              <c:strCache>
                <c:ptCount val="1"/>
                <c:pt idx="0">
                  <c:v>Full Time</c:v>
                </c:pt>
              </c:strCache>
            </c:strRef>
          </c:tx>
          <c:spPr>
            <a:ln w="38100" cap="rnd">
              <a:solidFill>
                <a:schemeClr val="accent2"/>
              </a:solidFill>
              <a:round/>
            </a:ln>
            <a:effectLst/>
          </c:spPr>
          <c:marker>
            <c:symbol val="circle"/>
            <c:size val="8"/>
            <c:spPr>
              <a:solidFill>
                <a:schemeClr val="accent2"/>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KARTHI!$C$5:$C$29</c:f>
              <c:numCache>
                <c:formatCode>General</c:formatCode>
                <c:ptCount val="24"/>
                <c:pt idx="0">
                  <c:v>1</c:v>
                </c:pt>
                <c:pt idx="1">
                  <c:v>8</c:v>
                </c:pt>
                <c:pt idx="2">
                  <c:v>5</c:v>
                </c:pt>
                <c:pt idx="3">
                  <c:v>3</c:v>
                </c:pt>
                <c:pt idx="4">
                  <c:v>1</c:v>
                </c:pt>
                <c:pt idx="5">
                  <c:v>5</c:v>
                </c:pt>
                <c:pt idx="6">
                  <c:v>2</c:v>
                </c:pt>
                <c:pt idx="7">
                  <c:v>1</c:v>
                </c:pt>
                <c:pt idx="8">
                  <c:v>4</c:v>
                </c:pt>
                <c:pt idx="9">
                  <c:v>4</c:v>
                </c:pt>
                <c:pt idx="10">
                  <c:v>4</c:v>
                </c:pt>
                <c:pt idx="11">
                  <c:v>3</c:v>
                </c:pt>
                <c:pt idx="12">
                  <c:v>6</c:v>
                </c:pt>
                <c:pt idx="13">
                  <c:v>3</c:v>
                </c:pt>
                <c:pt idx="14">
                  <c:v>2</c:v>
                </c:pt>
                <c:pt idx="15">
                  <c:v>1</c:v>
                </c:pt>
                <c:pt idx="16">
                  <c:v>2</c:v>
                </c:pt>
                <c:pt idx="17">
                  <c:v>4</c:v>
                </c:pt>
                <c:pt idx="18">
                  <c:v>1</c:v>
                </c:pt>
                <c:pt idx="19">
                  <c:v>9</c:v>
                </c:pt>
                <c:pt idx="20">
                  <c:v>11</c:v>
                </c:pt>
                <c:pt idx="21">
                  <c:v>3</c:v>
                </c:pt>
                <c:pt idx="22">
                  <c:v>1</c:v>
                </c:pt>
                <c:pt idx="23">
                  <c:v>2</c:v>
                </c:pt>
              </c:numCache>
            </c:numRef>
          </c:val>
          <c:smooth val="0"/>
          <c:extLst>
            <c:ext xmlns:c16="http://schemas.microsoft.com/office/drawing/2014/chart" uri="{C3380CC4-5D6E-409C-BE32-E72D297353CC}">
              <c16:uniqueId val="{00000001-0387-4D6E-82C6-5ED65B8FC028}"/>
            </c:ext>
          </c:extLst>
        </c:ser>
        <c:ser>
          <c:idx val="2"/>
          <c:order val="2"/>
          <c:tx>
            <c:strRef>
              <c:f>KARTHI!$D$3:$D$4</c:f>
              <c:strCache>
                <c:ptCount val="1"/>
                <c:pt idx="0">
                  <c:v>Intern</c:v>
                </c:pt>
              </c:strCache>
            </c:strRef>
          </c:tx>
          <c:spPr>
            <a:ln w="38100" cap="rnd">
              <a:solidFill>
                <a:schemeClr val="accent3"/>
              </a:solidFill>
              <a:round/>
            </a:ln>
            <a:effectLst/>
          </c:spPr>
          <c:marker>
            <c:symbol val="circle"/>
            <c:size val="8"/>
            <c:spPr>
              <a:solidFill>
                <a:schemeClr val="accent3"/>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KARTHI!$D$5:$D$29</c:f>
              <c:numCache>
                <c:formatCode>General</c:formatCode>
                <c:ptCount val="24"/>
                <c:pt idx="9">
                  <c:v>1</c:v>
                </c:pt>
              </c:numCache>
            </c:numRef>
          </c:val>
          <c:smooth val="0"/>
          <c:extLst>
            <c:ext xmlns:c16="http://schemas.microsoft.com/office/drawing/2014/chart" uri="{C3380CC4-5D6E-409C-BE32-E72D297353CC}">
              <c16:uniqueId val="{00000002-0387-4D6E-82C6-5ED65B8FC028}"/>
            </c:ext>
          </c:extLst>
        </c:ser>
        <c:ser>
          <c:idx val="3"/>
          <c:order val="3"/>
          <c:tx>
            <c:strRef>
              <c:f>KARTHI!$E$3:$E$4</c:f>
              <c:strCache>
                <c:ptCount val="1"/>
                <c:pt idx="0">
                  <c:v>Part Time</c:v>
                </c:pt>
              </c:strCache>
            </c:strRef>
          </c:tx>
          <c:spPr>
            <a:ln w="38100" cap="rnd">
              <a:solidFill>
                <a:schemeClr val="accent4"/>
              </a:solidFill>
              <a:round/>
            </a:ln>
            <a:effectLst/>
          </c:spPr>
          <c:marker>
            <c:symbol val="circle"/>
            <c:size val="8"/>
            <c:spPr>
              <a:solidFill>
                <a:schemeClr val="accent4"/>
              </a:solidFill>
              <a:ln>
                <a:noFill/>
              </a:ln>
              <a:effectLst/>
            </c:spPr>
          </c:marker>
          <c:cat>
            <c:strRef>
              <c:f>KARTHI!$A$5:$A$29</c:f>
              <c:strCache>
                <c:ptCount val="24"/>
                <c:pt idx="0">
                  <c:v>Bangalore Rural, Karnataka</c:v>
                </c:pt>
                <c:pt idx="1">
                  <c:v>Bangalore/Bengaluru</c:v>
                </c:pt>
                <c:pt idx="2">
                  <c:v>Bengaluru/Bangalore</c:v>
                </c:pt>
                <c:pt idx="3">
                  <c:v>Bengaluru/Bangalore, Karnataka</c:v>
                </c:pt>
                <c:pt idx="4">
                  <c:v>Bhubaneswar, Odisha</c:v>
                </c:pt>
                <c:pt idx="5">
                  <c:v>Chennai</c:v>
                </c:pt>
                <c:pt idx="6">
                  <c:v>Chennai, Tamil Nadu</c:v>
                </c:pt>
                <c:pt idx="7">
                  <c:v>Everywhere</c:v>
                </c:pt>
                <c:pt idx="8">
                  <c:v>Gurgaon/Gurugram</c:v>
                </c:pt>
                <c:pt idx="9">
                  <c:v>Gurgaon/Gurugram, Haryana</c:v>
                </c:pt>
                <c:pt idx="10">
                  <c:v>Hyderabad/Secunderabad</c:v>
                </c:pt>
                <c:pt idx="11">
                  <c:v>Hyderabad/Secunderabad, Telangana</c:v>
                </c:pt>
                <c:pt idx="12">
                  <c:v>Kolkata</c:v>
                </c:pt>
                <c:pt idx="13">
                  <c:v>Kolkata, West Bengal</c:v>
                </c:pt>
                <c:pt idx="14">
                  <c:v>Mumbai</c:v>
                </c:pt>
                <c:pt idx="15">
                  <c:v>Mumbai, Maharashtra</c:v>
                </c:pt>
                <c:pt idx="16">
                  <c:v>Navi Mumbai</c:v>
                </c:pt>
                <c:pt idx="17">
                  <c:v>Navi Mumbai, Maharashtra</c:v>
                </c:pt>
                <c:pt idx="18">
                  <c:v>Noida</c:v>
                </c:pt>
                <c:pt idx="19">
                  <c:v>Noida, Uttar Pradesh</c:v>
                </c:pt>
                <c:pt idx="20">
                  <c:v>Pune</c:v>
                </c:pt>
                <c:pt idx="21">
                  <c:v>Pune, Maharashtra</c:v>
                </c:pt>
                <c:pt idx="22">
                  <c:v>Trichy, Tamil Nadu</c:v>
                </c:pt>
                <c:pt idx="23">
                  <c:v>(blank)</c:v>
                </c:pt>
              </c:strCache>
            </c:strRef>
          </c:cat>
          <c:val>
            <c:numRef>
              <c:f>KARTHI!$E$5:$E$29</c:f>
              <c:numCache>
                <c:formatCode>General</c:formatCode>
                <c:ptCount val="24"/>
                <c:pt idx="23">
                  <c:v>1</c:v>
                </c:pt>
              </c:numCache>
            </c:numRef>
          </c:val>
          <c:smooth val="0"/>
          <c:extLst>
            <c:ext xmlns:c16="http://schemas.microsoft.com/office/drawing/2014/chart" uri="{C3380CC4-5D6E-409C-BE32-E72D297353CC}">
              <c16:uniqueId val="{00000003-0387-4D6E-82C6-5ED65B8FC028}"/>
            </c:ext>
          </c:extLst>
        </c:ser>
        <c:dLbls>
          <c:showLegendKey val="0"/>
          <c:showVal val="0"/>
          <c:showCatName val="0"/>
          <c:showSerName val="0"/>
          <c:showPercent val="0"/>
          <c:showBubbleSize val="0"/>
        </c:dLbls>
        <c:marker val="1"/>
        <c:smooth val="0"/>
        <c:axId val="272375616"/>
        <c:axId val="272377056"/>
      </c:lineChart>
      <c:catAx>
        <c:axId val="27237561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baseline="0"/>
                  <a:t> </a:t>
                </a:r>
                <a:r>
                  <a:rPr lang="en-IN" sz="1100" b="1" baseline="0">
                    <a:solidFill>
                      <a:schemeClr val="tx1">
                        <a:lumMod val="75000"/>
                        <a:lumOff val="25000"/>
                      </a:schemeClr>
                    </a:solidFill>
                    <a:latin typeface="Aptos Display" panose="020B0004020202020204" pitchFamily="34" charset="0"/>
                  </a:rPr>
                  <a:t>BRANCH</a:t>
                </a:r>
                <a:endParaRPr lang="en-IN" sz="1100" b="1">
                  <a:solidFill>
                    <a:schemeClr val="tx1">
                      <a:lumMod val="75000"/>
                      <a:lumOff val="25000"/>
                    </a:schemeClr>
                  </a:solidFill>
                  <a:latin typeface="Aptos Display" panose="020B0004020202020204" pitchFamily="34" charset="0"/>
                </a:endParaRP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272377056"/>
        <c:crosses val="autoZero"/>
        <c:auto val="1"/>
        <c:lblAlgn val="ctr"/>
        <c:lblOffset val="100"/>
        <c:noMultiLvlLbl val="0"/>
      </c:catAx>
      <c:valAx>
        <c:axId val="2723770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baseline="0"/>
                  <a:t> </a:t>
                </a:r>
                <a:r>
                  <a:rPr lang="en-IN" sz="1100" b="1" baseline="0">
                    <a:solidFill>
                      <a:schemeClr val="tx1">
                        <a:lumMod val="75000"/>
                        <a:lumOff val="25000"/>
                      </a:schemeClr>
                    </a:solidFill>
                  </a:rPr>
                  <a:t>JOB</a:t>
                </a:r>
                <a:endParaRPr lang="en-IN" sz="1100" b="1">
                  <a:solidFill>
                    <a:schemeClr val="tx1">
                      <a:lumMod val="75000"/>
                      <a:lumOff val="25000"/>
                    </a:schemeClr>
                  </a:solidFill>
                </a:endParaRPr>
              </a:p>
            </c:rich>
          </c:tx>
          <c:layout>
            <c:manualLayout>
              <c:xMode val="edge"/>
              <c:yMode val="edge"/>
              <c:x val="3.632758282292823E-2"/>
              <c:y val="0.31955556044540301"/>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3756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71674" y="17167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381124" y="466735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359353"/>
            <a:ext cx="9753600" cy="2308324"/>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STUDENT NAME: KARTHI S   </a:t>
            </a:r>
          </a:p>
          <a:p>
            <a:r>
              <a:rPr lang="en-US" sz="3000" dirty="0">
                <a:latin typeface="Times New Roman" panose="02020603050405020304" pitchFamily="18" charset="0"/>
                <a:cs typeface="Times New Roman" panose="02020603050405020304" pitchFamily="18" charset="0"/>
              </a:rPr>
              <a:t>REGISTER NO: asunm203bcs22007</a:t>
            </a:r>
          </a:p>
          <a:p>
            <a:r>
              <a:rPr lang="en-US" sz="3000" dirty="0">
                <a:latin typeface="Times New Roman" panose="02020603050405020304" pitchFamily="18" charset="0"/>
                <a:cs typeface="Times New Roman" panose="02020603050405020304" pitchFamily="18" charset="0"/>
              </a:rPr>
              <a:t>DEPARTMENT: Corporate Secretaryship</a:t>
            </a:r>
          </a:p>
          <a:p>
            <a:r>
              <a:rPr lang="en-US" sz="3000" dirty="0">
                <a:latin typeface="Times New Roman" panose="02020603050405020304" pitchFamily="18" charset="0"/>
                <a:cs typeface="Times New Roman" panose="02020603050405020304" pitchFamily="18" charset="0"/>
              </a:rPr>
              <a:t>COLLEGE: K.C.S Kasi Nadar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7D59EEC6-02EF-0029-1DF9-D579856328C2}"/>
              </a:ext>
            </a:extLst>
          </p:cNvPr>
          <p:cNvGraphicFramePr>
            <a:graphicFrameLocks noGrp="1"/>
          </p:cNvGraphicFramePr>
          <p:nvPr>
            <p:extLst>
              <p:ext uri="{D42A27DB-BD31-4B8C-83A1-F6EECF244321}">
                <p14:modId xmlns:p14="http://schemas.microsoft.com/office/powerpoint/2010/main" val="2181420692"/>
              </p:ext>
            </p:extLst>
          </p:nvPr>
        </p:nvGraphicFramePr>
        <p:xfrm>
          <a:off x="228600" y="1143636"/>
          <a:ext cx="4952999" cy="5323848"/>
        </p:xfrm>
        <a:graphic>
          <a:graphicData uri="http://schemas.openxmlformats.org/drawingml/2006/table">
            <a:tbl>
              <a:tblPr>
                <a:tableStyleId>{5C22544A-7EE6-4342-B048-85BDC9FD1C3A}</a:tableStyleId>
              </a:tblPr>
              <a:tblGrid>
                <a:gridCol w="2093071">
                  <a:extLst>
                    <a:ext uri="{9D8B030D-6E8A-4147-A177-3AD203B41FA5}">
                      <a16:colId xmlns:a16="http://schemas.microsoft.com/office/drawing/2014/main" val="268024087"/>
                    </a:ext>
                  </a:extLst>
                </a:gridCol>
                <a:gridCol w="676639">
                  <a:extLst>
                    <a:ext uri="{9D8B030D-6E8A-4147-A177-3AD203B41FA5}">
                      <a16:colId xmlns:a16="http://schemas.microsoft.com/office/drawing/2014/main" val="3686506248"/>
                    </a:ext>
                  </a:extLst>
                </a:gridCol>
                <a:gridCol w="532289">
                  <a:extLst>
                    <a:ext uri="{9D8B030D-6E8A-4147-A177-3AD203B41FA5}">
                      <a16:colId xmlns:a16="http://schemas.microsoft.com/office/drawing/2014/main" val="3831060024"/>
                    </a:ext>
                  </a:extLst>
                </a:gridCol>
                <a:gridCol w="396962">
                  <a:extLst>
                    <a:ext uri="{9D8B030D-6E8A-4147-A177-3AD203B41FA5}">
                      <a16:colId xmlns:a16="http://schemas.microsoft.com/office/drawing/2014/main" val="2216224421"/>
                    </a:ext>
                  </a:extLst>
                </a:gridCol>
                <a:gridCol w="577399">
                  <a:extLst>
                    <a:ext uri="{9D8B030D-6E8A-4147-A177-3AD203B41FA5}">
                      <a16:colId xmlns:a16="http://schemas.microsoft.com/office/drawing/2014/main" val="3389325418"/>
                    </a:ext>
                  </a:extLst>
                </a:gridCol>
                <a:gridCol w="676639">
                  <a:extLst>
                    <a:ext uri="{9D8B030D-6E8A-4147-A177-3AD203B41FA5}">
                      <a16:colId xmlns:a16="http://schemas.microsoft.com/office/drawing/2014/main" val="361820724"/>
                    </a:ext>
                  </a:extLst>
                </a:gridCol>
              </a:tblGrid>
              <a:tr h="178135">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BRANCH</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JOB</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791172758"/>
                  </a:ext>
                </a:extLst>
              </a:tr>
              <a:tr h="349536">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Row Labels</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Contractual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Full Time</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Intern</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Part Time</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67992197"/>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Bangalore Rural, Karnataka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855504176"/>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Bangalore/Bengaluru</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8</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79120201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Bengaluru/Bangalore</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807070100"/>
                  </a:ext>
                </a:extLst>
              </a:tr>
              <a:tr h="349536">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Bengaluru/Bangalore, Karnataka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14543508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Bhubaneswar, Odisha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dirty="0">
                          <a:effectLst/>
                          <a:latin typeface="Times New Roman" panose="02020603050405020304" pitchFamily="18" charset="0"/>
                          <a:cs typeface="Times New Roman" panose="02020603050405020304" pitchFamily="18" charset="0"/>
                        </a:rPr>
                        <a:t> </a:t>
                      </a:r>
                      <a:endParaRPr lang="en-US" sz="1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079162440"/>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Chennai</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928490097"/>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Chennai, Tamil Nadu</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820464269"/>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Everywhere</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91299231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Gurgaon/Gurugram</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773370515"/>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Gurgaon/Gurugram, Haryana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5</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076057659"/>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Hyderabad/Secunderabad</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3856141"/>
                  </a:ext>
                </a:extLst>
              </a:tr>
              <a:tr h="349536">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Hyderabad/Secunderabad, Telangana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94634784"/>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Kolkata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6</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945675146"/>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Kolkata, West Bengal</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1589074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Mumbai</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3674217872"/>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Mumbai, Maharashtra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103996785"/>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Navi Mumbai</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510822835"/>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Navi Mumbai, Maharashtra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4</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24282243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Noida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4126913250"/>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Noida, Uttar Pradesh</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9</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9</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50752427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Pune</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2923816049"/>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Pune, Maharashtra</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6528347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Trichy, Tamil Nadu</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998313043"/>
                  </a:ext>
                </a:extLst>
              </a:tr>
              <a:tr h="178135">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(blank)</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2</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l" fontAlgn="b"/>
                      <a:r>
                        <a:rPr lang="en-US" sz="1000" b="1" u="none" strike="noStrike">
                          <a:effectLst/>
                          <a:latin typeface="Times New Roman" panose="02020603050405020304" pitchFamily="18" charset="0"/>
                          <a:cs typeface="Times New Roman" panose="02020603050405020304" pitchFamily="18" charset="0"/>
                        </a:rPr>
                        <a:t> </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latin typeface="Times New Roman" panose="02020603050405020304" pitchFamily="18" charset="0"/>
                          <a:cs typeface="Times New Roman" panose="02020603050405020304" pitchFamily="18" charset="0"/>
                        </a:rPr>
                        <a:t>3</a:t>
                      </a:r>
                      <a:endParaRPr lang="en-US" sz="1000" b="1" i="0" u="none" strike="noStrike">
                        <a:solidFill>
                          <a:srgbClr val="000000"/>
                        </a:solidFill>
                        <a:effectLs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4209312389"/>
                  </a:ext>
                </a:extLst>
              </a:tr>
              <a:tr h="178135">
                <a:tc>
                  <a:txBody>
                    <a:bodyPr/>
                    <a:lstStyle/>
                    <a:p>
                      <a:pPr algn="l" fontAlgn="b"/>
                      <a:r>
                        <a:rPr lang="en-US" sz="1000" b="1" u="none" strike="noStrike">
                          <a:effectLst/>
                          <a:highlight>
                            <a:srgbClr val="D9E1F2"/>
                          </a:highlight>
                          <a:latin typeface="Times New Roman" panose="02020603050405020304" pitchFamily="18" charset="0"/>
                          <a:cs typeface="Times New Roman" panose="02020603050405020304" pitchFamily="18" charset="0"/>
                        </a:rPr>
                        <a:t>Grand Total</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86</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a:effectLst/>
                          <a:highlight>
                            <a:srgbClr val="D9E1F2"/>
                          </a:highlight>
                          <a:latin typeface="Times New Roman" panose="02020603050405020304" pitchFamily="18" charset="0"/>
                          <a:cs typeface="Times New Roman" panose="02020603050405020304" pitchFamily="18" charset="0"/>
                        </a:rPr>
                        <a:t>1</a:t>
                      </a:r>
                      <a:endParaRPr lang="en-US" sz="1000" b="1" i="0" u="none" strike="noStrike">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tc>
                  <a:txBody>
                    <a:bodyPr/>
                    <a:lstStyle/>
                    <a:p>
                      <a:pPr algn="r" fontAlgn="b"/>
                      <a:r>
                        <a:rPr lang="en-US" sz="1000" b="1" u="none" strike="noStrike" dirty="0">
                          <a:effectLst/>
                          <a:highlight>
                            <a:srgbClr val="D9E1F2"/>
                          </a:highlight>
                          <a:latin typeface="Times New Roman" panose="02020603050405020304" pitchFamily="18" charset="0"/>
                          <a:cs typeface="Times New Roman" panose="02020603050405020304" pitchFamily="18" charset="0"/>
                        </a:rPr>
                        <a:t>89</a:t>
                      </a:r>
                      <a:endParaRPr lang="en-US" sz="1000" b="1" i="0" u="none" strike="noStrike" dirty="0">
                        <a:solidFill>
                          <a:srgbClr val="000000"/>
                        </a:solidFill>
                        <a:effectLst/>
                        <a:highlight>
                          <a:srgbClr val="D9E1F2"/>
                        </a:highlight>
                        <a:latin typeface="Times New Roman" panose="02020603050405020304" pitchFamily="18" charset="0"/>
                        <a:cs typeface="Times New Roman" panose="02020603050405020304" pitchFamily="18" charset="0"/>
                      </a:endParaRPr>
                    </a:p>
                  </a:txBody>
                  <a:tcPr marL="8381" marR="8381" marT="8381" marB="0" anchor="b"/>
                </a:tc>
                <a:extLst>
                  <a:ext uri="{0D108BD9-81ED-4DB2-BD59-A6C34878D82A}">
                    <a16:rowId xmlns:a16="http://schemas.microsoft.com/office/drawing/2014/main" val="109726092"/>
                  </a:ext>
                </a:extLst>
              </a:tr>
            </a:tbl>
          </a:graphicData>
        </a:graphic>
      </p:graphicFrame>
      <p:graphicFrame>
        <p:nvGraphicFramePr>
          <p:cNvPr id="8" name="Chart 7">
            <a:extLst>
              <a:ext uri="{FF2B5EF4-FFF2-40B4-BE49-F238E27FC236}">
                <a16:creationId xmlns:a16="http://schemas.microsoft.com/office/drawing/2014/main" id="{8B12CF52-3D31-557A-52E8-04A37D7C1F78}"/>
              </a:ext>
            </a:extLst>
          </p:cNvPr>
          <p:cNvGraphicFramePr>
            <a:graphicFrameLocks/>
          </p:cNvGraphicFramePr>
          <p:nvPr>
            <p:extLst>
              <p:ext uri="{D42A27DB-BD31-4B8C-83A1-F6EECF244321}">
                <p14:modId xmlns:p14="http://schemas.microsoft.com/office/powerpoint/2010/main" val="691001878"/>
              </p:ext>
            </p:extLst>
          </p:nvPr>
        </p:nvGraphicFramePr>
        <p:xfrm>
          <a:off x="5486400" y="1176973"/>
          <a:ext cx="5248275" cy="42197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2A937E-EEAF-A903-1F1E-2FF85F8F8251}"/>
              </a:ext>
            </a:extLst>
          </p:cNvPr>
          <p:cNvSpPr txBox="1"/>
          <p:nvPr/>
        </p:nvSpPr>
        <p:spPr>
          <a:xfrm>
            <a:off x="731519" y="1034334"/>
            <a:ext cx="8336281" cy="526297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Based on the data presented in the graph titled "Job Based on Place," we can conclude that the majority of job opportunities across different locations are predominantly full-time positions. There is a significant peak in the total number of jobs, indicating a large concentration of opportunities in a particular location or category. Part-time, contractual, and internship roles appear to be significantly less frequent across all the listed branches. This trend suggests that employers are more likely to offer full-time positions, with other types of employment being relatively rare. The data highlights the dominance of full-time roles in the job market and may suggest the need for increased opportunities in other employment types, depending on the organization's or job seekers' focus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46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10235" y="2123271"/>
            <a:ext cx="9452990" cy="1446550"/>
          </a:xfrm>
          <a:prstGeom prst="rect">
            <a:avLst/>
          </a:prstGeom>
          <a:noFill/>
        </p:spPr>
        <p:txBody>
          <a:bodyPr wrap="square" rtlCol="0">
            <a:spAutoFit/>
          </a:bodyPr>
          <a:lstStyle/>
          <a:p>
            <a:r>
              <a:rPr lang="en-US" sz="4400" b="1" spc="300"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spc="300" dirty="0">
              <a:solidFill>
                <a:srgbClr val="7030A0"/>
              </a:solidFill>
              <a:latin typeface="Times New Roman" panose="02020603050405020304" pitchFamily="18" charset="0"/>
              <a:cs typeface="Times New Roman" panose="02020603050405020304" pitchFamily="18" charset="0"/>
            </a:endParaRPr>
          </a:p>
        </p:txBody>
      </p:sp>
      <p:pic>
        <p:nvPicPr>
          <p:cNvPr id="24" name="Graphic 23" descr="Presentation with checklist RTL">
            <a:extLst>
              <a:ext uri="{FF2B5EF4-FFF2-40B4-BE49-F238E27FC236}">
                <a16:creationId xmlns:a16="http://schemas.microsoft.com/office/drawing/2014/main" id="{E8BB581A-2957-DDFD-DB93-4D9035943A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2797" y="4180522"/>
            <a:ext cx="1798547" cy="1685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9"/>
            <a:ext cx="32226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56828" y="962501"/>
            <a:ext cx="6377276" cy="4401205"/>
          </a:xfrm>
          <a:prstGeom prst="rect">
            <a:avLst/>
          </a:prstGeom>
          <a:noFill/>
        </p:spPr>
        <p:txBody>
          <a:bodyPr wrap="square" rtlCol="0">
            <a:spAutoFit/>
          </a:bodyPr>
          <a:lstStyle/>
          <a:p>
            <a:pPr marL="457200" indent="-457200" algn="l">
              <a:buFont typeface="Wingdings" panose="05000000000000000000" pitchFamily="2" charset="2"/>
              <a:buChar char="Ø"/>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71500" indent="-571500" algn="l">
              <a:buFont typeface="Wingdings" panose="05000000000000000000" pitchFamily="2" charset="2"/>
              <a:buChar char="Ø"/>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77583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7200" y="304800"/>
            <a:ext cx="6553200" cy="670696"/>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B255E7E-0CD7-32A4-9350-69EC1C18090D}"/>
              </a:ext>
            </a:extLst>
          </p:cNvPr>
          <p:cNvSpPr txBox="1"/>
          <p:nvPr/>
        </p:nvSpPr>
        <p:spPr>
          <a:xfrm>
            <a:off x="676275" y="1447800"/>
            <a:ext cx="8239126" cy="4676715"/>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"Analyze the distribution of job types across different branch locations to identify any disparities in employment patterns. Specifically, investigate why full-time positions are overwhelmingly concentrated in certain branches and assess whether this distribution aligns with organizational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09472" y="254909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412870"/>
            <a:ext cx="6248400"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lang="en-US" sz="4250" spc="5" dirty="0">
                <a:latin typeface="Times New Roman" panose="02020603050405020304" pitchFamily="18" charset="0"/>
                <a:cs typeface="Times New Roman" panose="02020603050405020304" pitchFamily="18" charset="0"/>
              </a:rPr>
              <a:t>P</a:t>
            </a:r>
            <a:r>
              <a:rPr sz="4250" spc="5" dirty="0">
                <a:latin typeface="Times New Roman" panose="02020603050405020304" pitchFamily="18" charset="0"/>
                <a:cs typeface="Times New Roman" panose="02020603050405020304" pitchFamily="18" charset="0"/>
              </a:rPr>
              <a:t>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84FFE1FF-6ACA-1A73-4808-10393DE03DBE}"/>
              </a:ext>
            </a:extLst>
          </p:cNvPr>
          <p:cNvSpPr txBox="1"/>
          <p:nvPr/>
        </p:nvSpPr>
        <p:spPr>
          <a:xfrm>
            <a:off x="553640" y="1341872"/>
            <a:ext cx="8971359" cy="4832092"/>
          </a:xfrm>
          <a:prstGeom prst="rect">
            <a:avLst/>
          </a:prstGeom>
          <a:noFill/>
        </p:spPr>
        <p:txBody>
          <a:bodyPr wrap="square">
            <a:spAutoFit/>
          </a:bodyPr>
          <a:lstStyle/>
          <a:p>
            <a:r>
              <a:rPr lang="en-US" sz="2800" spc="300" dirty="0">
                <a:latin typeface="Times New Roman" panose="02020603050405020304" pitchFamily="18" charset="0"/>
                <a:cs typeface="Times New Roman" panose="02020603050405020304" pitchFamily="18" charset="0"/>
              </a:rPr>
              <a:t>"Analyze The Distribution Of Job Types Across Different Branch Locations To Identify Any Disparities In Employment Patterns. Specifically, Investigate Why Full-time Positions Are Overwhelmingly Concentrated In Certain Branches And Assess Whether This Distribution Aligns With Organizational Goals. The Project Appears To Focus On Analyzing Job Distribution Based On Location And Type Of Employment, As Represented In A Chart Titled "JOB BASED ON PLACE.</a:t>
            </a:r>
          </a:p>
        </p:txBody>
      </p:sp>
      <p:sp>
        <p:nvSpPr>
          <p:cNvPr id="63" name="TextBox 62">
            <a:extLst>
              <a:ext uri="{FF2B5EF4-FFF2-40B4-BE49-F238E27FC236}">
                <a16:creationId xmlns:a16="http://schemas.microsoft.com/office/drawing/2014/main" id="{F629E4C6-5A73-5546-E422-47D60676131D}"/>
              </a:ext>
            </a:extLst>
          </p:cNvPr>
          <p:cNvSpPr txBox="1"/>
          <p:nvPr/>
        </p:nvSpPr>
        <p:spPr>
          <a:xfrm>
            <a:off x="3050381" y="3222903"/>
            <a:ext cx="6100762" cy="369332"/>
          </a:xfrm>
          <a:prstGeom prst="rect">
            <a:avLst/>
          </a:prstGeom>
          <a:noFill/>
        </p:spPr>
        <p:txBody>
          <a:bodyPr wrap="square">
            <a:spAutoFit/>
          </a:bodyPr>
          <a:lstStyle/>
          <a:p>
            <a:r>
              <a:rPr lang="en-US" sz="1800" spc="5" dirty="0"/>
              <a:t>P</a:t>
            </a:r>
            <a:endParaRPr lang="en-US" dirty="0"/>
          </a:p>
        </p:txBody>
      </p:sp>
      <p:sp>
        <p:nvSpPr>
          <p:cNvPr id="1024" name="Rectangle 1023">
            <a:extLst>
              <a:ext uri="{FF2B5EF4-FFF2-40B4-BE49-F238E27FC236}">
                <a16:creationId xmlns:a16="http://schemas.microsoft.com/office/drawing/2014/main" id="{0D616866-BAD9-910D-C219-BA70C555B886}"/>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609601"/>
            <a:ext cx="61722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60F698-1DAA-6745-4D73-F585358079AD}"/>
              </a:ext>
            </a:extLst>
          </p:cNvPr>
          <p:cNvSpPr txBox="1"/>
          <p:nvPr/>
        </p:nvSpPr>
        <p:spPr>
          <a:xfrm>
            <a:off x="228600" y="1295400"/>
            <a:ext cx="11544300" cy="1754326"/>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job distribution analysis project that breaks down the types of jobs (Contractual, Full-Time, Intern, and Part-Time) across different locations. The end users of this data could include:</a:t>
            </a:r>
          </a:p>
        </p:txBody>
      </p:sp>
      <p:sp>
        <p:nvSpPr>
          <p:cNvPr id="10" name="TextBox 9">
            <a:extLst>
              <a:ext uri="{FF2B5EF4-FFF2-40B4-BE49-F238E27FC236}">
                <a16:creationId xmlns:a16="http://schemas.microsoft.com/office/drawing/2014/main" id="{66ADA39B-675F-4819-F1C0-022C48955F8E}"/>
              </a:ext>
            </a:extLst>
          </p:cNvPr>
          <p:cNvSpPr txBox="1"/>
          <p:nvPr/>
        </p:nvSpPr>
        <p:spPr>
          <a:xfrm>
            <a:off x="3733800" y="3163281"/>
            <a:ext cx="4953000" cy="1077218"/>
          </a:xfrm>
          <a:prstGeom prst="rect">
            <a:avLst/>
          </a:prstGeom>
          <a:noFill/>
        </p:spPr>
        <p:txBody>
          <a:bodyPr wrap="square" rtlCol="0">
            <a:spAutoFit/>
          </a:bodyPr>
          <a:lstStyle/>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HR</a:t>
            </a:r>
            <a:r>
              <a:rPr lang="en-US" sz="3200" dirty="0"/>
              <a:t> </a:t>
            </a:r>
            <a:r>
              <a:rPr lang="en-US" sz="3200" dirty="0">
                <a:latin typeface="Times New Roman" panose="02020603050405020304" pitchFamily="18" charset="0"/>
                <a:cs typeface="Times New Roman" panose="02020603050405020304" pitchFamily="18" charset="0"/>
              </a:rPr>
              <a:t>DEPARTMENTS</a:t>
            </a:r>
            <a:r>
              <a:rPr lang="en-US" sz="3200" dirty="0"/>
              <a:t>            </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MANAGEMENT</a:t>
            </a:r>
            <a:r>
              <a:rPr lang="en-US" sz="3200" dirty="0"/>
              <a:t> TEAMS</a:t>
            </a:r>
            <a:endParaRPr lang="en-US" dirty="0"/>
          </a:p>
        </p:txBody>
      </p:sp>
      <p:sp>
        <p:nvSpPr>
          <p:cNvPr id="7" name="TextBox 6">
            <a:extLst>
              <a:ext uri="{FF2B5EF4-FFF2-40B4-BE49-F238E27FC236}">
                <a16:creationId xmlns:a16="http://schemas.microsoft.com/office/drawing/2014/main" id="{AFBD28A3-F4A0-2A7B-8913-71DAC1ADAFC2}"/>
              </a:ext>
            </a:extLst>
          </p:cNvPr>
          <p:cNvSpPr txBox="1"/>
          <p:nvPr/>
        </p:nvSpPr>
        <p:spPr>
          <a:xfrm>
            <a:off x="3733800" y="4086641"/>
            <a:ext cx="6100762" cy="1077218"/>
          </a:xfrm>
          <a:prstGeom prst="rect">
            <a:avLst/>
          </a:prstGeom>
          <a:noFill/>
        </p:spPr>
        <p:txBody>
          <a:bodyPr wrap="square">
            <a:spAutoFit/>
          </a:bodyPr>
          <a:lstStyle/>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BUSINESS ANALYST </a:t>
            </a: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BRANCH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190501"/>
            <a:ext cx="10744200" cy="575310"/>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4" name="TextBox 3">
            <a:extLst>
              <a:ext uri="{FF2B5EF4-FFF2-40B4-BE49-F238E27FC236}">
                <a16:creationId xmlns:a16="http://schemas.microsoft.com/office/drawing/2014/main" id="{6C040CC1-313E-5BDC-5004-8DF0EDDE5C38}"/>
              </a:ext>
            </a:extLst>
          </p:cNvPr>
          <p:cNvSpPr txBox="1"/>
          <p:nvPr/>
        </p:nvSpPr>
        <p:spPr>
          <a:xfrm>
            <a:off x="1066800" y="765810"/>
            <a:ext cx="7391400" cy="5701665"/>
          </a:xfrm>
          <a:prstGeom prst="rect">
            <a:avLst/>
          </a:prstGeom>
          <a:noFill/>
        </p:spPr>
        <p:txBody>
          <a:bodyPr wrap="square">
            <a:spAutoFit/>
          </a:bodyPr>
          <a:lstStyle/>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Conditional Formatting : It is used to specify important values stand out in employee performance score in a data set.</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Slicer: I used slicer to filter my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Pivot Table: I used "pivot table to summarize my huge data</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Pivot Chart: I used using area graph. "pivot chart" to visually summarizes my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8609"/>
          </a:xfrm>
        </p:spPr>
        <p:txBody>
          <a:bodyPr/>
          <a:lstStyle/>
          <a:p>
            <a:r>
              <a:rPr lang="en-IN" sz="3500"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E80AB2AB-7DC6-A580-E554-CCA3A01FFC22}"/>
              </a:ext>
            </a:extLst>
          </p:cNvPr>
          <p:cNvSpPr txBox="1"/>
          <p:nvPr/>
        </p:nvSpPr>
        <p:spPr>
          <a:xfrm>
            <a:off x="1371600" y="1110297"/>
            <a:ext cx="8686800" cy="563231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dataset appears to be related to job ratings and </a:t>
            </a:r>
            <a:r>
              <a:rPr lang="en-US" sz="2400" dirty="0" err="1">
                <a:latin typeface="Times New Roman" panose="02020603050405020304" pitchFamily="18" charset="0"/>
                <a:cs typeface="Times New Roman" panose="02020603050405020304" pitchFamily="18" charset="0"/>
              </a:rPr>
              <a:t>reviews.Here's</a:t>
            </a:r>
            <a:r>
              <a:rPr lang="en-US" sz="2400" dirty="0">
                <a:latin typeface="Times New Roman" panose="02020603050405020304" pitchFamily="18" charset="0"/>
                <a:cs typeface="Times New Roman" panose="02020603050405020304" pitchFamily="18" charset="0"/>
              </a:rPr>
              <a:t> a breakdown of its potential attributes: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Place: The location of the job, likely city and state.</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Job Type: The type of employment, such as Full Time, Part Time, etc.</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Department: The specific department within the company where the job is located.</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Overall Rating: A numerical rating indicating the overall satisfaction with the job.</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Work-Life Balance: A rating for the work-life balance offered by the job.</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Skill Development: A rating for the opportunities for skill development and growth.</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Salary &amp; Benefits: A rating for the salary and benefits package offered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8"/>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FD26C6B-C08C-F9AF-1843-86DAD6A20231}"/>
              </a:ext>
            </a:extLst>
          </p:cNvPr>
          <p:cNvSpPr txBox="1"/>
          <p:nvPr/>
        </p:nvSpPr>
        <p:spPr>
          <a:xfrm>
            <a:off x="993298" y="1147048"/>
            <a:ext cx="8360252" cy="6001643"/>
          </a:xfrm>
          <a:prstGeom prst="rect">
            <a:avLst/>
          </a:prstGeom>
          <a:noFill/>
        </p:spPr>
        <p:txBody>
          <a:bodyPr wrap="square">
            <a:spAutoFit/>
          </a:bodyPr>
          <a:lstStyle/>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Remove Duplicates: It removes the combination of values across all selected range to determine duplicates.</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Conditional Formatting: It is used to specify important values stand out in employee performance score in a data set.</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Slicer: I used slicer to filter my data.</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Pivot Table: I used "pivot table to summarize my huge data.</a:t>
            </a:r>
          </a:p>
          <a:p>
            <a:pPr marL="285750"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 Pivot Chart: I used using area graph. "pivot chart" to visually summarizes my data.</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977</Words>
  <Application>Microsoft Office PowerPoint</Application>
  <PresentationFormat>Widescreen</PresentationFormat>
  <Paragraphs>234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Display</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KARTHI S</cp:lastModifiedBy>
  <cp:revision>28</cp:revision>
  <dcterms:created xsi:type="dcterms:W3CDTF">2024-03-29T15:07:22Z</dcterms:created>
  <dcterms:modified xsi:type="dcterms:W3CDTF">2024-08-23T09:47:17Z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