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146847056"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22-Apr-24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778001" y="4586365"/>
            <a:ext cx="8712200" cy="1015663"/>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Karthick</a:t>
            </a:r>
            <a:r>
              <a:rPr lang="en-US" sz="2000" b="1" smtClean="0">
                <a:solidFill>
                  <a:schemeClr val="accent1">
                    <a:lumMod val="75000"/>
                  </a:schemeClr>
                </a:solidFill>
                <a:latin typeface="Arial"/>
                <a:cs typeface="Arial"/>
              </a:rPr>
              <a:t> S</a:t>
            </a:r>
            <a:r>
              <a:rPr lang="en-US" sz="2000" b="1"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a:t>
            </a:r>
            <a:r>
              <a:rPr lang="en-US" sz="2000" b="1" dirty="0" smtClean="0">
                <a:solidFill>
                  <a:schemeClr val="accent1">
                    <a:lumMod val="75000"/>
                  </a:schemeClr>
                </a:solidFill>
                <a:latin typeface="Arial"/>
                <a:cs typeface="Arial"/>
              </a:rPr>
              <a:t>College-Information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Times New Roman" pitchFamily="18" charset="0"/>
                <a:cs typeface="Times New Roman" pitchFamily="18" charset="0"/>
              </a:rPr>
              <a:t>Websites like </a:t>
            </a:r>
            <a:r>
              <a:rPr lang="en-US" sz="2400" b="0" i="0" dirty="0" err="1">
                <a:solidFill>
                  <a:srgbClr val="0D0D0D"/>
                </a:solidFill>
                <a:effectLst/>
                <a:latin typeface="Times New Roman" pitchFamily="18" charset="0"/>
                <a:cs typeface="Times New Roman" pitchFamily="18" charset="0"/>
              </a:rPr>
              <a:t>SecurityFocus</a:t>
            </a:r>
            <a:r>
              <a:rPr lang="en-US" sz="2400" b="0" i="0" dirty="0">
                <a:solidFill>
                  <a:srgbClr val="0D0D0D"/>
                </a:solidFill>
                <a:effectLst/>
                <a:latin typeface="Times New Roman" pitchFamily="18" charset="0"/>
                <a:cs typeface="Times New Roman" pitchFamily="18" charset="0"/>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Times New Roman" pitchFamily="18" charset="0"/>
                <a:cs typeface="Times New Roman" pitchFamily="18" charset="0"/>
              </a:rPr>
              <a:t>Blogs and forums dedicated to cybersecurity, such as Reddit's r/</a:t>
            </a:r>
            <a:r>
              <a:rPr lang="en-US" sz="2400" b="0" i="0" dirty="0" err="1">
                <a:solidFill>
                  <a:srgbClr val="0D0D0D"/>
                </a:solidFill>
                <a:effectLst/>
                <a:latin typeface="Times New Roman" pitchFamily="18" charset="0"/>
                <a:cs typeface="Times New Roman" pitchFamily="18" charset="0"/>
              </a:rPr>
              <a:t>netsec</a:t>
            </a:r>
            <a:r>
              <a:rPr lang="en-US" sz="2400" b="0" i="0" dirty="0">
                <a:solidFill>
                  <a:srgbClr val="0D0D0D"/>
                </a:solidFill>
                <a:effectLst/>
                <a:latin typeface="Times New Roman" pitchFamily="18" charset="0"/>
                <a:cs typeface="Times New Roman" pitchFamily="18" charset="0"/>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Times New Roman" pitchFamily="18" charset="0"/>
                <a:cs typeface="Times New Roman" pitchFamily="18" charset="0"/>
              </a:rPr>
              <a:t>Look into reputable anti-keylogger software solutions such as </a:t>
            </a:r>
            <a:r>
              <a:rPr lang="en-IN" sz="2400" b="0" i="0" dirty="0" err="1">
                <a:solidFill>
                  <a:srgbClr val="0D0D0D"/>
                </a:solidFill>
                <a:effectLst/>
                <a:latin typeface="Times New Roman" pitchFamily="18" charset="0"/>
                <a:cs typeface="Times New Roman" pitchFamily="18" charset="0"/>
              </a:rPr>
              <a:t>SpyShelter</a:t>
            </a:r>
            <a:r>
              <a:rPr lang="en-IN" sz="2400" b="0" i="0" dirty="0">
                <a:solidFill>
                  <a:srgbClr val="0D0D0D"/>
                </a:solidFill>
                <a:effectLst/>
                <a:latin typeface="Times New Roman" pitchFamily="18" charset="0"/>
                <a:cs typeface="Times New Roman" pitchFamily="18" charset="0"/>
              </a:rPr>
              <a:t>, </a:t>
            </a:r>
            <a:r>
              <a:rPr lang="en-IN" sz="2400" b="0" i="0" dirty="0" err="1">
                <a:solidFill>
                  <a:srgbClr val="0D0D0D"/>
                </a:solidFill>
                <a:effectLst/>
                <a:latin typeface="Times New Roman" pitchFamily="18" charset="0"/>
                <a:cs typeface="Times New Roman" pitchFamily="18" charset="0"/>
              </a:rPr>
              <a:t>Zemana</a:t>
            </a:r>
            <a:r>
              <a:rPr lang="en-IN" sz="2400" b="0" i="0" dirty="0">
                <a:solidFill>
                  <a:srgbClr val="0D0D0D"/>
                </a:solidFill>
                <a:effectLst/>
                <a:latin typeface="Times New Roman" pitchFamily="18" charset="0"/>
                <a:cs typeface="Times New Roman" pitchFamily="18" charset="0"/>
              </a:rPr>
              <a:t> </a:t>
            </a:r>
            <a:r>
              <a:rPr lang="en-IN" sz="2400" b="0" i="0" dirty="0" err="1">
                <a:solidFill>
                  <a:srgbClr val="0D0D0D"/>
                </a:solidFill>
                <a:effectLst/>
                <a:latin typeface="Times New Roman" pitchFamily="18" charset="0"/>
                <a:cs typeface="Times New Roman" pitchFamily="18" charset="0"/>
              </a:rPr>
              <a:t>AntiLogger</a:t>
            </a:r>
            <a:r>
              <a:rPr lang="en-IN" sz="2400" b="0" i="0" dirty="0">
                <a:solidFill>
                  <a:srgbClr val="0D0D0D"/>
                </a:solidFill>
                <a:effectLst/>
                <a:latin typeface="Times New Roman" pitchFamily="18" charset="0"/>
                <a:cs typeface="Times New Roman" pitchFamily="18" charset="0"/>
              </a:rPr>
              <a:t>, and </a:t>
            </a:r>
            <a:r>
              <a:rPr lang="en-IN" sz="2400" b="0" i="0" dirty="0" err="1">
                <a:solidFill>
                  <a:srgbClr val="0D0D0D"/>
                </a:solidFill>
                <a:effectLst/>
                <a:latin typeface="Times New Roman" pitchFamily="18" charset="0"/>
                <a:cs typeface="Times New Roman" pitchFamily="18" charset="0"/>
              </a:rPr>
              <a:t>KeyScrambler</a:t>
            </a:r>
            <a:r>
              <a:rPr lang="en-IN" sz="2400" b="0" i="0" dirty="0">
                <a:solidFill>
                  <a:srgbClr val="0D0D0D"/>
                </a:solidFill>
                <a:effectLst/>
                <a:latin typeface="Times New Roman" pitchFamily="18" charset="0"/>
                <a:cs typeface="Times New Roman" pitchFamily="18" charset="0"/>
              </a:rPr>
              <a:t>. These tools can help prevent keyloggers from capturing sensitive information.</a:t>
            </a:r>
            <a:r>
              <a:rPr lang="en-IN" sz="2400" dirty="0">
                <a:solidFill>
                  <a:srgbClr val="0F0F0F"/>
                </a:solidFill>
                <a:latin typeface="Times New Roman" pitchFamily="18" charset="0"/>
                <a:ea typeface="+mn-lt"/>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9"/>
            <a:ext cx="10515600" cy="825832"/>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sz="3600" b="1" dirty="0" smtClean="0">
                <a:solidFill>
                  <a:srgbClr val="00B0F0"/>
                </a:solidFill>
                <a:latin typeface="Arial" panose="020B0604020202020204" pitchFamily="34" charset="0"/>
                <a:cs typeface="Arial" panose="020B0604020202020204" pitchFamily="34" charset="0"/>
              </a:rPr>
              <a:t>OUTLINE</a:t>
            </a:r>
            <a:endParaRPr lang="en-US" sz="36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Times New Roman" pitchFamily="18" charset="0"/>
                <a:ea typeface="+mn-lt"/>
                <a:cs typeface="Times New Roman" pitchFamily="18" charset="0"/>
              </a:rPr>
              <a:t>  </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Problem Statement </a:t>
            </a:r>
          </a:p>
          <a:p>
            <a:pPr marL="305435" indent="-305435"/>
            <a:r>
              <a:rPr lang="en-US" sz="2400" b="1" dirty="0">
                <a:latin typeface="Times New Roman" pitchFamily="18" charset="0"/>
                <a:ea typeface="+mn-lt"/>
                <a:cs typeface="Times New Roman" pitchFamily="18" charset="0"/>
              </a:rPr>
              <a:t>Proposed System/Solution</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System Development Approach </a:t>
            </a:r>
            <a:r>
              <a:rPr lang="en-US" sz="2400" dirty="0">
                <a:latin typeface="Times New Roman" pitchFamily="18" charset="0"/>
                <a:ea typeface="+mn-lt"/>
                <a:cs typeface="Times New Roman" pitchFamily="18" charset="0"/>
              </a:rPr>
              <a:t>(Technology Used) </a:t>
            </a:r>
          </a:p>
          <a:p>
            <a:pPr marL="305435" indent="-305435"/>
            <a:r>
              <a:rPr lang="en-US" sz="2400" b="1" dirty="0">
                <a:latin typeface="Times New Roman" pitchFamily="18" charset="0"/>
                <a:ea typeface="+mn-lt"/>
                <a:cs typeface="Times New Roman" pitchFamily="18" charset="0"/>
              </a:rPr>
              <a:t>Algorithm &amp; Deployment  </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Result (Output Image)</a:t>
            </a:r>
          </a:p>
          <a:p>
            <a:pPr marL="305435" indent="-305435"/>
            <a:r>
              <a:rPr lang="en-US" sz="2400" b="1" dirty="0">
                <a:latin typeface="Times New Roman" pitchFamily="18" charset="0"/>
                <a:ea typeface="+mn-lt"/>
                <a:cs typeface="Times New Roman" pitchFamily="18" charset="0"/>
              </a:rPr>
              <a:t>Conclusion</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Future Scope</a:t>
            </a:r>
          </a:p>
          <a:p>
            <a:pPr marL="305435" indent="-305435"/>
            <a:r>
              <a:rPr lang="en-US" sz="2400" b="1" dirty="0">
                <a:latin typeface="Times New Roman" pitchFamily="18" charset="0"/>
                <a:ea typeface="+mn-lt"/>
                <a:cs typeface="Times New Roman" pitchFamily="18" charset="0"/>
              </a:rPr>
              <a:t>References</a:t>
            </a:r>
            <a:endParaRPr lang="en-US" sz="2400" dirty="0">
              <a:latin typeface="Times New Roman" pitchFamily="18" charset="0"/>
              <a:cs typeface="Times New Roman" pitchFamily="18" charset="0"/>
            </a:endParaRPr>
          </a:p>
          <a:p>
            <a:pPr marL="305435" indent="-305435"/>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Times New Roman" pitchFamily="18" charset="0"/>
                <a:cs typeface="Times New Roman"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Times New Roman" pitchFamily="18" charset="0"/>
                <a:cs typeface="Times New Roman"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Times New Roman" pitchFamily="18" charset="0"/>
                <a:cs typeface="Times New Roman" pitchFamily="18" charset="0"/>
              </a:rPr>
              <a:t>Detection and Prevention:</a:t>
            </a:r>
            <a:endParaRPr lang="en-US" b="0" i="0" dirty="0">
              <a:solidFill>
                <a:srgbClr val="0D0D0D"/>
              </a:solidFill>
              <a:effectLst/>
              <a:latin typeface="Times New Roman" pitchFamily="18" charset="0"/>
              <a:cs typeface="Times New Roman" pitchFamily="18" charset="0"/>
            </a:endParaRP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preventive measures to stop keyloggers from installing or executing on systems.</a:t>
            </a:r>
          </a:p>
          <a:p>
            <a:pPr algn="l">
              <a:buFont typeface="+mj-lt"/>
              <a:buAutoNum type="arabicPeriod"/>
            </a:pPr>
            <a:r>
              <a:rPr lang="en-US" b="1" i="0" dirty="0">
                <a:solidFill>
                  <a:srgbClr val="0D0D0D"/>
                </a:solidFill>
                <a:effectLst/>
                <a:latin typeface="Times New Roman" pitchFamily="18" charset="0"/>
                <a:cs typeface="Times New Roman" pitchFamily="18" charset="0"/>
              </a:rPr>
              <a:t>User Education and Awareness:</a:t>
            </a:r>
            <a:endParaRPr lang="en-US" b="0" i="0" dirty="0">
              <a:solidFill>
                <a:srgbClr val="0D0D0D"/>
              </a:solidFill>
              <a:effectLst/>
              <a:latin typeface="Times New Roman" pitchFamily="18" charset="0"/>
              <a:cs typeface="Times New Roman" pitchFamily="18" charset="0"/>
            </a:endParaRP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Raise awareness about safe computing practices to minimize the likelihood of falling victim to keylogger attacks.</a:t>
            </a:r>
          </a:p>
          <a:p>
            <a:pPr marL="305435" indent="-305435"/>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600" b="1" dirty="0">
              <a:latin typeface="Times New Roman" pitchFamily="18" charset="0"/>
              <a:cs typeface="Times New Roman" pitchFamily="18" charset="0"/>
            </a:endParaRPr>
          </a:p>
          <a:p>
            <a:pPr algn="l"/>
            <a:r>
              <a:rPr lang="en-US" sz="1600" b="0" i="0" dirty="0">
                <a:solidFill>
                  <a:srgbClr val="0D0D0D"/>
                </a:solidFill>
                <a:effectLst/>
                <a:latin typeface="Times New Roman" pitchFamily="18" charset="0"/>
                <a:cs typeface="Times New Roman"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600" b="1" i="0" dirty="0">
                <a:solidFill>
                  <a:srgbClr val="0D0D0D"/>
                </a:solidFill>
                <a:effectLst/>
                <a:latin typeface="Times New Roman" pitchFamily="18" charset="0"/>
                <a:cs typeface="Times New Roman" pitchFamily="18" charset="0"/>
              </a:rPr>
              <a:t>Endpoint Security Software</a:t>
            </a:r>
            <a:r>
              <a:rPr lang="en-US" sz="1600" b="0" i="0" dirty="0">
                <a:solidFill>
                  <a:srgbClr val="0D0D0D"/>
                </a:solidFill>
                <a:effectLst/>
                <a:latin typeface="Times New Roman" pitchFamily="18" charset="0"/>
                <a:cs typeface="Times New Roman"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600" b="1" i="0" dirty="0">
                <a:solidFill>
                  <a:srgbClr val="0D0D0D"/>
                </a:solidFill>
                <a:effectLst/>
                <a:latin typeface="Times New Roman" pitchFamily="18" charset="0"/>
                <a:cs typeface="Times New Roman" pitchFamily="18" charset="0"/>
              </a:rPr>
              <a:t>User Education and Awareness</a:t>
            </a:r>
            <a:r>
              <a:rPr lang="en-US" sz="1600" b="0" i="0" dirty="0">
                <a:solidFill>
                  <a:srgbClr val="0D0D0D"/>
                </a:solidFill>
                <a:effectLst/>
                <a:latin typeface="Times New Roman" pitchFamily="18" charset="0"/>
                <a:cs typeface="Times New Roman"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600" b="1" i="0" dirty="0">
                <a:solidFill>
                  <a:srgbClr val="0D0D0D"/>
                </a:solidFill>
                <a:effectLst/>
                <a:latin typeface="Times New Roman" pitchFamily="18" charset="0"/>
                <a:cs typeface="Times New Roman" pitchFamily="18" charset="0"/>
              </a:rPr>
              <a:t>Implement Multi-factor Authentication (MFA)</a:t>
            </a:r>
            <a:r>
              <a:rPr lang="en-US" sz="1600" b="0" i="0" dirty="0">
                <a:solidFill>
                  <a:srgbClr val="0D0D0D"/>
                </a:solidFill>
                <a:effectLst/>
                <a:latin typeface="Times New Roman" pitchFamily="18" charset="0"/>
                <a:cs typeface="Times New Roman"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600" b="1" i="0" dirty="0">
                <a:solidFill>
                  <a:srgbClr val="0D0D0D"/>
                </a:solidFill>
                <a:effectLst/>
                <a:latin typeface="Times New Roman" pitchFamily="18" charset="0"/>
                <a:cs typeface="Times New Roman" pitchFamily="18" charset="0"/>
              </a:rPr>
              <a:t>Regular Software Updates and Patch Management</a:t>
            </a:r>
            <a:r>
              <a:rPr lang="en-US" sz="1600" b="0" i="0" dirty="0">
                <a:solidFill>
                  <a:srgbClr val="0D0D0D"/>
                </a:solidFill>
                <a:effectLst/>
                <a:latin typeface="Times New Roman" pitchFamily="18" charset="0"/>
                <a:cs typeface="Times New Roman"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600" b="1" i="0" dirty="0">
                <a:solidFill>
                  <a:srgbClr val="0D0D0D"/>
                </a:solidFill>
                <a:effectLst/>
                <a:latin typeface="Times New Roman" pitchFamily="18" charset="0"/>
                <a:cs typeface="Times New Roman" pitchFamily="18" charset="0"/>
              </a:rPr>
              <a:t>Network Monitoring and Intrusion Detection Systems (IDS)</a:t>
            </a:r>
            <a:r>
              <a:rPr lang="en-US" sz="1600" b="0" i="0" dirty="0">
                <a:solidFill>
                  <a:srgbClr val="0D0D0D"/>
                </a:solidFill>
                <a:effectLst/>
                <a:latin typeface="Times New Roman" pitchFamily="18" charset="0"/>
                <a:cs typeface="Times New Roman" pitchFamily="18" charset="0"/>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Times New Roman" pitchFamily="18" charset="0"/>
                <a:cs typeface="Times New Roman" pitchFamily="18" charset="0"/>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Times New Roman" pitchFamily="18" charset="0"/>
                <a:cs typeface="Times New Roman" pitchFamily="18" charset="0"/>
              </a:rPr>
              <a:t>Define the Purpose</a:t>
            </a:r>
            <a:r>
              <a:rPr lang="en-US" sz="2000" b="0" i="0" dirty="0">
                <a:solidFill>
                  <a:srgbClr val="0D0D0D"/>
                </a:solidFill>
                <a:effectLst/>
                <a:latin typeface="Times New Roman" pitchFamily="18" charset="0"/>
                <a:cs typeface="Times New Roman" pitchFamily="18" charset="0"/>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Times New Roman" pitchFamily="18" charset="0"/>
                <a:cs typeface="Times New Roman" pitchFamily="18" charset="0"/>
              </a:rPr>
              <a:t>Legal and Ethical Considerations</a:t>
            </a:r>
            <a:r>
              <a:rPr lang="en-US" sz="2000" b="0" i="0" dirty="0">
                <a:solidFill>
                  <a:srgbClr val="0D0D0D"/>
                </a:solidFill>
                <a:effectLst/>
                <a:latin typeface="Times New Roman" pitchFamily="18" charset="0"/>
                <a:cs typeface="Times New Roman" pitchFamily="18" charset="0"/>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Times New Roman" pitchFamily="18" charset="0"/>
                <a:cs typeface="Times New Roman" pitchFamily="18" charset="0"/>
              </a:rPr>
              <a:t>Selecting the Right Keylogger</a:t>
            </a:r>
            <a:r>
              <a:rPr lang="en-US" sz="2000" b="0" i="0" dirty="0">
                <a:solidFill>
                  <a:srgbClr val="0D0D0D"/>
                </a:solidFill>
                <a:effectLst/>
                <a:latin typeface="Times New Roman" pitchFamily="18" charset="0"/>
                <a:cs typeface="Times New Roman" pitchFamily="18" charset="0"/>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400"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Algorithm Selection:</a:t>
            </a:r>
            <a:endParaRPr lang="en-IN" sz="1400" dirty="0">
              <a:latin typeface="Times New Roman" pitchFamily="18" charset="0"/>
              <a:cs typeface="Times New Roman" pitchFamily="18" charset="0"/>
            </a:endParaRPr>
          </a:p>
          <a:p>
            <a:pPr algn="l"/>
            <a:r>
              <a:rPr lang="en-US" i="0" dirty="0">
                <a:solidFill>
                  <a:srgbClr val="0D0D0D"/>
                </a:solidFill>
                <a:effectLst/>
                <a:latin typeface="Times New Roman" pitchFamily="18" charset="0"/>
                <a:cs typeface="Times New Roman" pitchFamily="18" charset="0"/>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latin typeface="Times New Roman" pitchFamily="18" charset="0"/>
                <a:ea typeface="+mn-lt"/>
                <a:cs typeface="Times New Roman" pitchFamily="18" charset="0"/>
              </a:rPr>
              <a:t>Data Input:</a:t>
            </a:r>
            <a:endParaRPr lang="en-IN" sz="1400" dirty="0">
              <a:latin typeface="Times New Roman" pitchFamily="18" charset="0"/>
              <a:cs typeface="Times New Roman" pitchFamily="18" charset="0"/>
            </a:endParaRP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Deployment strategies should consider factors such as network architecture, data flow, user access controls, compliance requirements (e.g., GDPR, HIPAA), and threat modeling to identify potential risks and vulnerabilities</a:t>
            </a:r>
            <a:r>
              <a:rPr lang="en-IN" dirty="0">
                <a:latin typeface="Times New Roman" pitchFamily="18" charset="0"/>
                <a:ea typeface="+mn-lt"/>
                <a:cs typeface="Times New Roman" pitchFamily="18" charset="0"/>
              </a:rPr>
              <a:t>.</a:t>
            </a:r>
            <a:endParaRPr lang="en-IN" dirty="0">
              <a:latin typeface="Times New Roman" pitchFamily="18" charset="0"/>
              <a:cs typeface="Times New Roman" pitchFamily="18" charset="0"/>
            </a:endParaRPr>
          </a:p>
          <a:p>
            <a:pPr marL="0" indent="0">
              <a:buNone/>
            </a:pPr>
            <a:r>
              <a:rPr lang="en-IN" sz="1400" b="1" dirty="0">
                <a:latin typeface="Times New Roman" pitchFamily="18" charset="0"/>
                <a:ea typeface="+mn-lt"/>
                <a:cs typeface="Times New Roman" pitchFamily="18" charset="0"/>
              </a:rPr>
              <a:t> </a:t>
            </a:r>
            <a:r>
              <a:rPr lang="en-IN" sz="1400" b="1" dirty="0" smtClean="0">
                <a:latin typeface="Times New Roman" pitchFamily="18" charset="0"/>
                <a:ea typeface="+mn-lt"/>
                <a:cs typeface="Times New Roman" pitchFamily="18" charset="0"/>
              </a:rPr>
              <a:t>       Training </a:t>
            </a:r>
            <a:r>
              <a:rPr lang="en-IN" sz="1400" b="1" dirty="0">
                <a:latin typeface="Times New Roman" pitchFamily="18" charset="0"/>
                <a:ea typeface="+mn-lt"/>
                <a:cs typeface="Times New Roman" pitchFamily="18" charset="0"/>
              </a:rPr>
              <a:t>Process:</a:t>
            </a:r>
            <a:endParaRPr lang="en-IN" sz="1400" dirty="0">
              <a:latin typeface="Times New Roman" pitchFamily="18" charset="0"/>
              <a:cs typeface="Times New Roman" pitchFamily="18" charset="0"/>
            </a:endParaRPr>
          </a:p>
          <a:p>
            <a:pPr marL="629920" lvl="1" indent="-305435"/>
            <a:r>
              <a:rPr lang="en-US" b="0" i="0" dirty="0">
                <a:solidFill>
                  <a:srgbClr val="0D0D0D"/>
                </a:solidFill>
                <a:effectLst/>
                <a:latin typeface="Times New Roman" pitchFamily="18" charset="0"/>
                <a:cs typeface="Times New Roman" pitchFamily="18" charset="0"/>
              </a:rPr>
              <a:t> Learn about different types of keyloggers, including software-based, hardware-based, and kernel-based keyloggers.</a:t>
            </a:r>
          </a:p>
          <a:p>
            <a:pPr marL="324485" lvl="1" indent="0">
              <a:buNone/>
            </a:pPr>
            <a:r>
              <a:rPr lang="en-IN" sz="1400" b="1" dirty="0">
                <a:latin typeface="Times New Roman" pitchFamily="18" charset="0"/>
                <a:ea typeface="+mn-lt"/>
                <a:cs typeface="Times New Roman" pitchFamily="18" charset="0"/>
              </a:rPr>
              <a:t>Prediction Process:</a:t>
            </a:r>
            <a:endParaRPr lang="en-IN" sz="1400" dirty="0">
              <a:latin typeface="Times New Roman" pitchFamily="18" charset="0"/>
              <a:cs typeface="Times New Roman" pitchFamily="18" charset="0"/>
            </a:endParaRPr>
          </a:p>
          <a:p>
            <a:pPr marL="629920" lvl="1" indent="-305435"/>
            <a:r>
              <a:rPr lang="en-US" b="0" i="0" dirty="0">
                <a:solidFill>
                  <a:srgbClr val="0D0D0D"/>
                </a:solidFill>
                <a:effectLst/>
                <a:latin typeface="Times New Roman" pitchFamily="18" charset="0"/>
                <a:cs typeface="Times New Roman" pitchFamily="18" charset="0"/>
              </a:rPr>
              <a:t>Predicting the deployment of keyloggers and security algorithms involves considering various factors such as technological advancements, cybersecurity trends, regulatory requirements, and threat landscapes.</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 xmlns:a16="http://schemas.microsoft.com/office/drawing/2014/main" id="{F17B1296-97B7-2064-F7D3-5808F215618F}"/>
              </a:ext>
            </a:extLst>
          </p:cNvPr>
          <p:cNvPicPr>
            <a:picLocks noGrp="1" noChangeAspect="1"/>
          </p:cNvPicPr>
          <p:nvPr>
            <p:ph idx="1"/>
          </p:nvPr>
        </p:nvPicPr>
        <p:blipFill rotWithShape="1">
          <a:blip r:embed="rId2"/>
          <a:srcRect l="26155" t="1346" r="1903" b="6262"/>
          <a:stretch/>
        </p:blipFill>
        <p:spPr>
          <a:xfrm>
            <a:off x="1888065" y="1409700"/>
            <a:ext cx="5977467" cy="4318000"/>
          </a:xfr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00B0F0"/>
                </a:solidFill>
              </a:rPr>
              <a:t>CONCLUSION</a:t>
            </a:r>
            <a:endParaRPr lang="en-US" sz="3200" dirty="0">
              <a:solidFill>
                <a:srgbClr val="00B0F0"/>
              </a:solidFill>
            </a:endParaRPr>
          </a:p>
        </p:txBody>
      </p:sp>
      <p:sp>
        <p:nvSpPr>
          <p:cNvPr id="3" name="Content Placeholder 2"/>
          <p:cNvSpPr>
            <a:spLocks noGrp="1"/>
          </p:cNvSpPr>
          <p:nvPr>
            <p:ph idx="1"/>
          </p:nvPr>
        </p:nvSpPr>
        <p:spPr/>
        <p:txBody>
          <a:bodyPr/>
          <a:lstStyle/>
          <a:p>
            <a:r>
              <a:rPr lang="en-US" sz="2400" dirty="0" smtClean="0">
                <a:solidFill>
                  <a:srgbClr val="0D0D0D"/>
                </a:solidFill>
                <a:latin typeface="Söhne"/>
              </a:rPr>
              <a:t>	</a:t>
            </a:r>
            <a:r>
              <a:rPr lang="en-US" sz="2400" dirty="0" err="1" smtClean="0">
                <a:solidFill>
                  <a:srgbClr val="0D0D0D"/>
                </a:solidFill>
                <a:latin typeface="Times New Roman" pitchFamily="18" charset="0"/>
                <a:cs typeface="Times New Roman" pitchFamily="18" charset="0"/>
              </a:rPr>
              <a:t>keyloggers</a:t>
            </a:r>
            <a:r>
              <a:rPr lang="en-US" sz="2400" dirty="0" smtClean="0">
                <a:solidFill>
                  <a:srgbClr val="0D0D0D"/>
                </a:solidFill>
                <a:latin typeface="Times New Roman" pitchFamily="18" charset="0"/>
                <a:cs typeface="Times New Roman" pitchFamily="18" charset="0"/>
              </a:rPr>
              <a:t>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a:t>
            </a:r>
            <a:r>
              <a:rPr lang="en-US" sz="2400" dirty="0" err="1" smtClean="0">
                <a:solidFill>
                  <a:srgbClr val="0D0D0D"/>
                </a:solidFill>
                <a:latin typeface="Times New Roman" pitchFamily="18" charset="0"/>
                <a:cs typeface="Times New Roman" pitchFamily="18" charset="0"/>
              </a:rPr>
              <a:t>keyloggers</a:t>
            </a:r>
            <a:r>
              <a:rPr lang="en-US" sz="2400" dirty="0" smtClean="0">
                <a:solidFill>
                  <a:srgbClr val="0D0D0D"/>
                </a:solidFill>
                <a:latin typeface="Times New Roman" pitchFamily="18" charset="0"/>
                <a:cs typeface="Times New Roman" pitchFamily="18" charset="0"/>
              </a:rPr>
              <a:t> and maintaining overall </a:t>
            </a:r>
            <a:r>
              <a:rPr lang="en-US" sz="2400" dirty="0" err="1" smtClean="0">
                <a:solidFill>
                  <a:srgbClr val="0D0D0D"/>
                </a:solidFill>
                <a:latin typeface="Times New Roman" pitchFamily="18" charset="0"/>
                <a:cs typeface="Times New Roman" pitchFamily="18" charset="0"/>
              </a:rPr>
              <a:t>cybersecurity</a:t>
            </a:r>
            <a:r>
              <a:rPr lang="en-US" sz="2400" dirty="0" smtClean="0">
                <a:solidFill>
                  <a:srgbClr val="0D0D0D"/>
                </a:solidFill>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400" b="1" dirty="0">
              <a:latin typeface="Times New Roman" pitchFamily="18" charset="0"/>
              <a:cs typeface="Times New Roman" pitchFamily="18" charset="0"/>
            </a:endParaRPr>
          </a:p>
          <a:p>
            <a:pPr marL="305435" indent="-305435"/>
            <a:r>
              <a:rPr lang="en-US" sz="2400" b="0" i="0" dirty="0">
                <a:solidFill>
                  <a:srgbClr val="0D0D0D"/>
                </a:solidFill>
                <a:effectLst/>
                <a:latin typeface="Times New Roman" pitchFamily="18" charset="0"/>
                <a:cs typeface="Times New Roman" pitchFamily="18" charset="0"/>
              </a:rPr>
              <a:t>Keyloggers, both benign and malicious, have been a topic of interest in both cybersecurity and privacy discussions</a:t>
            </a:r>
          </a:p>
          <a:p>
            <a:pPr marL="305435" indent="-305435"/>
            <a:r>
              <a:rPr lang="en-US" sz="2400" dirty="0">
                <a:solidFill>
                  <a:srgbClr val="0D0D0D"/>
                </a:solidFill>
                <a:latin typeface="Times New Roman" pitchFamily="18" charset="0"/>
                <a:cs typeface="Times New Roman" pitchFamily="18" charset="0"/>
              </a:rPr>
              <a:t>T</a:t>
            </a:r>
            <a:r>
              <a:rPr lang="en-US" sz="2400" b="0" i="0" dirty="0">
                <a:solidFill>
                  <a:srgbClr val="0D0D0D"/>
                </a:solidFill>
                <a:effectLst/>
                <a:latin typeface="Times New Roman" pitchFamily="18" charset="0"/>
                <a:cs typeface="Times New Roman" pitchFamily="18" charset="0"/>
              </a:rPr>
              <a:t>he future of keyloggers and security will likely involve a combination of technological advancements, regulatory measures, and user education efforts to effectively mitigate the risks posed by these threats.</a:t>
            </a:r>
            <a:endParaRPr lang="en-US" sz="2400" dirty="0">
              <a:latin typeface="Times New Roman" pitchFamily="18" charset="0"/>
              <a:cs typeface="Times New Roman"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1035</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    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SRIDHAR</cp:lastModifiedBy>
  <cp:revision>27</cp:revision>
  <dcterms:created xsi:type="dcterms:W3CDTF">2021-05-26T16:50:10Z</dcterms:created>
  <dcterms:modified xsi:type="dcterms:W3CDTF">2024-04-22T02:14:25Z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