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79" r:id="rId4"/>
    <p:sldId id="280" r:id="rId5"/>
    <p:sldId id="282" r:id="rId6"/>
    <p:sldId id="297" r:id="rId7"/>
    <p:sldId id="298" r:id="rId8"/>
    <p:sldId id="268" r:id="rId9"/>
    <p:sldId id="269" r:id="rId10"/>
    <p:sldId id="270" r:id="rId11"/>
    <p:sldId id="28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37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F927-EF43-0146-A890-044AA9BF3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9B549-6AD4-554A-AA0F-AB4B42327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B760-8D07-7744-A2D7-5A7601D93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48C9-792C-0740-B050-B556ACF272E0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0D57-19A7-FF46-A124-01DE798B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4354B-D6DB-4645-BF5D-EAB6E6B7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CC14-139D-0244-85E9-6A4B54FE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9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F3F2-D3F3-0E41-9505-66D46CFD2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11F49-D1F6-5C49-AA32-BF822E126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9C5E-9B94-6F44-8D11-5F5DAF29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48C9-792C-0740-B050-B556ACF272E0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67EF-F206-2A47-A6A0-4FE29AD65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A0E1-87E4-7C4E-A702-5216B630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CC14-139D-0244-85E9-6A4B54FE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4CCC8-1850-C84D-8A97-5CD3C2EE8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DECA2-F75C-5D45-87E9-1A3000C50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E3FC-DF14-2848-957D-F2720FA5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48C9-792C-0740-B050-B556ACF272E0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32E86-6526-F546-BBB9-1EEBAF0E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8DD48-E816-4148-80DB-BC337C97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CC14-139D-0244-85E9-6A4B54FE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2CB5-2990-E54B-8C5E-F1C16542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0A39-2498-6A43-AE60-2D0444A3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1589-ADCA-864E-AE5D-B27AAE68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48C9-792C-0740-B050-B556ACF272E0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36B19-C4B1-9A4C-9776-FB797983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5A0F-8D84-7743-8218-8A3E6778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CC14-139D-0244-85E9-6A4B54FE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7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63D1-45F8-E24F-B498-7900F91D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4477-81D8-374A-B9D9-2CE4BD3B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FAB56-8044-2549-AD93-FDF9586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48C9-792C-0740-B050-B556ACF272E0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15CD-8ED0-FB4B-973F-2DB05D9B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1FA8-514C-4B49-B357-7F573B60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CC14-139D-0244-85E9-6A4B54FE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5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CC99-A489-DE48-9A10-40765CF9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E7AA-9BE2-994F-9618-A7CCD7444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3FC1E-A73A-5D48-9A22-A5D76A59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E6F09-3D98-4A44-8E49-42EB2BBD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48C9-792C-0740-B050-B556ACF272E0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B955-0629-F54F-BF6A-B38E14636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5EF02-704E-1B42-8253-31F3254A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CC14-139D-0244-85E9-6A4B54FE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9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9F40-B093-D14A-81B0-B3B4ACC2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FD51E-E616-D04D-8CA6-4492636BA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8E195-9571-E74D-8BB6-0AC630F5D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D7DF1-6118-444D-BD71-645BEDAA5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AF0E5-E609-B044-B058-E00C1A25B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9FB45-07A6-D444-A18E-A5FD5A5C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48C9-792C-0740-B050-B556ACF272E0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4C3F6-1049-E542-81C8-AA44CF7C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75F308-3B69-7843-8166-1450DA37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CC14-139D-0244-85E9-6A4B54FE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4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FE28-C2DE-D54C-8969-84828DC2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CBC23-E842-E546-8593-D7AA16CC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48C9-792C-0740-B050-B556ACF272E0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4C543-B92A-1C44-AB4B-0DF27785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6FA60-C029-964D-90F3-770034DE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CC14-139D-0244-85E9-6A4B54FE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6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355C2-0349-7F40-8050-37455817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48C9-792C-0740-B050-B556ACF272E0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3E7A6-ADE0-9641-9B9C-5DA3E2BCF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BFE90-EB18-544D-8D8F-92FB0B97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CC14-139D-0244-85E9-6A4B54FE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0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04C4-FFD9-A04F-8924-19885D7C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9AE36-90E0-874F-B71F-B9A1EBE36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9C67B-179E-1447-BC67-78BFDD224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E4035-376E-D64A-BE96-4A66E6CD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48C9-792C-0740-B050-B556ACF272E0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FB6EF-3791-6847-AB4D-BB05EEF4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4122E-0D9A-1443-A00A-5566B2408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CC14-139D-0244-85E9-6A4B54FE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DABE-AF76-6E4C-A7A1-E660DE31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0EB52-2CB5-F540-8465-7E2B8D6F6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4CD14-D969-0E42-905E-206BA4948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1AB11-A455-9145-A21D-E6031D9C1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B48C9-792C-0740-B050-B556ACF272E0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9F65B-DAD7-B342-92E1-BB722EE8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84E0-E362-FD46-9A55-F232BF52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ECC14-139D-0244-85E9-6A4B54FE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1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51BE9-5068-4340-936A-E7F8BC39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714C-C09B-E04C-8E21-DC72B895E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32340-D024-E840-817F-DFFCBB09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B48C9-792C-0740-B050-B556ACF272E0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893F-76B2-7942-A376-86DD4EA27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8905E-2C16-9F41-AE77-C5721336B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ECC14-139D-0244-85E9-6A4B54FE1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5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971E05-DC30-9A4A-A830-4B5D6087B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6100">
                <a:solidFill>
                  <a:schemeClr val="bg1"/>
                </a:solidFill>
              </a:rPr>
              <a:t>IHS </a:t>
            </a:r>
            <a:br>
              <a:rPr lang="en-US" sz="6100">
                <a:solidFill>
                  <a:schemeClr val="bg1"/>
                </a:solidFill>
              </a:rPr>
            </a:br>
            <a:r>
              <a:rPr lang="en-US" sz="6100">
                <a:solidFill>
                  <a:schemeClr val="bg1"/>
                </a:solidFill>
              </a:rPr>
              <a:t>SOCIOLOGY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2CC62-B699-0240-9ADA-86EB91958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2289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915071"/>
            <a:ext cx="9944595" cy="408790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</a:rPr>
              <a:t>It makes us see everyday things in a new light.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>
              <a:latin typeface="Times New Roman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charset="0"/>
              </a:rPr>
              <a:t>Not what you see, but how you see!</a:t>
            </a:r>
          </a:p>
        </p:txBody>
      </p:sp>
    </p:spTree>
    <p:extLst>
      <p:ext uri="{BB962C8B-B14F-4D97-AF65-F5344CB8AC3E}">
        <p14:creationId xmlns:p14="http://schemas.microsoft.com/office/powerpoint/2010/main" val="27891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Peter Berger: An Invitation to Sociology</a:t>
            </a:r>
          </a:p>
        </p:txBody>
      </p:sp>
    </p:spTree>
    <p:extLst>
      <p:ext uri="{BB962C8B-B14F-4D97-AF65-F5344CB8AC3E}">
        <p14:creationId xmlns:p14="http://schemas.microsoft.com/office/powerpoint/2010/main" val="2736317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it to understand sociologically?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Katherine Mayo’s Mother India</a:t>
            </a:r>
          </a:p>
        </p:txBody>
      </p:sp>
    </p:spTree>
    <p:extLst>
      <p:ext uri="{BB962C8B-B14F-4D97-AF65-F5344CB8AC3E}">
        <p14:creationId xmlns:p14="http://schemas.microsoft.com/office/powerpoint/2010/main" val="192583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is not understanding!</a:t>
            </a:r>
          </a:p>
        </p:txBody>
      </p:sp>
      <p:pic>
        <p:nvPicPr>
          <p:cNvPr id="4" name="Content Placeholder 3" descr="famine-in-india-773636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02" r="-17402"/>
          <a:stretch>
            <a:fillRect/>
          </a:stretch>
        </p:blipFill>
        <p:spPr>
          <a:xfrm>
            <a:off x="2263775" y="2276046"/>
            <a:ext cx="7662864" cy="3761218"/>
          </a:xfrm>
        </p:spPr>
      </p:pic>
    </p:spTree>
    <p:extLst>
      <p:ext uri="{BB962C8B-B14F-4D97-AF65-F5344CB8AC3E}">
        <p14:creationId xmlns:p14="http://schemas.microsoft.com/office/powerpoint/2010/main" val="236021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norexia-nervosa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570" r="-72570"/>
          <a:stretch>
            <a:fillRect/>
          </a:stretch>
        </p:blipFill>
        <p:spPr>
          <a:xfrm>
            <a:off x="2263776" y="2770189"/>
            <a:ext cx="7662863" cy="3267075"/>
          </a:xfrm>
        </p:spPr>
      </p:pic>
    </p:spTree>
    <p:extLst>
      <p:ext uri="{BB962C8B-B14F-4D97-AF65-F5344CB8AC3E}">
        <p14:creationId xmlns:p14="http://schemas.microsoft.com/office/powerpoint/2010/main" val="79556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adhvi.php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61" r="-288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3872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Peter Berger: The Art of Skepticism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462" y="1929463"/>
            <a:ext cx="9610704" cy="3953173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It is not practice but an attempt to understand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Questioning the taken for granted </a:t>
            </a:r>
          </a:p>
        </p:txBody>
      </p:sp>
    </p:spTree>
    <p:extLst>
      <p:ext uri="{BB962C8B-B14F-4D97-AF65-F5344CB8AC3E}">
        <p14:creationId xmlns:p14="http://schemas.microsoft.com/office/powerpoint/2010/main" val="936156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/>
              <a:t>Sociological Aptitude: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Times New Roman" charset="0"/>
              </a:rPr>
              <a:t>Value-free: an intellectual training for controlling biases 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latin typeface="Times New Roman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charset="0"/>
              </a:rPr>
              <a:t>Example of espionage: being the good spy!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latin typeface="Times New Roman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charset="0"/>
              </a:rPr>
              <a:t>‘looking behind scenes’/ ‘the art of mistrust’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4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Arial Narrow"/>
                <a:cs typeface="Arial Narrow"/>
              </a:rPr>
              <a:t>According to Peter Berger: Sociologists occupy themselves with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Times New Roman" charset="0"/>
              </a:rPr>
              <a:t>The </a:t>
            </a:r>
            <a:r>
              <a:rPr lang="en-US" b="1" dirty="0">
                <a:latin typeface="Times New Roman" charset="0"/>
              </a:rPr>
              <a:t>unofficial</a:t>
            </a:r>
          </a:p>
          <a:p>
            <a:pPr marL="114300" indent="0" eaLnBrk="1" hangingPunct="1">
              <a:buNone/>
              <a:defRPr/>
            </a:pPr>
            <a:endParaRPr lang="en-US" b="1" dirty="0">
              <a:latin typeface="Times New Roman" charset="0"/>
            </a:endParaRPr>
          </a:p>
          <a:p>
            <a:pPr eaLnBrk="1" hangingPunct="1">
              <a:defRPr/>
            </a:pPr>
            <a:r>
              <a:rPr lang="en-US" b="1" dirty="0">
                <a:latin typeface="Times New Roman" charset="0"/>
              </a:rPr>
              <a:t>Unrespectable</a:t>
            </a:r>
            <a:r>
              <a:rPr lang="en-US" dirty="0">
                <a:latin typeface="Times New Roman" charset="0"/>
              </a:rPr>
              <a:t>—not only how law constructs criminals but how the criminal looks at law.</a:t>
            </a:r>
          </a:p>
          <a:p>
            <a:pPr marL="114300" indent="0" eaLnBrk="1" hangingPunct="1">
              <a:buNone/>
              <a:defRPr/>
            </a:pPr>
            <a:endParaRPr lang="en-US" dirty="0">
              <a:latin typeface="Times New Roman" charset="0"/>
            </a:endParaRPr>
          </a:p>
          <a:p>
            <a:pPr eaLnBrk="1" hangingPunct="1">
              <a:buNone/>
              <a:defRPr/>
            </a:pPr>
            <a:r>
              <a:rPr lang="en-US" dirty="0">
                <a:latin typeface="Times New Roman" charset="0"/>
              </a:rPr>
              <a:t>William Foote Whyte</a:t>
            </a:r>
          </a:p>
          <a:p>
            <a:pPr lvl="1">
              <a:defRPr/>
            </a:pPr>
            <a:r>
              <a:rPr lang="en-US" dirty="0">
                <a:latin typeface="Times New Roman" charset="0"/>
              </a:rPr>
              <a:t>matters that others regard as too sacred or as too distasteful for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6061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Times New Roman" charset="0"/>
              </a:rPr>
              <a:t>Debunk</a:t>
            </a:r>
          </a:p>
          <a:p>
            <a:pPr marL="114300" indent="0" eaLnBrk="1" hangingPunct="1">
              <a:buNone/>
              <a:defRPr/>
            </a:pPr>
            <a:endParaRPr lang="en-US" b="1" dirty="0">
              <a:latin typeface="Times New Roman" charset="0"/>
            </a:endParaRPr>
          </a:p>
          <a:p>
            <a:pPr eaLnBrk="1" hangingPunct="1">
              <a:defRPr/>
            </a:pPr>
            <a:r>
              <a:rPr lang="en-US" b="1" dirty="0">
                <a:latin typeface="Times New Roman" charset="0"/>
              </a:rPr>
              <a:t>Relativize</a:t>
            </a:r>
          </a:p>
          <a:p>
            <a:pPr marL="114300" indent="0" eaLnBrk="1" hangingPunct="1">
              <a:buNone/>
              <a:defRPr/>
            </a:pPr>
            <a:endParaRPr lang="en-US" b="1" dirty="0">
              <a:latin typeface="Times New Roman" charset="0"/>
            </a:endParaRPr>
          </a:p>
          <a:p>
            <a:pPr eaLnBrk="1" hangingPunct="1">
              <a:defRPr/>
            </a:pPr>
            <a:r>
              <a:rPr lang="en-US" dirty="0">
                <a:latin typeface="Times New Roman" charset="0"/>
              </a:rPr>
              <a:t>Leading to a </a:t>
            </a:r>
            <a:r>
              <a:rPr lang="en-US" b="1" dirty="0">
                <a:latin typeface="Times New Roman" charset="0"/>
              </a:rPr>
              <a:t>cosmopolitan</a:t>
            </a:r>
            <a:r>
              <a:rPr lang="en-US" dirty="0">
                <a:latin typeface="Times New Roman" charset="0"/>
              </a:rPr>
              <a:t> imagination—plurality of meaning. Sociologist must probe into layers of meaning and analyze how social reality is constructed.</a:t>
            </a:r>
          </a:p>
          <a:p>
            <a:pPr eaLnBrk="1" hangingPunct="1"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170</Words>
  <Application>Microsoft Macintosh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IHS  SOCIOLOGY MODULE</vt:lpstr>
      <vt:lpstr>What is it to understand sociologically?</vt:lpstr>
      <vt:lpstr>Seeing is not understanding!</vt:lpstr>
      <vt:lpstr>PowerPoint Presentation</vt:lpstr>
      <vt:lpstr>PowerPoint Presentation</vt:lpstr>
      <vt:lpstr>Peter Berger: The Art of Skepticism</vt:lpstr>
      <vt:lpstr>Sociological Aptitude:</vt:lpstr>
      <vt:lpstr>According to Peter Berger: Sociologists occupy themselves with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IHS  SOCIOLOGY MODULE</dc:title>
  <dc:creator>Rajorshi Ray</dc:creator>
  <cp:lastModifiedBy>Rajorshi Ray</cp:lastModifiedBy>
  <cp:revision>1</cp:revision>
  <dcterms:created xsi:type="dcterms:W3CDTF">2025-03-13T04:46:08Z</dcterms:created>
  <dcterms:modified xsi:type="dcterms:W3CDTF">2025-03-13T04:52:07Z</dcterms:modified>
</cp:coreProperties>
</file>