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59" r:id="rId6"/>
    <p:sldId id="273" r:id="rId7"/>
    <p:sldId id="268" r:id="rId8"/>
    <p:sldId id="260" r:id="rId9"/>
    <p:sldId id="262" r:id="rId10"/>
    <p:sldId id="278" r:id="rId11"/>
    <p:sldId id="270" r:id="rId12"/>
    <p:sldId id="263" r:id="rId13"/>
    <p:sldId id="261" r:id="rId14"/>
    <p:sldId id="272" r:id="rId15"/>
    <p:sldId id="271" r:id="rId16"/>
    <p:sldId id="277" r:id="rId17"/>
    <p:sldId id="264" r:id="rId18"/>
    <p:sldId id="265" r:id="rId19"/>
    <p:sldId id="266" r:id="rId20"/>
    <p:sldId id="275" r:id="rId21"/>
    <p:sldId id="26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A9823-E6B4-466B-A889-56623BD13CF6}" v="169" dt="2022-05-09T18:07:38.896"/>
    <p1510:client id="{090B3C26-6C99-4770-57AD-7B823414DF2C}" v="14" dt="2022-05-10T05:32:46.368"/>
    <p1510:client id="{19E19605-209D-F6BD-48C6-A71045EB2928}" v="26" dt="2022-05-10T02:53:17.110"/>
    <p1510:client id="{7348DD58-3B0C-D6C0-3DC2-3891C3B33CA4}" v="100" dt="2022-05-09T19:22:43.908"/>
    <p1510:client id="{7CF74729-DB39-9267-D809-D52BEC41E543}" v="90" dt="2022-05-10T03:04:52.910"/>
    <p1510:client id="{A53C6488-6435-BD9D-E2F1-5184FEFAC273}" v="35" dt="2022-05-10T02:40:04.455"/>
    <p1510:client id="{C50A556D-928E-B05E-D81C-34F0C5851BEB}" v="630" dt="2022-05-10T05:27:32.496"/>
    <p1510:client id="{C6F0EE9D-4D41-4C67-82E5-72FE874E77A8}" v="1" dt="2022-05-11T05:34:41.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6FFA46-C695-4B8E-A6E0-6A5AC6CA26E5}"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12B93117-7E72-4EE6-B09A-1C09C82931DC}">
      <dgm:prSet/>
      <dgm:spPr/>
      <dgm:t>
        <a:bodyPr/>
        <a:lstStyle/>
        <a:p>
          <a:r>
            <a:rPr lang="en-US"/>
            <a:t>LOADING DATASET</a:t>
          </a:r>
        </a:p>
      </dgm:t>
    </dgm:pt>
    <dgm:pt modelId="{89AF39EA-CF8B-4C2F-864A-F7A13DC578B5}" type="parTrans" cxnId="{F381477D-CB8C-4DCD-9004-F0E6356580C4}">
      <dgm:prSet/>
      <dgm:spPr/>
      <dgm:t>
        <a:bodyPr/>
        <a:lstStyle/>
        <a:p>
          <a:endParaRPr lang="en-US"/>
        </a:p>
      </dgm:t>
    </dgm:pt>
    <dgm:pt modelId="{1AB0C310-DB90-4665-BC07-6ED13A8E1754}" type="sibTrans" cxnId="{F381477D-CB8C-4DCD-9004-F0E6356580C4}">
      <dgm:prSet/>
      <dgm:spPr/>
      <dgm:t>
        <a:bodyPr/>
        <a:lstStyle/>
        <a:p>
          <a:endParaRPr lang="en-US"/>
        </a:p>
      </dgm:t>
    </dgm:pt>
    <dgm:pt modelId="{5FE34405-A015-4A48-858B-08EBB679AD7C}">
      <dgm:prSet/>
      <dgm:spPr/>
      <dgm:t>
        <a:bodyPr/>
        <a:lstStyle/>
        <a:p>
          <a:r>
            <a:rPr lang="en-US"/>
            <a:t>COMPUTING SPECTOGRAMS</a:t>
          </a:r>
        </a:p>
      </dgm:t>
    </dgm:pt>
    <dgm:pt modelId="{469EC7C2-A14C-41EC-AD03-C76CE97110A2}" type="parTrans" cxnId="{9D9FF277-AB48-4006-A960-D425AA5ABCC8}">
      <dgm:prSet/>
      <dgm:spPr/>
      <dgm:t>
        <a:bodyPr/>
        <a:lstStyle/>
        <a:p>
          <a:endParaRPr lang="en-US"/>
        </a:p>
      </dgm:t>
    </dgm:pt>
    <dgm:pt modelId="{475BB4FF-7803-4501-8345-1CE38906DE5D}" type="sibTrans" cxnId="{9D9FF277-AB48-4006-A960-D425AA5ABCC8}">
      <dgm:prSet/>
      <dgm:spPr/>
      <dgm:t>
        <a:bodyPr/>
        <a:lstStyle/>
        <a:p>
          <a:endParaRPr lang="en-US"/>
        </a:p>
      </dgm:t>
    </dgm:pt>
    <dgm:pt modelId="{DE7556E0-AA96-4975-AF7B-E0292002BB6B}">
      <dgm:prSet/>
      <dgm:spPr/>
      <dgm:t>
        <a:bodyPr/>
        <a:lstStyle/>
        <a:p>
          <a:r>
            <a:rPr lang="en-US"/>
            <a:t>PROCESSING DATA</a:t>
          </a:r>
        </a:p>
      </dgm:t>
    </dgm:pt>
    <dgm:pt modelId="{200F551D-B255-4E65-9E7B-12019DD27BCF}" type="parTrans" cxnId="{EFE21944-6585-40DE-900D-2A13B806E9C8}">
      <dgm:prSet/>
      <dgm:spPr/>
      <dgm:t>
        <a:bodyPr/>
        <a:lstStyle/>
        <a:p>
          <a:endParaRPr lang="en-US"/>
        </a:p>
      </dgm:t>
    </dgm:pt>
    <dgm:pt modelId="{FBEA641F-D59B-435F-9BF2-FB5A275A38CB}" type="sibTrans" cxnId="{EFE21944-6585-40DE-900D-2A13B806E9C8}">
      <dgm:prSet/>
      <dgm:spPr/>
      <dgm:t>
        <a:bodyPr/>
        <a:lstStyle/>
        <a:p>
          <a:endParaRPr lang="en-US"/>
        </a:p>
      </dgm:t>
    </dgm:pt>
    <dgm:pt modelId="{36B3F55A-A74A-4CAC-AAD5-F9FB2768CAB3}">
      <dgm:prSet/>
      <dgm:spPr/>
      <dgm:t>
        <a:bodyPr/>
        <a:lstStyle/>
        <a:p>
          <a:r>
            <a:rPr lang="en-US"/>
            <a:t>CREATING DEEP LEARNING MODEL</a:t>
          </a:r>
        </a:p>
      </dgm:t>
    </dgm:pt>
    <dgm:pt modelId="{A1A24A3F-225A-4DFF-AA00-B26317A6491F}" type="parTrans" cxnId="{67565C0C-9E9D-4360-90EF-EBDAA2EA3542}">
      <dgm:prSet/>
      <dgm:spPr/>
      <dgm:t>
        <a:bodyPr/>
        <a:lstStyle/>
        <a:p>
          <a:endParaRPr lang="en-US"/>
        </a:p>
      </dgm:t>
    </dgm:pt>
    <dgm:pt modelId="{8AA4C7F8-B9B6-4459-A200-55009C8E3E69}" type="sibTrans" cxnId="{67565C0C-9E9D-4360-90EF-EBDAA2EA3542}">
      <dgm:prSet/>
      <dgm:spPr/>
      <dgm:t>
        <a:bodyPr/>
        <a:lstStyle/>
        <a:p>
          <a:endParaRPr lang="en-US"/>
        </a:p>
      </dgm:t>
    </dgm:pt>
    <dgm:pt modelId="{FC73DE6F-C9CF-4912-B4A4-C0283046070A}">
      <dgm:prSet/>
      <dgm:spPr/>
      <dgm:t>
        <a:bodyPr/>
        <a:lstStyle/>
        <a:p>
          <a:r>
            <a:rPr lang="en-US"/>
            <a:t>EXTRACTING </a:t>
          </a:r>
          <a:r>
            <a:rPr lang="en-US" b="1">
              <a:latin typeface="Calibri Light" panose="020F0302020204030204"/>
            </a:rPr>
            <a:t>FEATURES</a:t>
          </a:r>
          <a:endParaRPr lang="en-US" b="1"/>
        </a:p>
      </dgm:t>
    </dgm:pt>
    <dgm:pt modelId="{9117B189-E4E6-4C20-9A8A-69E167229A1E}" type="parTrans" cxnId="{C0116331-CD43-4F34-B475-8C6C06D92EF1}">
      <dgm:prSet/>
      <dgm:spPr/>
      <dgm:t>
        <a:bodyPr/>
        <a:lstStyle/>
        <a:p>
          <a:endParaRPr lang="en-US"/>
        </a:p>
      </dgm:t>
    </dgm:pt>
    <dgm:pt modelId="{C18408C9-ADE9-4941-9945-008E96CA3A2B}" type="sibTrans" cxnId="{C0116331-CD43-4F34-B475-8C6C06D92EF1}">
      <dgm:prSet/>
      <dgm:spPr/>
      <dgm:t>
        <a:bodyPr/>
        <a:lstStyle/>
        <a:p>
          <a:endParaRPr lang="en-US"/>
        </a:p>
      </dgm:t>
    </dgm:pt>
    <dgm:pt modelId="{E28088E8-339D-46C1-BCC7-8EF4EC58BCA0}">
      <dgm:prSet/>
      <dgm:spPr/>
      <dgm:t>
        <a:bodyPr/>
        <a:lstStyle/>
        <a:p>
          <a:r>
            <a:rPr lang="en-US"/>
            <a:t>MACHINE LEARNING CLASSIFIER</a:t>
          </a:r>
        </a:p>
      </dgm:t>
    </dgm:pt>
    <dgm:pt modelId="{5F864DFE-EC2B-4AFC-8ED3-A81C4F57B746}" type="parTrans" cxnId="{FDA02790-DD57-4F85-A72E-0AA24C34E0E0}">
      <dgm:prSet/>
      <dgm:spPr/>
      <dgm:t>
        <a:bodyPr/>
        <a:lstStyle/>
        <a:p>
          <a:endParaRPr lang="en-US"/>
        </a:p>
      </dgm:t>
    </dgm:pt>
    <dgm:pt modelId="{F6E3F8CE-4F58-49EB-8DC5-667FE3EE306F}" type="sibTrans" cxnId="{FDA02790-DD57-4F85-A72E-0AA24C34E0E0}">
      <dgm:prSet/>
      <dgm:spPr/>
      <dgm:t>
        <a:bodyPr/>
        <a:lstStyle/>
        <a:p>
          <a:endParaRPr lang="en-US"/>
        </a:p>
      </dgm:t>
    </dgm:pt>
    <dgm:pt modelId="{CB20D259-D2DD-4409-AD7D-74070731E264}" type="pres">
      <dgm:prSet presAssocID="{316FFA46-C695-4B8E-A6E0-6A5AC6CA26E5}" presName="Name0" presStyleCnt="0">
        <dgm:presLayoutVars>
          <dgm:dir/>
          <dgm:resizeHandles val="exact"/>
        </dgm:presLayoutVars>
      </dgm:prSet>
      <dgm:spPr/>
    </dgm:pt>
    <dgm:pt modelId="{EC837595-2F81-43B4-8753-1F7E278859F0}" type="pres">
      <dgm:prSet presAssocID="{12B93117-7E72-4EE6-B09A-1C09C82931DC}" presName="node" presStyleLbl="node1" presStyleIdx="0" presStyleCnt="6">
        <dgm:presLayoutVars>
          <dgm:bulletEnabled val="1"/>
        </dgm:presLayoutVars>
      </dgm:prSet>
      <dgm:spPr/>
    </dgm:pt>
    <dgm:pt modelId="{51984158-DE36-4E0B-B702-634852B88D98}" type="pres">
      <dgm:prSet presAssocID="{1AB0C310-DB90-4665-BC07-6ED13A8E1754}" presName="sibTrans" presStyleLbl="sibTrans1D1" presStyleIdx="0" presStyleCnt="5"/>
      <dgm:spPr/>
    </dgm:pt>
    <dgm:pt modelId="{887FEAB4-F835-48BC-9E7A-C434B7381D30}" type="pres">
      <dgm:prSet presAssocID="{1AB0C310-DB90-4665-BC07-6ED13A8E1754}" presName="connectorText" presStyleLbl="sibTrans1D1" presStyleIdx="0" presStyleCnt="5"/>
      <dgm:spPr/>
    </dgm:pt>
    <dgm:pt modelId="{7342B8EC-AC8A-44B7-A2F5-18080AEFA7A0}" type="pres">
      <dgm:prSet presAssocID="{5FE34405-A015-4A48-858B-08EBB679AD7C}" presName="node" presStyleLbl="node1" presStyleIdx="1" presStyleCnt="6">
        <dgm:presLayoutVars>
          <dgm:bulletEnabled val="1"/>
        </dgm:presLayoutVars>
      </dgm:prSet>
      <dgm:spPr/>
    </dgm:pt>
    <dgm:pt modelId="{05DF8127-4C79-4E89-BE7C-D22BDDE51B31}" type="pres">
      <dgm:prSet presAssocID="{475BB4FF-7803-4501-8345-1CE38906DE5D}" presName="sibTrans" presStyleLbl="sibTrans1D1" presStyleIdx="1" presStyleCnt="5"/>
      <dgm:spPr/>
    </dgm:pt>
    <dgm:pt modelId="{93E1FFFF-E40D-4E54-A204-2F689D5C22F9}" type="pres">
      <dgm:prSet presAssocID="{475BB4FF-7803-4501-8345-1CE38906DE5D}" presName="connectorText" presStyleLbl="sibTrans1D1" presStyleIdx="1" presStyleCnt="5"/>
      <dgm:spPr/>
    </dgm:pt>
    <dgm:pt modelId="{ED0D7596-2223-4EFE-BCD6-EC7B37F07F9C}" type="pres">
      <dgm:prSet presAssocID="{DE7556E0-AA96-4975-AF7B-E0292002BB6B}" presName="node" presStyleLbl="node1" presStyleIdx="2" presStyleCnt="6">
        <dgm:presLayoutVars>
          <dgm:bulletEnabled val="1"/>
        </dgm:presLayoutVars>
      </dgm:prSet>
      <dgm:spPr/>
    </dgm:pt>
    <dgm:pt modelId="{6D25DD1B-A8E2-4D54-B7AE-B7DCAAF3C48B}" type="pres">
      <dgm:prSet presAssocID="{FBEA641F-D59B-435F-9BF2-FB5A275A38CB}" presName="sibTrans" presStyleLbl="sibTrans1D1" presStyleIdx="2" presStyleCnt="5"/>
      <dgm:spPr/>
    </dgm:pt>
    <dgm:pt modelId="{92E7D7B4-AA0F-4397-9267-62D1BB936AD4}" type="pres">
      <dgm:prSet presAssocID="{FBEA641F-D59B-435F-9BF2-FB5A275A38CB}" presName="connectorText" presStyleLbl="sibTrans1D1" presStyleIdx="2" presStyleCnt="5"/>
      <dgm:spPr/>
    </dgm:pt>
    <dgm:pt modelId="{FFB33987-48B4-469F-B5E3-063363FC6251}" type="pres">
      <dgm:prSet presAssocID="{36B3F55A-A74A-4CAC-AAD5-F9FB2768CAB3}" presName="node" presStyleLbl="node1" presStyleIdx="3" presStyleCnt="6">
        <dgm:presLayoutVars>
          <dgm:bulletEnabled val="1"/>
        </dgm:presLayoutVars>
      </dgm:prSet>
      <dgm:spPr/>
    </dgm:pt>
    <dgm:pt modelId="{4794BABB-38A3-4FD0-AB0C-6C19EB873100}" type="pres">
      <dgm:prSet presAssocID="{8AA4C7F8-B9B6-4459-A200-55009C8E3E69}" presName="sibTrans" presStyleLbl="sibTrans1D1" presStyleIdx="3" presStyleCnt="5"/>
      <dgm:spPr/>
    </dgm:pt>
    <dgm:pt modelId="{34FAF557-8FE2-4648-9776-9D2FA00DF198}" type="pres">
      <dgm:prSet presAssocID="{8AA4C7F8-B9B6-4459-A200-55009C8E3E69}" presName="connectorText" presStyleLbl="sibTrans1D1" presStyleIdx="3" presStyleCnt="5"/>
      <dgm:spPr/>
    </dgm:pt>
    <dgm:pt modelId="{DC127FD4-946A-409F-A113-32834F5F2E0C}" type="pres">
      <dgm:prSet presAssocID="{FC73DE6F-C9CF-4912-B4A4-C0283046070A}" presName="node" presStyleLbl="node1" presStyleIdx="4" presStyleCnt="6">
        <dgm:presLayoutVars>
          <dgm:bulletEnabled val="1"/>
        </dgm:presLayoutVars>
      </dgm:prSet>
      <dgm:spPr/>
    </dgm:pt>
    <dgm:pt modelId="{CF6470B8-E510-4191-A5CE-DEA98DF3C9A6}" type="pres">
      <dgm:prSet presAssocID="{C18408C9-ADE9-4941-9945-008E96CA3A2B}" presName="sibTrans" presStyleLbl="sibTrans1D1" presStyleIdx="4" presStyleCnt="5"/>
      <dgm:spPr/>
    </dgm:pt>
    <dgm:pt modelId="{4BE16B7D-2328-43DC-A776-3F8B92CC5DC2}" type="pres">
      <dgm:prSet presAssocID="{C18408C9-ADE9-4941-9945-008E96CA3A2B}" presName="connectorText" presStyleLbl="sibTrans1D1" presStyleIdx="4" presStyleCnt="5"/>
      <dgm:spPr/>
    </dgm:pt>
    <dgm:pt modelId="{EE52AD44-16EE-42E1-B122-092089D5EB79}" type="pres">
      <dgm:prSet presAssocID="{E28088E8-339D-46C1-BCC7-8EF4EC58BCA0}" presName="node" presStyleLbl="node1" presStyleIdx="5" presStyleCnt="6">
        <dgm:presLayoutVars>
          <dgm:bulletEnabled val="1"/>
        </dgm:presLayoutVars>
      </dgm:prSet>
      <dgm:spPr/>
    </dgm:pt>
  </dgm:ptLst>
  <dgm:cxnLst>
    <dgm:cxn modelId="{52CA1300-8A28-413F-A193-1C416F18E986}" type="presOf" srcId="{1AB0C310-DB90-4665-BC07-6ED13A8E1754}" destId="{51984158-DE36-4E0B-B702-634852B88D98}" srcOrd="0" destOrd="0" presId="urn:microsoft.com/office/officeart/2016/7/layout/RepeatingBendingProcessNew"/>
    <dgm:cxn modelId="{993F9804-970B-4A4D-972A-9CC184FF0EA9}" type="presOf" srcId="{E28088E8-339D-46C1-BCC7-8EF4EC58BCA0}" destId="{EE52AD44-16EE-42E1-B122-092089D5EB79}" srcOrd="0" destOrd="0" presId="urn:microsoft.com/office/officeart/2016/7/layout/RepeatingBendingProcessNew"/>
    <dgm:cxn modelId="{67565C0C-9E9D-4360-90EF-EBDAA2EA3542}" srcId="{316FFA46-C695-4B8E-A6E0-6A5AC6CA26E5}" destId="{36B3F55A-A74A-4CAC-AAD5-F9FB2768CAB3}" srcOrd="3" destOrd="0" parTransId="{A1A24A3F-225A-4DFF-AA00-B26317A6491F}" sibTransId="{8AA4C7F8-B9B6-4459-A200-55009C8E3E69}"/>
    <dgm:cxn modelId="{E3E1941F-3166-447E-9D22-2FBEBE30F889}" type="presOf" srcId="{C18408C9-ADE9-4941-9945-008E96CA3A2B}" destId="{4BE16B7D-2328-43DC-A776-3F8B92CC5DC2}" srcOrd="1" destOrd="0" presId="urn:microsoft.com/office/officeart/2016/7/layout/RepeatingBendingProcessNew"/>
    <dgm:cxn modelId="{C0116331-CD43-4F34-B475-8C6C06D92EF1}" srcId="{316FFA46-C695-4B8E-A6E0-6A5AC6CA26E5}" destId="{FC73DE6F-C9CF-4912-B4A4-C0283046070A}" srcOrd="4" destOrd="0" parTransId="{9117B189-E4E6-4C20-9A8A-69E167229A1E}" sibTransId="{C18408C9-ADE9-4941-9945-008E96CA3A2B}"/>
    <dgm:cxn modelId="{79BDCE39-9B83-460A-A9D1-23798CA92DAB}" type="presOf" srcId="{FBEA641F-D59B-435F-9BF2-FB5A275A38CB}" destId="{6D25DD1B-A8E2-4D54-B7AE-B7DCAAF3C48B}" srcOrd="0" destOrd="0" presId="urn:microsoft.com/office/officeart/2016/7/layout/RepeatingBendingProcessNew"/>
    <dgm:cxn modelId="{54B9E85B-220A-4B9D-8A1E-CF350C2C772F}" type="presOf" srcId="{FC73DE6F-C9CF-4912-B4A4-C0283046070A}" destId="{DC127FD4-946A-409F-A113-32834F5F2E0C}" srcOrd="0" destOrd="0" presId="urn:microsoft.com/office/officeart/2016/7/layout/RepeatingBendingProcessNew"/>
    <dgm:cxn modelId="{900CCF60-A165-4C76-BAC6-D72A2EC048E1}" type="presOf" srcId="{36B3F55A-A74A-4CAC-AAD5-F9FB2768CAB3}" destId="{FFB33987-48B4-469F-B5E3-063363FC6251}" srcOrd="0" destOrd="0" presId="urn:microsoft.com/office/officeart/2016/7/layout/RepeatingBendingProcessNew"/>
    <dgm:cxn modelId="{EFE21944-6585-40DE-900D-2A13B806E9C8}" srcId="{316FFA46-C695-4B8E-A6E0-6A5AC6CA26E5}" destId="{DE7556E0-AA96-4975-AF7B-E0292002BB6B}" srcOrd="2" destOrd="0" parTransId="{200F551D-B255-4E65-9E7B-12019DD27BCF}" sibTransId="{FBEA641F-D59B-435F-9BF2-FB5A275A38CB}"/>
    <dgm:cxn modelId="{E6F7C64E-F3AC-4DBD-9BE7-E235A3435E96}" type="presOf" srcId="{1AB0C310-DB90-4665-BC07-6ED13A8E1754}" destId="{887FEAB4-F835-48BC-9E7A-C434B7381D30}" srcOrd="1" destOrd="0" presId="urn:microsoft.com/office/officeart/2016/7/layout/RepeatingBendingProcessNew"/>
    <dgm:cxn modelId="{B1DCE253-21A9-4CDA-B434-C2BCFBF7E7AC}" type="presOf" srcId="{8AA4C7F8-B9B6-4459-A200-55009C8E3E69}" destId="{4794BABB-38A3-4FD0-AB0C-6C19EB873100}" srcOrd="0" destOrd="0" presId="urn:microsoft.com/office/officeart/2016/7/layout/RepeatingBendingProcessNew"/>
    <dgm:cxn modelId="{C824E777-FD2B-4B44-958C-A9417C700A79}" type="presOf" srcId="{DE7556E0-AA96-4975-AF7B-E0292002BB6B}" destId="{ED0D7596-2223-4EFE-BCD6-EC7B37F07F9C}" srcOrd="0" destOrd="0" presId="urn:microsoft.com/office/officeart/2016/7/layout/RepeatingBendingProcessNew"/>
    <dgm:cxn modelId="{9D9FF277-AB48-4006-A960-D425AA5ABCC8}" srcId="{316FFA46-C695-4B8E-A6E0-6A5AC6CA26E5}" destId="{5FE34405-A015-4A48-858B-08EBB679AD7C}" srcOrd="1" destOrd="0" parTransId="{469EC7C2-A14C-41EC-AD03-C76CE97110A2}" sibTransId="{475BB4FF-7803-4501-8345-1CE38906DE5D}"/>
    <dgm:cxn modelId="{F381477D-CB8C-4DCD-9004-F0E6356580C4}" srcId="{316FFA46-C695-4B8E-A6E0-6A5AC6CA26E5}" destId="{12B93117-7E72-4EE6-B09A-1C09C82931DC}" srcOrd="0" destOrd="0" parTransId="{89AF39EA-CF8B-4C2F-864A-F7A13DC578B5}" sibTransId="{1AB0C310-DB90-4665-BC07-6ED13A8E1754}"/>
    <dgm:cxn modelId="{43D0EC82-247E-449C-AEFA-C3B70A0C2D1D}" type="presOf" srcId="{316FFA46-C695-4B8E-A6E0-6A5AC6CA26E5}" destId="{CB20D259-D2DD-4409-AD7D-74070731E264}" srcOrd="0" destOrd="0" presId="urn:microsoft.com/office/officeart/2016/7/layout/RepeatingBendingProcessNew"/>
    <dgm:cxn modelId="{0C92AE84-75FC-42CB-8757-3B43B1E2535A}" type="presOf" srcId="{8AA4C7F8-B9B6-4459-A200-55009C8E3E69}" destId="{34FAF557-8FE2-4648-9776-9D2FA00DF198}" srcOrd="1" destOrd="0" presId="urn:microsoft.com/office/officeart/2016/7/layout/RepeatingBendingProcessNew"/>
    <dgm:cxn modelId="{2A76E58F-50B8-4A96-B46D-27DABC903DFE}" type="presOf" srcId="{C18408C9-ADE9-4941-9945-008E96CA3A2B}" destId="{CF6470B8-E510-4191-A5CE-DEA98DF3C9A6}" srcOrd="0" destOrd="0" presId="urn:microsoft.com/office/officeart/2016/7/layout/RepeatingBendingProcessNew"/>
    <dgm:cxn modelId="{FDA02790-DD57-4F85-A72E-0AA24C34E0E0}" srcId="{316FFA46-C695-4B8E-A6E0-6A5AC6CA26E5}" destId="{E28088E8-339D-46C1-BCC7-8EF4EC58BCA0}" srcOrd="5" destOrd="0" parTransId="{5F864DFE-EC2B-4AFC-8ED3-A81C4F57B746}" sibTransId="{F6E3F8CE-4F58-49EB-8DC5-667FE3EE306F}"/>
    <dgm:cxn modelId="{A07A789E-0A0A-48E6-BB5E-0D3A6CDC0AA5}" type="presOf" srcId="{5FE34405-A015-4A48-858B-08EBB679AD7C}" destId="{7342B8EC-AC8A-44B7-A2F5-18080AEFA7A0}" srcOrd="0" destOrd="0" presId="urn:microsoft.com/office/officeart/2016/7/layout/RepeatingBendingProcessNew"/>
    <dgm:cxn modelId="{4F4EF2AF-5283-4EF9-8EF9-9B46D5352178}" type="presOf" srcId="{475BB4FF-7803-4501-8345-1CE38906DE5D}" destId="{05DF8127-4C79-4E89-BE7C-D22BDDE51B31}" srcOrd="0" destOrd="0" presId="urn:microsoft.com/office/officeart/2016/7/layout/RepeatingBendingProcessNew"/>
    <dgm:cxn modelId="{89D82AB5-E64A-40AB-96E7-661E3ADF22B8}" type="presOf" srcId="{FBEA641F-D59B-435F-9BF2-FB5A275A38CB}" destId="{92E7D7B4-AA0F-4397-9267-62D1BB936AD4}" srcOrd="1" destOrd="0" presId="urn:microsoft.com/office/officeart/2016/7/layout/RepeatingBendingProcessNew"/>
    <dgm:cxn modelId="{101F26FB-6FD5-44DB-9FB7-0D47FAAE344B}" type="presOf" srcId="{12B93117-7E72-4EE6-B09A-1C09C82931DC}" destId="{EC837595-2F81-43B4-8753-1F7E278859F0}" srcOrd="0" destOrd="0" presId="urn:microsoft.com/office/officeart/2016/7/layout/RepeatingBendingProcessNew"/>
    <dgm:cxn modelId="{5C2B38FB-EC9A-4DEA-8F7F-824DD4D1086A}" type="presOf" srcId="{475BB4FF-7803-4501-8345-1CE38906DE5D}" destId="{93E1FFFF-E40D-4E54-A204-2F689D5C22F9}" srcOrd="1" destOrd="0" presId="urn:microsoft.com/office/officeart/2016/7/layout/RepeatingBendingProcessNew"/>
    <dgm:cxn modelId="{956CB252-DA9C-47D5-A3C5-42D7849C6587}" type="presParOf" srcId="{CB20D259-D2DD-4409-AD7D-74070731E264}" destId="{EC837595-2F81-43B4-8753-1F7E278859F0}" srcOrd="0" destOrd="0" presId="urn:microsoft.com/office/officeart/2016/7/layout/RepeatingBendingProcessNew"/>
    <dgm:cxn modelId="{35C5FE6F-16AF-4720-BEFA-B2BA09AEDBC6}" type="presParOf" srcId="{CB20D259-D2DD-4409-AD7D-74070731E264}" destId="{51984158-DE36-4E0B-B702-634852B88D98}" srcOrd="1" destOrd="0" presId="urn:microsoft.com/office/officeart/2016/7/layout/RepeatingBendingProcessNew"/>
    <dgm:cxn modelId="{807CBF2E-8D26-4F94-9088-3EF3F677DCCD}" type="presParOf" srcId="{51984158-DE36-4E0B-B702-634852B88D98}" destId="{887FEAB4-F835-48BC-9E7A-C434B7381D30}" srcOrd="0" destOrd="0" presId="urn:microsoft.com/office/officeart/2016/7/layout/RepeatingBendingProcessNew"/>
    <dgm:cxn modelId="{93EBDBD2-D081-4A74-8309-04F101EB37BB}" type="presParOf" srcId="{CB20D259-D2DD-4409-AD7D-74070731E264}" destId="{7342B8EC-AC8A-44B7-A2F5-18080AEFA7A0}" srcOrd="2" destOrd="0" presId="urn:microsoft.com/office/officeart/2016/7/layout/RepeatingBendingProcessNew"/>
    <dgm:cxn modelId="{E7205B2F-9B2D-4EEF-A980-3DBD0DEF6DBA}" type="presParOf" srcId="{CB20D259-D2DD-4409-AD7D-74070731E264}" destId="{05DF8127-4C79-4E89-BE7C-D22BDDE51B31}" srcOrd="3" destOrd="0" presId="urn:microsoft.com/office/officeart/2016/7/layout/RepeatingBendingProcessNew"/>
    <dgm:cxn modelId="{8E3AA7AD-1A5F-494D-9634-1438C911D740}" type="presParOf" srcId="{05DF8127-4C79-4E89-BE7C-D22BDDE51B31}" destId="{93E1FFFF-E40D-4E54-A204-2F689D5C22F9}" srcOrd="0" destOrd="0" presId="urn:microsoft.com/office/officeart/2016/7/layout/RepeatingBendingProcessNew"/>
    <dgm:cxn modelId="{1E584558-3C36-41E7-A494-1CE2E9F4B2C1}" type="presParOf" srcId="{CB20D259-D2DD-4409-AD7D-74070731E264}" destId="{ED0D7596-2223-4EFE-BCD6-EC7B37F07F9C}" srcOrd="4" destOrd="0" presId="urn:microsoft.com/office/officeart/2016/7/layout/RepeatingBendingProcessNew"/>
    <dgm:cxn modelId="{76176B21-BBF9-4C48-AA5C-8636EB3EB6A1}" type="presParOf" srcId="{CB20D259-D2DD-4409-AD7D-74070731E264}" destId="{6D25DD1B-A8E2-4D54-B7AE-B7DCAAF3C48B}" srcOrd="5" destOrd="0" presId="urn:microsoft.com/office/officeart/2016/7/layout/RepeatingBendingProcessNew"/>
    <dgm:cxn modelId="{C810E859-BAC5-427C-A7D1-3F8F33263654}" type="presParOf" srcId="{6D25DD1B-A8E2-4D54-B7AE-B7DCAAF3C48B}" destId="{92E7D7B4-AA0F-4397-9267-62D1BB936AD4}" srcOrd="0" destOrd="0" presId="urn:microsoft.com/office/officeart/2016/7/layout/RepeatingBendingProcessNew"/>
    <dgm:cxn modelId="{F5140A7C-2E27-4844-BF86-42ED7AD754B5}" type="presParOf" srcId="{CB20D259-D2DD-4409-AD7D-74070731E264}" destId="{FFB33987-48B4-469F-B5E3-063363FC6251}" srcOrd="6" destOrd="0" presId="urn:microsoft.com/office/officeart/2016/7/layout/RepeatingBendingProcessNew"/>
    <dgm:cxn modelId="{88141808-6492-4F86-9759-26F737BDC3B9}" type="presParOf" srcId="{CB20D259-D2DD-4409-AD7D-74070731E264}" destId="{4794BABB-38A3-4FD0-AB0C-6C19EB873100}" srcOrd="7" destOrd="0" presId="urn:microsoft.com/office/officeart/2016/7/layout/RepeatingBendingProcessNew"/>
    <dgm:cxn modelId="{DE55DA72-C8EF-45A3-813D-37AE6F373CA4}" type="presParOf" srcId="{4794BABB-38A3-4FD0-AB0C-6C19EB873100}" destId="{34FAF557-8FE2-4648-9776-9D2FA00DF198}" srcOrd="0" destOrd="0" presId="urn:microsoft.com/office/officeart/2016/7/layout/RepeatingBendingProcessNew"/>
    <dgm:cxn modelId="{ECB25F98-5B2B-4690-AC7A-4E14BCE2DF86}" type="presParOf" srcId="{CB20D259-D2DD-4409-AD7D-74070731E264}" destId="{DC127FD4-946A-409F-A113-32834F5F2E0C}" srcOrd="8" destOrd="0" presId="urn:microsoft.com/office/officeart/2016/7/layout/RepeatingBendingProcessNew"/>
    <dgm:cxn modelId="{391D16A0-6828-483D-9C13-AF152EDB30CA}" type="presParOf" srcId="{CB20D259-D2DD-4409-AD7D-74070731E264}" destId="{CF6470B8-E510-4191-A5CE-DEA98DF3C9A6}" srcOrd="9" destOrd="0" presId="urn:microsoft.com/office/officeart/2016/7/layout/RepeatingBendingProcessNew"/>
    <dgm:cxn modelId="{E07D3AD9-6C12-4AD5-B552-7D4F0B9E9807}" type="presParOf" srcId="{CF6470B8-E510-4191-A5CE-DEA98DF3C9A6}" destId="{4BE16B7D-2328-43DC-A776-3F8B92CC5DC2}" srcOrd="0" destOrd="0" presId="urn:microsoft.com/office/officeart/2016/7/layout/RepeatingBendingProcessNew"/>
    <dgm:cxn modelId="{BFBEAF45-3E12-4AD9-B3AC-FEB1EECB449C}" type="presParOf" srcId="{CB20D259-D2DD-4409-AD7D-74070731E264}" destId="{EE52AD44-16EE-42E1-B122-092089D5EB7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84158-DE36-4E0B-B702-634852B88D98}">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EC837595-2F81-43B4-8753-1F7E278859F0}">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66850">
            <a:lnSpc>
              <a:spcPct val="90000"/>
            </a:lnSpc>
            <a:spcBef>
              <a:spcPct val="0"/>
            </a:spcBef>
            <a:spcAft>
              <a:spcPct val="35000"/>
            </a:spcAft>
            <a:buNone/>
          </a:pPr>
          <a:r>
            <a:rPr lang="en-US" sz="3300" kern="1200"/>
            <a:t>LOADING DATASET</a:t>
          </a:r>
        </a:p>
      </dsp:txBody>
      <dsp:txXfrm>
        <a:off x="8061" y="5979"/>
        <a:ext cx="3034531" cy="1820718"/>
      </dsp:txXfrm>
    </dsp:sp>
    <dsp:sp modelId="{05DF8127-4C79-4E89-BE7C-D22BDDE51B31}">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7342B8EC-AC8A-44B7-A2F5-18080AEFA7A0}">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66850">
            <a:lnSpc>
              <a:spcPct val="90000"/>
            </a:lnSpc>
            <a:spcBef>
              <a:spcPct val="0"/>
            </a:spcBef>
            <a:spcAft>
              <a:spcPct val="35000"/>
            </a:spcAft>
            <a:buNone/>
          </a:pPr>
          <a:r>
            <a:rPr lang="en-US" sz="3300" kern="1200"/>
            <a:t>COMPUTING SPECTOGRAMS</a:t>
          </a:r>
        </a:p>
      </dsp:txBody>
      <dsp:txXfrm>
        <a:off x="3740534" y="5979"/>
        <a:ext cx="3034531" cy="1820718"/>
      </dsp:txXfrm>
    </dsp:sp>
    <dsp:sp modelId="{6D25DD1B-A8E2-4D54-B7AE-B7DCAAF3C48B}">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ED0D7596-2223-4EFE-BCD6-EC7B37F07F9C}">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66850">
            <a:lnSpc>
              <a:spcPct val="90000"/>
            </a:lnSpc>
            <a:spcBef>
              <a:spcPct val="0"/>
            </a:spcBef>
            <a:spcAft>
              <a:spcPct val="35000"/>
            </a:spcAft>
            <a:buNone/>
          </a:pPr>
          <a:r>
            <a:rPr lang="en-US" sz="3300" kern="1200"/>
            <a:t>PROCESSING DATA</a:t>
          </a:r>
        </a:p>
      </dsp:txBody>
      <dsp:txXfrm>
        <a:off x="7473007" y="5979"/>
        <a:ext cx="3034531" cy="1820718"/>
      </dsp:txXfrm>
    </dsp:sp>
    <dsp:sp modelId="{4794BABB-38A3-4FD0-AB0C-6C19EB873100}">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FFB33987-48B4-469F-B5E3-063363FC6251}">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66850">
            <a:lnSpc>
              <a:spcPct val="90000"/>
            </a:lnSpc>
            <a:spcBef>
              <a:spcPct val="0"/>
            </a:spcBef>
            <a:spcAft>
              <a:spcPct val="35000"/>
            </a:spcAft>
            <a:buNone/>
          </a:pPr>
          <a:r>
            <a:rPr lang="en-US" sz="3300" kern="1200"/>
            <a:t>CREATING DEEP LEARNING MODEL</a:t>
          </a:r>
        </a:p>
      </dsp:txBody>
      <dsp:txXfrm>
        <a:off x="8061" y="2524640"/>
        <a:ext cx="3034531" cy="1820718"/>
      </dsp:txXfrm>
    </dsp:sp>
    <dsp:sp modelId="{CF6470B8-E510-4191-A5CE-DEA98DF3C9A6}">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DC127FD4-946A-409F-A113-32834F5F2E0C}">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66850">
            <a:lnSpc>
              <a:spcPct val="90000"/>
            </a:lnSpc>
            <a:spcBef>
              <a:spcPct val="0"/>
            </a:spcBef>
            <a:spcAft>
              <a:spcPct val="35000"/>
            </a:spcAft>
            <a:buNone/>
          </a:pPr>
          <a:r>
            <a:rPr lang="en-US" sz="3300" kern="1200"/>
            <a:t>EXTRACTING </a:t>
          </a:r>
          <a:r>
            <a:rPr lang="en-US" sz="3300" b="1" kern="1200">
              <a:latin typeface="Calibri Light" panose="020F0302020204030204"/>
            </a:rPr>
            <a:t>FEATURES</a:t>
          </a:r>
          <a:endParaRPr lang="en-US" sz="3300" b="1" kern="1200"/>
        </a:p>
      </dsp:txBody>
      <dsp:txXfrm>
        <a:off x="3740534" y="2524640"/>
        <a:ext cx="3034531" cy="1820718"/>
      </dsp:txXfrm>
    </dsp:sp>
    <dsp:sp modelId="{EE52AD44-16EE-42E1-B122-092089D5EB79}">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466850">
            <a:lnSpc>
              <a:spcPct val="90000"/>
            </a:lnSpc>
            <a:spcBef>
              <a:spcPct val="0"/>
            </a:spcBef>
            <a:spcAft>
              <a:spcPct val="35000"/>
            </a:spcAft>
            <a:buNone/>
          </a:pPr>
          <a:r>
            <a:rPr lang="en-US" sz="3300" kern="1200"/>
            <a:t>MACHINE LEARNING CLASSIFIER</a:t>
          </a: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FD2B106-31C7-446F-B4D3-C9EE8CEB5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5" name="Rectangle 20">
            <a:extLst>
              <a:ext uri="{FF2B5EF4-FFF2-40B4-BE49-F238E27FC236}">
                <a16:creationId xmlns:a16="http://schemas.microsoft.com/office/drawing/2014/main" id="{1D7678B8-0AAC-460B-8CDB-C43156BB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a:solidFill>
                <a:schemeClr val="tx1"/>
              </a:solidFill>
            </a:endParaRPr>
          </a:p>
        </p:txBody>
      </p:sp>
      <p:sp>
        <p:nvSpPr>
          <p:cNvPr id="2" name="Title 1"/>
          <p:cNvSpPr>
            <a:spLocks noGrp="1"/>
          </p:cNvSpPr>
          <p:nvPr>
            <p:ph type="ctrTitle"/>
          </p:nvPr>
        </p:nvSpPr>
        <p:spPr>
          <a:xfrm>
            <a:off x="766761" y="643468"/>
            <a:ext cx="5292727" cy="4242858"/>
          </a:xfrm>
        </p:spPr>
        <p:txBody>
          <a:bodyPr anchor="b">
            <a:normAutofit/>
          </a:bodyPr>
          <a:lstStyle/>
          <a:p>
            <a:pPr algn="l"/>
            <a:r>
              <a:rPr lang="en-US" sz="8100">
                <a:cs typeface="Calibri Light"/>
              </a:rPr>
              <a:t>Speaker Recognition</a:t>
            </a:r>
            <a:endParaRPr lang="en-US" sz="8100"/>
          </a:p>
        </p:txBody>
      </p:sp>
      <p:sp>
        <p:nvSpPr>
          <p:cNvPr id="23" name="Freeform 6">
            <a:extLst>
              <a:ext uri="{FF2B5EF4-FFF2-40B4-BE49-F238E27FC236}">
                <a16:creationId xmlns:a16="http://schemas.microsoft.com/office/drawing/2014/main" id="{1F0D9B0E-E48B-450C-9134-0435D96D0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0220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w="0">
            <a:noFill/>
            <a:prstDash val="solid"/>
            <a:round/>
            <a:headEnd/>
            <a:tailEnd/>
          </a:ln>
        </p:spPr>
      </p:sp>
      <p:pic>
        <p:nvPicPr>
          <p:cNvPr id="7" name="Graphic 6" descr="Lecturer">
            <a:extLst>
              <a:ext uri="{FF2B5EF4-FFF2-40B4-BE49-F238E27FC236}">
                <a16:creationId xmlns:a16="http://schemas.microsoft.com/office/drawing/2014/main" id="{54AF254C-1BF6-2909-6525-3ACA17484E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9994" y="1608058"/>
            <a:ext cx="3240000" cy="3240000"/>
          </a:xfrm>
          <a:prstGeom prst="rect">
            <a:avLst/>
          </a:prstGeom>
        </p:spPr>
      </p:pic>
      <p:sp>
        <p:nvSpPr>
          <p:cNvPr id="3" name="Subtitle 2"/>
          <p:cNvSpPr>
            <a:spLocks noGrp="1"/>
          </p:cNvSpPr>
          <p:nvPr>
            <p:ph type="subTitle" idx="1"/>
          </p:nvPr>
        </p:nvSpPr>
        <p:spPr>
          <a:xfrm>
            <a:off x="766761" y="5019676"/>
            <a:ext cx="5292727" cy="1066799"/>
          </a:xfrm>
        </p:spPr>
        <p:txBody>
          <a:bodyPr vert="horz" lIns="91440" tIns="45720" rIns="91440" bIns="45720" rtlCol="0" anchor="t">
            <a:normAutofit/>
          </a:bodyPr>
          <a:lstStyle/>
          <a:p>
            <a:pPr algn="l"/>
            <a:r>
              <a:rPr lang="en-US" sz="2000">
                <a:solidFill>
                  <a:srgbClr val="FF0000">
                    <a:alpha val="0"/>
                  </a:srgbClr>
                </a:solidFill>
                <a:cs typeface="Calibri"/>
              </a:rPr>
              <a:t>AI in Speech Processing (</a:t>
            </a:r>
            <a:r>
              <a:rPr lang="en-US" sz="2000">
                <a:solidFill>
                  <a:srgbClr val="FF0000">
                    <a:alpha val="0"/>
                  </a:srgbClr>
                </a:solidFill>
                <a:ea typeface="+mn-lt"/>
                <a:cs typeface="+mn-lt"/>
              </a:rPr>
              <a:t>21AIE315)</a:t>
            </a:r>
          </a:p>
          <a:p>
            <a:pPr algn="l"/>
            <a:r>
              <a:rPr lang="en-US" sz="2000">
                <a:solidFill>
                  <a:srgbClr val="FF0000">
                    <a:alpha val="0"/>
                  </a:srgbClr>
                </a:solidFill>
                <a:cs typeface="Calibri"/>
              </a:rPr>
              <a:t>TEAM -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713D-16C9-00DD-3C90-57FB05946FD3}"/>
              </a:ext>
            </a:extLst>
          </p:cNvPr>
          <p:cNvSpPr>
            <a:spLocks noGrp="1"/>
          </p:cNvSpPr>
          <p:nvPr>
            <p:ph type="title"/>
          </p:nvPr>
        </p:nvSpPr>
        <p:spPr>
          <a:xfrm>
            <a:off x="648929" y="629266"/>
            <a:ext cx="3505495" cy="1622321"/>
          </a:xfrm>
        </p:spPr>
        <p:txBody>
          <a:bodyPr>
            <a:normAutofit/>
          </a:bodyPr>
          <a:lstStyle/>
          <a:p>
            <a:r>
              <a:rPr lang="en-US" sz="4000">
                <a:cs typeface="Calibri Light"/>
              </a:rPr>
              <a:t>SPECTROGRAM</a:t>
            </a:r>
          </a:p>
        </p:txBody>
      </p:sp>
      <p:sp>
        <p:nvSpPr>
          <p:cNvPr id="3" name="Content Placeholder 2">
            <a:extLst>
              <a:ext uri="{FF2B5EF4-FFF2-40B4-BE49-F238E27FC236}">
                <a16:creationId xmlns:a16="http://schemas.microsoft.com/office/drawing/2014/main" id="{B2EA74EF-5AE2-428C-428F-0F28E75EA4D8}"/>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We can visualize a spectrogram as a bunch of FFTs stacked on top of each other. </a:t>
            </a:r>
          </a:p>
          <a:p>
            <a:r>
              <a:rPr lang="en-US" sz="2000">
                <a:ea typeface="+mn-lt"/>
                <a:cs typeface="+mn-lt"/>
              </a:rPr>
              <a:t>It is a way to visually represent a signal’s loudness, or amplitude, as it varies over time at different frequencies.</a:t>
            </a:r>
            <a:endParaRPr lang="en-US" sz="2000">
              <a:cs typeface="Calibri"/>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85E5625C-942A-1978-FF5D-C79915CB6272}"/>
              </a:ext>
            </a:extLst>
          </p:cNvPr>
          <p:cNvPicPr>
            <a:picLocks noChangeAspect="1"/>
          </p:cNvPicPr>
          <p:nvPr/>
        </p:nvPicPr>
        <p:blipFill>
          <a:blip r:embed="rId2"/>
          <a:stretch>
            <a:fillRect/>
          </a:stretch>
        </p:blipFill>
        <p:spPr>
          <a:xfrm>
            <a:off x="6149414" y="807593"/>
            <a:ext cx="4532226" cy="5239568"/>
          </a:xfrm>
          <a:prstGeom prst="rect">
            <a:avLst/>
          </a:prstGeom>
          <a:effectLst/>
        </p:spPr>
      </p:pic>
    </p:spTree>
    <p:extLst>
      <p:ext uri="{BB962C8B-B14F-4D97-AF65-F5344CB8AC3E}">
        <p14:creationId xmlns:p14="http://schemas.microsoft.com/office/powerpoint/2010/main" val="50402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1261E-FCA2-1BBC-3012-AFF7372560D7}"/>
              </a:ext>
            </a:extLst>
          </p:cNvPr>
          <p:cNvSpPr>
            <a:spLocks noGrp="1"/>
          </p:cNvSpPr>
          <p:nvPr>
            <p:ph type="title"/>
          </p:nvPr>
        </p:nvSpPr>
        <p:spPr>
          <a:xfrm>
            <a:off x="950976" y="700186"/>
            <a:ext cx="5374494" cy="1188720"/>
          </a:xfrm>
        </p:spPr>
        <p:txBody>
          <a:bodyPr vert="horz" lIns="91440" tIns="45720" rIns="91440" bIns="45720" rtlCol="0" anchor="ctr">
            <a:normAutofit/>
          </a:bodyPr>
          <a:lstStyle/>
          <a:p>
            <a:r>
              <a:rPr lang="en-US" b="1">
                <a:solidFill>
                  <a:schemeClr val="bg1"/>
                </a:solidFill>
              </a:rPr>
              <a:t>Plots</a:t>
            </a:r>
            <a:endParaRPr lang="en-US">
              <a:solidFill>
                <a:schemeClr val="bg1"/>
              </a:solidFill>
            </a:endParaRPr>
          </a:p>
        </p:txBody>
      </p:sp>
      <p:sp>
        <p:nvSpPr>
          <p:cNvPr id="8" name="TextBox 7">
            <a:extLst>
              <a:ext uri="{FF2B5EF4-FFF2-40B4-BE49-F238E27FC236}">
                <a16:creationId xmlns:a16="http://schemas.microsoft.com/office/drawing/2014/main" id="{593AB48C-F339-5360-36FE-DB02D55BF7DE}"/>
              </a:ext>
            </a:extLst>
          </p:cNvPr>
          <p:cNvSpPr txBox="1"/>
          <p:nvPr/>
        </p:nvSpPr>
        <p:spPr>
          <a:xfrm>
            <a:off x="950976" y="2066544"/>
            <a:ext cx="5374494" cy="378834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solidFill>
                  <a:schemeClr val="bg1"/>
                </a:solidFill>
              </a:rPr>
              <a:t>SPECTROGRAM &amp; MELSPECTROGRAM FOR JULIA GILLARD</a:t>
            </a:r>
          </a:p>
        </p:txBody>
      </p:sp>
      <p:pic>
        <p:nvPicPr>
          <p:cNvPr id="11" name="Picture 12" descr="A picture containing text, brick, light, sign&#10;&#10;Description automatically generated">
            <a:extLst>
              <a:ext uri="{FF2B5EF4-FFF2-40B4-BE49-F238E27FC236}">
                <a16:creationId xmlns:a16="http://schemas.microsoft.com/office/drawing/2014/main" id="{20B695ED-C7E6-BB8D-4968-7FF9A608B849}"/>
              </a:ext>
            </a:extLst>
          </p:cNvPr>
          <p:cNvPicPr>
            <a:picLocks noGrp="1" noChangeAspect="1"/>
          </p:cNvPicPr>
          <p:nvPr>
            <p:ph idx="1"/>
          </p:nvPr>
        </p:nvPicPr>
        <p:blipFill>
          <a:blip r:embed="rId2"/>
          <a:stretch>
            <a:fillRect/>
          </a:stretch>
        </p:blipFill>
        <p:spPr>
          <a:xfrm>
            <a:off x="6980976" y="410956"/>
            <a:ext cx="4931470" cy="3015771"/>
          </a:xfrm>
        </p:spPr>
      </p:pic>
      <p:pic>
        <p:nvPicPr>
          <p:cNvPr id="13" name="Picture 14">
            <a:extLst>
              <a:ext uri="{FF2B5EF4-FFF2-40B4-BE49-F238E27FC236}">
                <a16:creationId xmlns:a16="http://schemas.microsoft.com/office/drawing/2014/main" id="{D864A37E-B311-21C2-4078-4BA4B42ED417}"/>
              </a:ext>
            </a:extLst>
          </p:cNvPr>
          <p:cNvPicPr>
            <a:picLocks noChangeAspect="1"/>
          </p:cNvPicPr>
          <p:nvPr/>
        </p:nvPicPr>
        <p:blipFill>
          <a:blip r:embed="rId3"/>
          <a:stretch>
            <a:fillRect/>
          </a:stretch>
        </p:blipFill>
        <p:spPr>
          <a:xfrm>
            <a:off x="7104345" y="3427218"/>
            <a:ext cx="4809993" cy="2936739"/>
          </a:xfrm>
          <a:prstGeom prst="rect">
            <a:avLst/>
          </a:prstGeom>
        </p:spPr>
      </p:pic>
    </p:spTree>
    <p:extLst>
      <p:ext uri="{BB962C8B-B14F-4D97-AF65-F5344CB8AC3E}">
        <p14:creationId xmlns:p14="http://schemas.microsoft.com/office/powerpoint/2010/main" val="361631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88158-9DF3-0085-1C2F-759A4B9A0B2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Feature Extraction</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Diagram&#10;&#10;Description automatically generated">
            <a:extLst>
              <a:ext uri="{FF2B5EF4-FFF2-40B4-BE49-F238E27FC236}">
                <a16:creationId xmlns:a16="http://schemas.microsoft.com/office/drawing/2014/main" id="{735CBA0A-F395-CE43-FC0F-C0915B250CE6}"/>
              </a:ext>
            </a:extLst>
          </p:cNvPr>
          <p:cNvPicPr>
            <a:picLocks noGrp="1" noChangeAspect="1"/>
          </p:cNvPicPr>
          <p:nvPr>
            <p:ph idx="1"/>
          </p:nvPr>
        </p:nvPicPr>
        <p:blipFill>
          <a:blip r:embed="rId2"/>
          <a:stretch>
            <a:fillRect/>
          </a:stretch>
        </p:blipFill>
        <p:spPr>
          <a:xfrm>
            <a:off x="2014537" y="2466181"/>
            <a:ext cx="8162925" cy="3171825"/>
          </a:xfrm>
        </p:spPr>
      </p:pic>
      <p:sp>
        <p:nvSpPr>
          <p:cNvPr id="7" name="TextBox 6">
            <a:extLst>
              <a:ext uri="{FF2B5EF4-FFF2-40B4-BE49-F238E27FC236}">
                <a16:creationId xmlns:a16="http://schemas.microsoft.com/office/drawing/2014/main" id="{D69EFE84-CAEA-C23F-4682-7FC73FAA435F}"/>
              </a:ext>
            </a:extLst>
          </p:cNvPr>
          <p:cNvSpPr txBox="1"/>
          <p:nvPr/>
        </p:nvSpPr>
        <p:spPr>
          <a:xfrm>
            <a:off x="3352800" y="5984240"/>
            <a:ext cx="62179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Here, Filter Bank refers to the </a:t>
            </a:r>
            <a:r>
              <a:rPr lang="en-US" err="1">
                <a:ea typeface="+mn-lt"/>
                <a:cs typeface="+mn-lt"/>
              </a:rPr>
              <a:t>mel</a:t>
            </a:r>
            <a:r>
              <a:rPr lang="en-US">
                <a:ea typeface="+mn-lt"/>
                <a:cs typeface="+mn-lt"/>
              </a:rPr>
              <a:t> filters (</a:t>
            </a:r>
            <a:r>
              <a:rPr lang="en-US" err="1">
                <a:ea typeface="+mn-lt"/>
                <a:cs typeface="+mn-lt"/>
              </a:rPr>
              <a:t>coverting</a:t>
            </a:r>
            <a:r>
              <a:rPr lang="en-US">
                <a:ea typeface="+mn-lt"/>
                <a:cs typeface="+mn-lt"/>
              </a:rPr>
              <a:t> to </a:t>
            </a:r>
            <a:r>
              <a:rPr lang="en-US" err="1">
                <a:ea typeface="+mn-lt"/>
                <a:cs typeface="+mn-lt"/>
              </a:rPr>
              <a:t>mel</a:t>
            </a:r>
            <a:r>
              <a:rPr lang="en-US">
                <a:ea typeface="+mn-lt"/>
                <a:cs typeface="+mn-lt"/>
              </a:rPr>
              <a:t> scale) and Cepstral Coefficients are nothing but MFCCs.</a:t>
            </a:r>
            <a:endParaRPr lang="en-US">
              <a:cs typeface="Calibri" panose="020F0502020204030204"/>
            </a:endParaRPr>
          </a:p>
        </p:txBody>
      </p:sp>
    </p:spTree>
    <p:extLst>
      <p:ext uri="{BB962C8B-B14F-4D97-AF65-F5344CB8AC3E}">
        <p14:creationId xmlns:p14="http://schemas.microsoft.com/office/powerpoint/2010/main" val="90142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35006" y="604568"/>
            <a:ext cx="4654297" cy="55778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6B323-8C9B-5D27-66B2-479ED3EE7DE5}"/>
              </a:ext>
            </a:extLst>
          </p:cNvPr>
          <p:cNvSpPr>
            <a:spLocks noGrp="1"/>
          </p:cNvSpPr>
          <p:nvPr>
            <p:ph type="title"/>
          </p:nvPr>
        </p:nvSpPr>
        <p:spPr>
          <a:xfrm>
            <a:off x="891531" y="985419"/>
            <a:ext cx="3785030" cy="2947389"/>
          </a:xfrm>
          <a:noFill/>
        </p:spPr>
        <p:txBody>
          <a:bodyPr vert="horz" lIns="91440" tIns="45720" rIns="91440" bIns="45720" rtlCol="0" anchor="b">
            <a:normAutofit/>
          </a:bodyPr>
          <a:lstStyle/>
          <a:p>
            <a:r>
              <a:rPr lang="en-US" kern="1200">
                <a:solidFill>
                  <a:schemeClr val="bg1"/>
                </a:solidFill>
                <a:latin typeface="+mj-lt"/>
                <a:ea typeface="+mj-ea"/>
                <a:cs typeface="+mj-cs"/>
              </a:rPr>
              <a:t>Implementation</a:t>
            </a:r>
          </a:p>
        </p:txBody>
      </p:sp>
      <p:pic>
        <p:nvPicPr>
          <p:cNvPr id="4" name="Picture 4">
            <a:extLst>
              <a:ext uri="{FF2B5EF4-FFF2-40B4-BE49-F238E27FC236}">
                <a16:creationId xmlns:a16="http://schemas.microsoft.com/office/drawing/2014/main" id="{AB21CF23-62A3-18A7-3BE5-1EBC8CF8CF38}"/>
              </a:ext>
            </a:extLst>
          </p:cNvPr>
          <p:cNvPicPr>
            <a:picLocks noGrp="1" noChangeAspect="1"/>
          </p:cNvPicPr>
          <p:nvPr>
            <p:ph idx="1"/>
          </p:nvPr>
        </p:nvPicPr>
        <p:blipFill>
          <a:blip r:embed="rId2"/>
          <a:stretch>
            <a:fillRect/>
          </a:stretch>
        </p:blipFill>
        <p:spPr>
          <a:xfrm>
            <a:off x="5406501" y="1099372"/>
            <a:ext cx="6350493" cy="4588231"/>
          </a:xfrm>
          <a:prstGeom prst="rect">
            <a:avLst/>
          </a:prstGeom>
        </p:spPr>
      </p:pic>
    </p:spTree>
    <p:extLst>
      <p:ext uri="{BB962C8B-B14F-4D97-AF65-F5344CB8AC3E}">
        <p14:creationId xmlns:p14="http://schemas.microsoft.com/office/powerpoint/2010/main" val="339962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35006" y="604568"/>
            <a:ext cx="4654297" cy="55778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6B323-8C9B-5D27-66B2-479ED3EE7DE5}"/>
              </a:ext>
            </a:extLst>
          </p:cNvPr>
          <p:cNvSpPr>
            <a:spLocks noGrp="1"/>
          </p:cNvSpPr>
          <p:nvPr>
            <p:ph type="title"/>
          </p:nvPr>
        </p:nvSpPr>
        <p:spPr>
          <a:xfrm>
            <a:off x="891531" y="985419"/>
            <a:ext cx="3785030" cy="2947389"/>
          </a:xfrm>
          <a:noFill/>
        </p:spPr>
        <p:txBody>
          <a:bodyPr vert="horz" lIns="91440" tIns="45720" rIns="91440" bIns="45720" rtlCol="0" anchor="b">
            <a:normAutofit/>
          </a:bodyPr>
          <a:lstStyle/>
          <a:p>
            <a:r>
              <a:rPr lang="en-US" kern="1200">
                <a:solidFill>
                  <a:schemeClr val="bg1"/>
                </a:solidFill>
                <a:latin typeface="+mj-lt"/>
                <a:ea typeface="+mj-ea"/>
                <a:cs typeface="+mj-cs"/>
              </a:rPr>
              <a:t>Implementation</a:t>
            </a:r>
          </a:p>
        </p:txBody>
      </p:sp>
      <p:pic>
        <p:nvPicPr>
          <p:cNvPr id="6" name="Picture 6" descr="Table&#10;&#10;Description automatically generated">
            <a:extLst>
              <a:ext uri="{FF2B5EF4-FFF2-40B4-BE49-F238E27FC236}">
                <a16:creationId xmlns:a16="http://schemas.microsoft.com/office/drawing/2014/main" id="{DA65414C-D173-2DB3-B5C5-90111BA2634A}"/>
              </a:ext>
            </a:extLst>
          </p:cNvPr>
          <p:cNvPicPr>
            <a:picLocks noGrp="1" noChangeAspect="1"/>
          </p:cNvPicPr>
          <p:nvPr>
            <p:ph idx="1"/>
          </p:nvPr>
        </p:nvPicPr>
        <p:blipFill>
          <a:blip r:embed="rId2"/>
          <a:stretch>
            <a:fillRect/>
          </a:stretch>
        </p:blipFill>
        <p:spPr>
          <a:xfrm>
            <a:off x="5406501" y="1051743"/>
            <a:ext cx="6350493" cy="4683489"/>
          </a:xfrm>
          <a:prstGeom prst="rect">
            <a:avLst/>
          </a:prstGeom>
        </p:spPr>
      </p:pic>
    </p:spTree>
    <p:extLst>
      <p:ext uri="{BB962C8B-B14F-4D97-AF65-F5344CB8AC3E}">
        <p14:creationId xmlns:p14="http://schemas.microsoft.com/office/powerpoint/2010/main" val="304452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2" descr="Table&#10;&#10;Description automatically generated">
            <a:extLst>
              <a:ext uri="{FF2B5EF4-FFF2-40B4-BE49-F238E27FC236}">
                <a16:creationId xmlns:a16="http://schemas.microsoft.com/office/drawing/2014/main" id="{851FA0FE-15A9-5C26-AF65-59B6417F84E1}"/>
              </a:ext>
            </a:extLst>
          </p:cNvPr>
          <p:cNvPicPr>
            <a:picLocks noGrp="1" noChangeAspect="1"/>
          </p:cNvPicPr>
          <p:nvPr>
            <p:ph idx="1"/>
          </p:nvPr>
        </p:nvPicPr>
        <p:blipFill>
          <a:blip r:embed="rId2"/>
          <a:stretch>
            <a:fillRect/>
          </a:stretch>
        </p:blipFill>
        <p:spPr>
          <a:xfrm>
            <a:off x="1163638" y="2166938"/>
            <a:ext cx="3641725" cy="3457575"/>
          </a:xfrm>
        </p:spPr>
      </p:pic>
      <p:pic>
        <p:nvPicPr>
          <p:cNvPr id="13" name="Picture 13" descr="Table&#10;&#10;Description automatically generated">
            <a:extLst>
              <a:ext uri="{FF2B5EF4-FFF2-40B4-BE49-F238E27FC236}">
                <a16:creationId xmlns:a16="http://schemas.microsoft.com/office/drawing/2014/main" id="{C3E9DEC1-3D3B-E397-1EE0-E652BFC6105B}"/>
              </a:ext>
            </a:extLst>
          </p:cNvPr>
          <p:cNvPicPr>
            <a:picLocks noChangeAspect="1"/>
          </p:cNvPicPr>
          <p:nvPr/>
        </p:nvPicPr>
        <p:blipFill>
          <a:blip r:embed="rId3"/>
          <a:stretch>
            <a:fillRect/>
          </a:stretch>
        </p:blipFill>
        <p:spPr>
          <a:xfrm>
            <a:off x="4873625" y="2166938"/>
            <a:ext cx="6153150" cy="3457575"/>
          </a:xfrm>
          <a:prstGeom prst="rect">
            <a:avLst/>
          </a:prstGeom>
        </p:spPr>
      </p:pic>
      <p:sp>
        <p:nvSpPr>
          <p:cNvPr id="2" name="Title 1">
            <a:extLst>
              <a:ext uri="{FF2B5EF4-FFF2-40B4-BE49-F238E27FC236}">
                <a16:creationId xmlns:a16="http://schemas.microsoft.com/office/drawing/2014/main" id="{1796B323-8C9B-5D27-66B2-479ED3EE7DE5}"/>
              </a:ext>
            </a:extLst>
          </p:cNvPr>
          <p:cNvSpPr>
            <a:spLocks noGrp="1"/>
          </p:cNvSpPr>
          <p:nvPr>
            <p:ph type="title"/>
          </p:nvPr>
        </p:nvSpPr>
        <p:spPr>
          <a:xfrm>
            <a:off x="838200" y="672747"/>
            <a:ext cx="10515600" cy="715556"/>
          </a:xfrm>
        </p:spPr>
        <p:txBody>
          <a:bodyPr>
            <a:normAutofit/>
          </a:bodyPr>
          <a:lstStyle/>
          <a:p>
            <a:pPr algn="ctr"/>
            <a:r>
              <a:rPr lang="en-US" sz="3200">
                <a:solidFill>
                  <a:schemeClr val="bg1"/>
                </a:solidFill>
                <a:cs typeface="Calibri Light"/>
              </a:rPr>
              <a:t>Implementation</a:t>
            </a:r>
            <a:endParaRPr lang="en-US" sz="3200">
              <a:solidFill>
                <a:schemeClr val="bg1"/>
              </a:solidFill>
            </a:endParaRPr>
          </a:p>
        </p:txBody>
      </p:sp>
    </p:spTree>
    <p:extLst>
      <p:ext uri="{BB962C8B-B14F-4D97-AF65-F5344CB8AC3E}">
        <p14:creationId xmlns:p14="http://schemas.microsoft.com/office/powerpoint/2010/main" val="280570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2ED181-14F7-54AE-5AA2-A03477BE132B}"/>
              </a:ext>
            </a:extLst>
          </p:cNvPr>
          <p:cNvSpPr>
            <a:spLocks noGrp="1"/>
          </p:cNvSpPr>
          <p:nvPr>
            <p:ph type="title"/>
          </p:nvPr>
        </p:nvSpPr>
        <p:spPr>
          <a:xfrm>
            <a:off x="643467" y="640080"/>
            <a:ext cx="3096427" cy="5613236"/>
          </a:xfrm>
        </p:spPr>
        <p:txBody>
          <a:bodyPr anchor="ctr">
            <a:normAutofit/>
          </a:bodyPr>
          <a:lstStyle/>
          <a:p>
            <a:r>
              <a:rPr lang="en-US" sz="3400">
                <a:solidFill>
                  <a:srgbClr val="FFFFFF"/>
                </a:solidFill>
                <a:cs typeface="Calibri Light"/>
              </a:rPr>
              <a:t>EXTRACTING MFCC FROM MEL-SPECTROGRAM</a:t>
            </a:r>
            <a:endParaRPr lang="en-US" sz="3400">
              <a:solidFill>
                <a:srgbClr val="FFFFFF"/>
              </a:solidFill>
            </a:endParaRPr>
          </a:p>
        </p:txBody>
      </p:sp>
      <p:sp>
        <p:nvSpPr>
          <p:cNvPr id="3" name="Content Placeholder 2">
            <a:extLst>
              <a:ext uri="{FF2B5EF4-FFF2-40B4-BE49-F238E27FC236}">
                <a16:creationId xmlns:a16="http://schemas.microsoft.com/office/drawing/2014/main" id="{DB13BCC8-989E-5D78-0B8C-8E94D21B34FC}"/>
              </a:ext>
            </a:extLst>
          </p:cNvPr>
          <p:cNvSpPr>
            <a:spLocks noGrp="1"/>
          </p:cNvSpPr>
          <p:nvPr>
            <p:ph idx="1"/>
          </p:nvPr>
        </p:nvSpPr>
        <p:spPr>
          <a:xfrm>
            <a:off x="4699818" y="640082"/>
            <a:ext cx="6848715" cy="2484884"/>
          </a:xfrm>
        </p:spPr>
        <p:txBody>
          <a:bodyPr vert="horz" lIns="91440" tIns="45720" rIns="91440" bIns="45720" rtlCol="0" anchor="ctr">
            <a:normAutofit/>
          </a:bodyPr>
          <a:lstStyle/>
          <a:p>
            <a:r>
              <a:rPr lang="en-US" sz="3200">
                <a:ea typeface="+mn-lt"/>
                <a:cs typeface="+mn-lt"/>
              </a:rPr>
              <a:t>There are two steps:</a:t>
            </a:r>
            <a:br>
              <a:rPr lang="en-US" sz="3200">
                <a:ea typeface="+mn-lt"/>
                <a:cs typeface="+mn-lt"/>
              </a:rPr>
            </a:br>
            <a:r>
              <a:rPr lang="en-US" sz="3200">
                <a:ea typeface="+mn-lt"/>
                <a:cs typeface="+mn-lt"/>
              </a:rPr>
              <a:t>1. Take logs of Mel spectrogram.</a:t>
            </a:r>
            <a:br>
              <a:rPr lang="en-US" sz="3200">
                <a:ea typeface="+mn-lt"/>
                <a:cs typeface="+mn-lt"/>
              </a:rPr>
            </a:br>
            <a:r>
              <a:rPr lang="en-US" sz="3200">
                <a:ea typeface="+mn-lt"/>
                <a:cs typeface="+mn-lt"/>
              </a:rPr>
              <a:t>2. Compute DCT on logs.</a:t>
            </a:r>
          </a:p>
        </p:txBody>
      </p:sp>
      <p:pic>
        <p:nvPicPr>
          <p:cNvPr id="4" name="Picture 4" descr="Graphical user interface, text, application&#10;&#10;Description automatically generated">
            <a:extLst>
              <a:ext uri="{FF2B5EF4-FFF2-40B4-BE49-F238E27FC236}">
                <a16:creationId xmlns:a16="http://schemas.microsoft.com/office/drawing/2014/main" id="{13BE21F9-3617-3A9A-FA40-BBE352CEE6C6}"/>
              </a:ext>
            </a:extLst>
          </p:cNvPr>
          <p:cNvPicPr>
            <a:picLocks noChangeAspect="1"/>
          </p:cNvPicPr>
          <p:nvPr/>
        </p:nvPicPr>
        <p:blipFill>
          <a:blip r:embed="rId2"/>
          <a:stretch>
            <a:fillRect/>
          </a:stretch>
        </p:blipFill>
        <p:spPr>
          <a:xfrm>
            <a:off x="4654297" y="4004562"/>
            <a:ext cx="6894236" cy="1372607"/>
          </a:xfrm>
          <a:prstGeom prst="rect">
            <a:avLst/>
          </a:prstGeom>
        </p:spPr>
      </p:pic>
    </p:spTree>
    <p:extLst>
      <p:ext uri="{BB962C8B-B14F-4D97-AF65-F5344CB8AC3E}">
        <p14:creationId xmlns:p14="http://schemas.microsoft.com/office/powerpoint/2010/main" val="395906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7A0F-FB77-56F3-FA38-82203EBC9AA0}"/>
              </a:ext>
            </a:extLst>
          </p:cNvPr>
          <p:cNvSpPr>
            <a:spLocks noGrp="1"/>
          </p:cNvSpPr>
          <p:nvPr>
            <p:ph type="title"/>
          </p:nvPr>
        </p:nvSpPr>
        <p:spPr>
          <a:xfrm>
            <a:off x="1006900" y="1188637"/>
            <a:ext cx="3141430" cy="4480726"/>
          </a:xfrm>
        </p:spPr>
        <p:txBody>
          <a:bodyPr>
            <a:normAutofit/>
          </a:bodyPr>
          <a:lstStyle/>
          <a:p>
            <a:pPr algn="r"/>
            <a:r>
              <a:rPr lang="en-US" sz="4100">
                <a:cs typeface="Calibri Light"/>
              </a:rPr>
              <a:t>Machine learning classification</a:t>
            </a:r>
            <a:endParaRPr lang="en-US" sz="41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ACD4FE-989E-FE17-0B1C-A6DA2E311D81}"/>
              </a:ext>
            </a:extLst>
          </p:cNvPr>
          <p:cNvSpPr>
            <a:spLocks noGrp="1"/>
          </p:cNvSpPr>
          <p:nvPr>
            <p:ph idx="1"/>
          </p:nvPr>
        </p:nvSpPr>
        <p:spPr>
          <a:xfrm>
            <a:off x="5138928" y="1338729"/>
            <a:ext cx="4795584" cy="4180542"/>
          </a:xfrm>
        </p:spPr>
        <p:txBody>
          <a:bodyPr vert="horz" lIns="91440" tIns="45720" rIns="91440" bIns="45720" rtlCol="0" anchor="ctr">
            <a:normAutofit/>
          </a:bodyPr>
          <a:lstStyle/>
          <a:p>
            <a:r>
              <a:rPr lang="en-US" sz="2400">
                <a:cs typeface="Calibri"/>
              </a:rPr>
              <a:t>LOGISTIC REGRESSION</a:t>
            </a:r>
          </a:p>
          <a:p>
            <a:r>
              <a:rPr lang="en-US" sz="2400">
                <a:cs typeface="Calibri"/>
              </a:rPr>
              <a:t>RANDOM FOREST</a:t>
            </a:r>
          </a:p>
          <a:p>
            <a:r>
              <a:rPr lang="en-US" sz="2400">
                <a:cs typeface="Calibri"/>
              </a:rPr>
              <a:t>DECISION TREE</a:t>
            </a:r>
          </a:p>
          <a:p>
            <a:r>
              <a:rPr lang="en-US" sz="2400">
                <a:cs typeface="Calibri"/>
              </a:rPr>
              <a:t>KNN</a:t>
            </a:r>
          </a:p>
          <a:p>
            <a:r>
              <a:rPr lang="en-US" sz="2400">
                <a:cs typeface="Calibri"/>
              </a:rPr>
              <a:t>GAUSSIAN NAÏVE BAYES</a:t>
            </a:r>
          </a:p>
          <a:p>
            <a:r>
              <a:rPr lang="en-US" sz="2400">
                <a:cs typeface="Calibri"/>
              </a:rPr>
              <a:t>SVM</a:t>
            </a:r>
          </a:p>
        </p:txBody>
      </p:sp>
    </p:spTree>
    <p:extLst>
      <p:ext uri="{BB962C8B-B14F-4D97-AF65-F5344CB8AC3E}">
        <p14:creationId xmlns:p14="http://schemas.microsoft.com/office/powerpoint/2010/main" val="1577230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3C2E6-31D4-E1CA-3B73-159DAFC17F33}"/>
              </a:ext>
            </a:extLst>
          </p:cNvPr>
          <p:cNvSpPr>
            <a:spLocks noGrp="1"/>
          </p:cNvSpPr>
          <p:nvPr>
            <p:ph type="title"/>
          </p:nvPr>
        </p:nvSpPr>
        <p:spPr>
          <a:xfrm>
            <a:off x="1075767" y="1188637"/>
            <a:ext cx="2988234" cy="4480726"/>
          </a:xfrm>
        </p:spPr>
        <p:txBody>
          <a:bodyPr>
            <a:normAutofit/>
          </a:bodyPr>
          <a:lstStyle/>
          <a:p>
            <a:pPr algn="r"/>
            <a:r>
              <a:rPr lang="en-US" sz="5100">
                <a:cs typeface="Calibri Light"/>
              </a:rPr>
              <a:t>Evaluation Metrics</a:t>
            </a:r>
            <a:endParaRPr lang="en-US" sz="5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8F830E-D642-F8AD-41EC-B62530AB5CD2}"/>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a:cs typeface="Calibri"/>
              </a:rPr>
              <a:t>ACCURACY</a:t>
            </a:r>
          </a:p>
          <a:p>
            <a:r>
              <a:rPr lang="en-US" sz="2400">
                <a:cs typeface="Calibri"/>
              </a:rPr>
              <a:t>PRECISON</a:t>
            </a:r>
          </a:p>
          <a:p>
            <a:r>
              <a:rPr lang="en-US" sz="2400">
                <a:cs typeface="Calibri"/>
              </a:rPr>
              <a:t>RECALL</a:t>
            </a:r>
          </a:p>
          <a:p>
            <a:r>
              <a:rPr lang="en-US" sz="2400">
                <a:cs typeface="Calibri"/>
              </a:rPr>
              <a:t>F1-SCORE</a:t>
            </a:r>
          </a:p>
          <a:p>
            <a:r>
              <a:rPr lang="en-US" sz="2400">
                <a:cs typeface="Calibri"/>
              </a:rPr>
              <a:t>CONFUSION MATRIX</a:t>
            </a:r>
          </a:p>
        </p:txBody>
      </p:sp>
    </p:spTree>
    <p:extLst>
      <p:ext uri="{BB962C8B-B14F-4D97-AF65-F5344CB8AC3E}">
        <p14:creationId xmlns:p14="http://schemas.microsoft.com/office/powerpoint/2010/main" val="416198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Table&#10;&#10;Description automatically generated">
            <a:extLst>
              <a:ext uri="{FF2B5EF4-FFF2-40B4-BE49-F238E27FC236}">
                <a16:creationId xmlns:a16="http://schemas.microsoft.com/office/drawing/2014/main" id="{6217CDE1-269F-95CD-79EC-94C265D088D7}"/>
              </a:ext>
            </a:extLst>
          </p:cNvPr>
          <p:cNvPicPr>
            <a:picLocks noGrp="1" noChangeAspect="1"/>
          </p:cNvPicPr>
          <p:nvPr>
            <p:ph idx="1"/>
          </p:nvPr>
        </p:nvPicPr>
        <p:blipFill>
          <a:blip r:embed="rId2"/>
          <a:stretch>
            <a:fillRect/>
          </a:stretch>
        </p:blipFill>
        <p:spPr>
          <a:xfrm>
            <a:off x="6096000" y="665163"/>
            <a:ext cx="5459413" cy="2901950"/>
          </a:xfrm>
        </p:spPr>
      </p:pic>
      <p:pic>
        <p:nvPicPr>
          <p:cNvPr id="15" name="Picture 15" descr="Table&#10;&#10;Description automatically generated">
            <a:extLst>
              <a:ext uri="{FF2B5EF4-FFF2-40B4-BE49-F238E27FC236}">
                <a16:creationId xmlns:a16="http://schemas.microsoft.com/office/drawing/2014/main" id="{278CD7DE-6C49-28DD-9714-3A5FBA108E75}"/>
              </a:ext>
            </a:extLst>
          </p:cNvPr>
          <p:cNvPicPr>
            <a:picLocks noChangeAspect="1"/>
          </p:cNvPicPr>
          <p:nvPr/>
        </p:nvPicPr>
        <p:blipFill>
          <a:blip r:embed="rId3"/>
          <a:stretch>
            <a:fillRect/>
          </a:stretch>
        </p:blipFill>
        <p:spPr>
          <a:xfrm>
            <a:off x="6096000" y="3635375"/>
            <a:ext cx="5459413" cy="2557463"/>
          </a:xfrm>
          <a:prstGeom prst="rect">
            <a:avLst/>
          </a:prstGeom>
        </p:spPr>
      </p:pic>
      <p:sp>
        <p:nvSpPr>
          <p:cNvPr id="2" name="Title 1">
            <a:extLst>
              <a:ext uri="{FF2B5EF4-FFF2-40B4-BE49-F238E27FC236}">
                <a16:creationId xmlns:a16="http://schemas.microsoft.com/office/drawing/2014/main" id="{8F74CAD9-EBC2-17FB-B414-C02F19DEE5AC}"/>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Experiments &amp; Results</a:t>
            </a:r>
            <a:br>
              <a:rPr lang="en-US">
                <a:solidFill>
                  <a:srgbClr val="FFFFFF"/>
                </a:solidFill>
              </a:rPr>
            </a:br>
            <a:r>
              <a:rPr lang="en-US">
                <a:solidFill>
                  <a:srgbClr val="FFFFFF"/>
                </a:solidFill>
                <a:cs typeface="Calibri Light"/>
              </a:rPr>
              <a:t>(BASIC CNN)</a:t>
            </a:r>
            <a:endParaRPr lang="en-US" kern="1200">
              <a:solidFill>
                <a:srgbClr val="FFFFFF"/>
              </a:solidFill>
              <a:latin typeface="+mj-lt"/>
              <a:cs typeface="Calibri Light"/>
            </a:endParaRPr>
          </a:p>
        </p:txBody>
      </p:sp>
    </p:spTree>
    <p:extLst>
      <p:ext uri="{BB962C8B-B14F-4D97-AF65-F5344CB8AC3E}">
        <p14:creationId xmlns:p14="http://schemas.microsoft.com/office/powerpoint/2010/main" val="55882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33"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Users">
            <a:extLst>
              <a:ext uri="{FF2B5EF4-FFF2-40B4-BE49-F238E27FC236}">
                <a16:creationId xmlns:a16="http://schemas.microsoft.com/office/drawing/2014/main" id="{8E58780E-F3C3-7695-237F-D716B3484D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5030" y="1065276"/>
            <a:ext cx="4727448" cy="4727448"/>
          </a:xfrm>
          <a:prstGeom prst="rect">
            <a:avLst/>
          </a:prstGeom>
        </p:spPr>
      </p:pic>
      <p:grpSp>
        <p:nvGrpSpPr>
          <p:cNvPr id="36" name="Group 3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7" name="Freeform: Shape 3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321B8B8-F7C6-C7FE-9136-1E042DFBE468}"/>
              </a:ext>
            </a:extLst>
          </p:cNvPr>
          <p:cNvSpPr>
            <a:spLocks noGrp="1"/>
          </p:cNvSpPr>
          <p:nvPr>
            <p:ph type="title"/>
          </p:nvPr>
        </p:nvSpPr>
        <p:spPr>
          <a:xfrm>
            <a:off x="786384" y="841249"/>
            <a:ext cx="5692953" cy="2587131"/>
          </a:xfrm>
        </p:spPr>
        <p:txBody>
          <a:bodyPr anchor="b">
            <a:normAutofit/>
          </a:bodyPr>
          <a:lstStyle/>
          <a:p>
            <a:r>
              <a:rPr lang="en-US" sz="4800">
                <a:solidFill>
                  <a:schemeClr val="bg1"/>
                </a:solidFill>
                <a:cs typeface="Calibri Light"/>
              </a:rPr>
              <a:t>TEAM MEMBERS</a:t>
            </a:r>
            <a:endParaRPr lang="en-US" sz="4800">
              <a:solidFill>
                <a:schemeClr val="bg1"/>
              </a:solidFill>
            </a:endParaRPr>
          </a:p>
        </p:txBody>
      </p:sp>
      <p:sp>
        <p:nvSpPr>
          <p:cNvPr id="3" name="Content Placeholder 2">
            <a:extLst>
              <a:ext uri="{FF2B5EF4-FFF2-40B4-BE49-F238E27FC236}">
                <a16:creationId xmlns:a16="http://schemas.microsoft.com/office/drawing/2014/main" id="{5E74788C-6212-56F2-E802-73185A7DA11B}"/>
              </a:ext>
            </a:extLst>
          </p:cNvPr>
          <p:cNvSpPr>
            <a:spLocks noGrp="1"/>
          </p:cNvSpPr>
          <p:nvPr>
            <p:ph idx="1"/>
          </p:nvPr>
        </p:nvSpPr>
        <p:spPr>
          <a:xfrm>
            <a:off x="786383" y="3566810"/>
            <a:ext cx="5692953" cy="2651110"/>
          </a:xfrm>
        </p:spPr>
        <p:txBody>
          <a:bodyPr vert="horz" lIns="91440" tIns="45720" rIns="91440" bIns="45720" rtlCol="0" anchor="ctr">
            <a:normAutofit/>
          </a:bodyPr>
          <a:lstStyle/>
          <a:p>
            <a:r>
              <a:rPr lang="en-US" sz="1800">
                <a:solidFill>
                  <a:schemeClr val="tx2"/>
                </a:solidFill>
                <a:cs typeface="Calibri"/>
              </a:rPr>
              <a:t>ABIJITH [CBENU4AIE19002]</a:t>
            </a:r>
          </a:p>
          <a:p>
            <a:r>
              <a:rPr lang="en-US" sz="1800">
                <a:solidFill>
                  <a:schemeClr val="tx2"/>
                </a:solidFill>
                <a:cs typeface="Calibri"/>
              </a:rPr>
              <a:t>ANIRUDH BHASKAR </a:t>
            </a:r>
            <a:r>
              <a:rPr lang="en-US" sz="1800">
                <a:solidFill>
                  <a:schemeClr val="tx2"/>
                </a:solidFill>
                <a:ea typeface="+mn-lt"/>
                <a:cs typeface="+mn-lt"/>
              </a:rPr>
              <a:t>[CBENU4AIE19007]</a:t>
            </a:r>
          </a:p>
          <a:p>
            <a:r>
              <a:rPr lang="en-US" sz="1800">
                <a:solidFill>
                  <a:schemeClr val="tx2"/>
                </a:solidFill>
                <a:cs typeface="Calibri"/>
              </a:rPr>
              <a:t>KARTHIK </a:t>
            </a:r>
            <a:r>
              <a:rPr lang="en-US" sz="1800">
                <a:solidFill>
                  <a:schemeClr val="tx2"/>
                </a:solidFill>
                <a:ea typeface="+mn-lt"/>
                <a:cs typeface="+mn-lt"/>
              </a:rPr>
              <a:t>[CBENU4AIE19020]</a:t>
            </a:r>
          </a:p>
          <a:p>
            <a:r>
              <a:rPr lang="en-US" sz="1800">
                <a:solidFill>
                  <a:schemeClr val="tx2"/>
                </a:solidFill>
                <a:cs typeface="Calibri"/>
              </a:rPr>
              <a:t>SUHAS </a:t>
            </a:r>
            <a:r>
              <a:rPr lang="en-US" sz="1800">
                <a:solidFill>
                  <a:schemeClr val="tx2"/>
                </a:solidFill>
                <a:ea typeface="+mn-lt"/>
                <a:cs typeface="+mn-lt"/>
              </a:rPr>
              <a:t>[CBENU4AIE19042]</a:t>
            </a:r>
          </a:p>
        </p:txBody>
      </p:sp>
    </p:spTree>
    <p:extLst>
      <p:ext uri="{BB962C8B-B14F-4D97-AF65-F5344CB8AC3E}">
        <p14:creationId xmlns:p14="http://schemas.microsoft.com/office/powerpoint/2010/main" val="3221438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3CCE2-48D0-F6F7-1BA2-72FFE79C96E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RESULTS FOR DL MODEL</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Chart&#10;&#10;Description automatically generated">
            <a:extLst>
              <a:ext uri="{FF2B5EF4-FFF2-40B4-BE49-F238E27FC236}">
                <a16:creationId xmlns:a16="http://schemas.microsoft.com/office/drawing/2014/main" id="{D6FBFAC6-1E9F-22EB-E3D0-355AE035168E}"/>
              </a:ext>
            </a:extLst>
          </p:cNvPr>
          <p:cNvPicPr>
            <a:picLocks noChangeAspect="1"/>
          </p:cNvPicPr>
          <p:nvPr/>
        </p:nvPicPr>
        <p:blipFill>
          <a:blip r:embed="rId2"/>
          <a:stretch>
            <a:fillRect/>
          </a:stretch>
        </p:blipFill>
        <p:spPr>
          <a:xfrm>
            <a:off x="1358834" y="2233778"/>
            <a:ext cx="3604583"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AA4DD1A9-8DE3-EC2D-5138-1B1883C858B9}"/>
              </a:ext>
            </a:extLst>
          </p:cNvPr>
          <p:cNvPicPr>
            <a:picLocks noGrp="1" noChangeAspect="1"/>
          </p:cNvPicPr>
          <p:nvPr>
            <p:ph idx="1"/>
          </p:nvPr>
        </p:nvPicPr>
        <p:blipFill>
          <a:blip r:embed="rId3"/>
          <a:stretch>
            <a:fillRect/>
          </a:stretch>
        </p:blipFill>
        <p:spPr>
          <a:xfrm>
            <a:off x="7441860" y="2233778"/>
            <a:ext cx="3604583" cy="3997637"/>
          </a:xfrm>
          <a:prstGeom prst="rect">
            <a:avLst/>
          </a:prstGeom>
        </p:spPr>
      </p:pic>
      <p:sp>
        <p:nvSpPr>
          <p:cNvPr id="6" name="TextBox 5">
            <a:extLst>
              <a:ext uri="{FF2B5EF4-FFF2-40B4-BE49-F238E27FC236}">
                <a16:creationId xmlns:a16="http://schemas.microsoft.com/office/drawing/2014/main" id="{79C1340A-2CD9-F246-82B4-6F1D66CCF086}"/>
              </a:ext>
            </a:extLst>
          </p:cNvPr>
          <p:cNvSpPr txBox="1"/>
          <p:nvPr/>
        </p:nvSpPr>
        <p:spPr>
          <a:xfrm>
            <a:off x="2570480" y="63703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SPECTROGRAM</a:t>
            </a:r>
          </a:p>
        </p:txBody>
      </p:sp>
      <p:sp>
        <p:nvSpPr>
          <p:cNvPr id="8" name="TextBox 7">
            <a:extLst>
              <a:ext uri="{FF2B5EF4-FFF2-40B4-BE49-F238E27FC236}">
                <a16:creationId xmlns:a16="http://schemas.microsoft.com/office/drawing/2014/main" id="{C0F5AACB-236E-2577-3CD5-8494C1AE454F}"/>
              </a:ext>
            </a:extLst>
          </p:cNvPr>
          <p:cNvSpPr txBox="1"/>
          <p:nvPr/>
        </p:nvSpPr>
        <p:spPr>
          <a:xfrm>
            <a:off x="8626475" y="63709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MEL SPECTROGRAM</a:t>
            </a:r>
          </a:p>
        </p:txBody>
      </p:sp>
    </p:spTree>
    <p:extLst>
      <p:ext uri="{BB962C8B-B14F-4D97-AF65-F5344CB8AC3E}">
        <p14:creationId xmlns:p14="http://schemas.microsoft.com/office/powerpoint/2010/main" val="20443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478A1E76-6D6D-6865-D81A-981006D79690}"/>
              </a:ext>
            </a:extLst>
          </p:cNvPr>
          <p:cNvPicPr>
            <a:picLocks noGrp="1" noChangeAspect="1"/>
          </p:cNvPicPr>
          <p:nvPr>
            <p:ph idx="1"/>
          </p:nvPr>
        </p:nvPicPr>
        <p:blipFill>
          <a:blip r:embed="rId2"/>
          <a:stretch>
            <a:fillRect/>
          </a:stretch>
        </p:blipFill>
        <p:spPr>
          <a:xfrm>
            <a:off x="6096000" y="650875"/>
            <a:ext cx="5459413" cy="2881313"/>
          </a:xfrm>
        </p:spPr>
      </p:pic>
      <p:pic>
        <p:nvPicPr>
          <p:cNvPr id="5" name="Picture 5" descr="Table&#10;&#10;Description automatically generated">
            <a:extLst>
              <a:ext uri="{FF2B5EF4-FFF2-40B4-BE49-F238E27FC236}">
                <a16:creationId xmlns:a16="http://schemas.microsoft.com/office/drawing/2014/main" id="{D95124B1-7D14-A70F-6AA9-2CA807219E42}"/>
              </a:ext>
            </a:extLst>
          </p:cNvPr>
          <p:cNvPicPr>
            <a:picLocks noChangeAspect="1"/>
          </p:cNvPicPr>
          <p:nvPr/>
        </p:nvPicPr>
        <p:blipFill>
          <a:blip r:embed="rId3"/>
          <a:stretch>
            <a:fillRect/>
          </a:stretch>
        </p:blipFill>
        <p:spPr>
          <a:xfrm>
            <a:off x="6096000" y="3600450"/>
            <a:ext cx="5459413" cy="2606675"/>
          </a:xfrm>
          <a:prstGeom prst="rect">
            <a:avLst/>
          </a:prstGeom>
        </p:spPr>
      </p:pic>
      <p:sp>
        <p:nvSpPr>
          <p:cNvPr id="2" name="Title 1">
            <a:extLst>
              <a:ext uri="{FF2B5EF4-FFF2-40B4-BE49-F238E27FC236}">
                <a16:creationId xmlns:a16="http://schemas.microsoft.com/office/drawing/2014/main" id="{3F347083-F58C-CD9C-F386-513B40F11623}"/>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Experiments &amp; Results</a:t>
            </a:r>
            <a:br>
              <a:rPr lang="en-US">
                <a:solidFill>
                  <a:srgbClr val="FFFFFF"/>
                </a:solidFill>
                <a:cs typeface="Calibri Light"/>
              </a:rPr>
            </a:br>
            <a:r>
              <a:rPr lang="en-US">
                <a:solidFill>
                  <a:srgbClr val="FFFFFF"/>
                </a:solidFill>
              </a:rPr>
              <a:t>(VGG)</a:t>
            </a:r>
            <a:endParaRPr lang="en-US">
              <a:ea typeface="+mj-lt"/>
              <a:cs typeface="+mj-lt"/>
            </a:endParaRPr>
          </a:p>
        </p:txBody>
      </p:sp>
    </p:spTree>
    <p:extLst>
      <p:ext uri="{BB962C8B-B14F-4D97-AF65-F5344CB8AC3E}">
        <p14:creationId xmlns:p14="http://schemas.microsoft.com/office/powerpoint/2010/main" val="3879063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47083-F58C-CD9C-F386-513B40F11623}"/>
              </a:ext>
            </a:extLst>
          </p:cNvPr>
          <p:cNvSpPr>
            <a:spLocks noGrp="1"/>
          </p:cNvSpPr>
          <p:nvPr>
            <p:ph type="title"/>
          </p:nvPr>
        </p:nvSpPr>
        <p:spPr>
          <a:xfrm>
            <a:off x="640080" y="640080"/>
            <a:ext cx="2752354"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a:r>
              <a:rPr lang="en-US" sz="2800" kern="1200">
                <a:solidFill>
                  <a:srgbClr val="FFFFFF"/>
                </a:solidFill>
                <a:latin typeface="+mj-lt"/>
                <a:ea typeface="+mj-ea"/>
                <a:cs typeface="+mj-cs"/>
              </a:rPr>
              <a:t>MFCC FROM MEL SPECTROGRAM</a:t>
            </a:r>
          </a:p>
        </p:txBody>
      </p:sp>
      <p:pic>
        <p:nvPicPr>
          <p:cNvPr id="4" name="Picture 4" descr="Table&#10;&#10;Description automatically generated">
            <a:extLst>
              <a:ext uri="{FF2B5EF4-FFF2-40B4-BE49-F238E27FC236}">
                <a16:creationId xmlns:a16="http://schemas.microsoft.com/office/drawing/2014/main" id="{B107DE17-A7DA-94DD-ECCD-A59E6E4C6714}"/>
              </a:ext>
            </a:extLst>
          </p:cNvPr>
          <p:cNvPicPr>
            <a:picLocks noChangeAspect="1"/>
          </p:cNvPicPr>
          <p:nvPr/>
        </p:nvPicPr>
        <p:blipFill>
          <a:blip r:embed="rId2"/>
          <a:stretch>
            <a:fillRect/>
          </a:stretch>
        </p:blipFill>
        <p:spPr>
          <a:xfrm>
            <a:off x="4110665" y="2188401"/>
            <a:ext cx="6804078" cy="2793614"/>
          </a:xfrm>
          <a:prstGeom prst="rect">
            <a:avLst/>
          </a:prstGeom>
        </p:spPr>
      </p:pic>
    </p:spTree>
    <p:extLst>
      <p:ext uri="{BB962C8B-B14F-4D97-AF65-F5344CB8AC3E}">
        <p14:creationId xmlns:p14="http://schemas.microsoft.com/office/powerpoint/2010/main" val="233453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3579-F736-BF31-077F-4D8C674B6367}"/>
              </a:ext>
            </a:extLst>
          </p:cNvPr>
          <p:cNvSpPr>
            <a:spLocks noGrp="1"/>
          </p:cNvSpPr>
          <p:nvPr>
            <p:ph type="title"/>
          </p:nvPr>
        </p:nvSpPr>
        <p:spPr>
          <a:xfrm>
            <a:off x="4965430" y="629266"/>
            <a:ext cx="6586491" cy="1676603"/>
          </a:xfrm>
        </p:spPr>
        <p:txBody>
          <a:bodyPr>
            <a:normAutofit/>
          </a:bodyPr>
          <a:lstStyle/>
          <a:p>
            <a:r>
              <a:rPr lang="en-US" sz="5400">
                <a:cs typeface="Calibri Light"/>
              </a:rPr>
              <a:t>Objective</a:t>
            </a:r>
            <a:endParaRPr lang="en-US" sz="5400"/>
          </a:p>
        </p:txBody>
      </p:sp>
      <p:sp>
        <p:nvSpPr>
          <p:cNvPr id="3" name="Content Placeholder 2">
            <a:extLst>
              <a:ext uri="{FF2B5EF4-FFF2-40B4-BE49-F238E27FC236}">
                <a16:creationId xmlns:a16="http://schemas.microsoft.com/office/drawing/2014/main" id="{E3D00325-C447-958A-968A-F400CC1C23C7}"/>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a:ea typeface="+mn-lt"/>
                <a:cs typeface="+mn-lt"/>
              </a:rPr>
              <a:t>Speaker Recognition is the problem of identifying a speaker from a recording of their speech. It is an important topic in Speech Signal Processing and has a variety of applications. Voice is one metric which apart from being natural to the users, provides comparable and sometimes even higher levels of security when compared to some traditional biometric approaches. The main principle behind speaker recognition is extraction of features from speech which are characteristic to a speaker, followed by training on a data set and testing. This study aims to evaluate different pre-processing, feature extraction, and machine learning techniques on audios recorded works well for speaker recognition and classification.</a:t>
            </a:r>
          </a:p>
        </p:txBody>
      </p:sp>
      <p:pic>
        <p:nvPicPr>
          <p:cNvPr id="5" name="Picture 4" descr="Microphone against a white background">
            <a:extLst>
              <a:ext uri="{FF2B5EF4-FFF2-40B4-BE49-F238E27FC236}">
                <a16:creationId xmlns:a16="http://schemas.microsoft.com/office/drawing/2014/main" id="{15748902-C517-1219-0547-89340E04F302}"/>
              </a:ext>
            </a:extLst>
          </p:cNvPr>
          <p:cNvPicPr>
            <a:picLocks noChangeAspect="1"/>
          </p:cNvPicPr>
          <p:nvPr/>
        </p:nvPicPr>
        <p:blipFill rotWithShape="1">
          <a:blip r:embed="rId2"/>
          <a:srcRect l="39691" r="15190" b="-1"/>
          <a:stretch/>
        </p:blipFill>
        <p:spPr>
          <a:xfrm>
            <a:off x="1" y="10"/>
            <a:ext cx="4657344" cy="6857990"/>
          </a:xfrm>
          <a:prstGeom prst="rect">
            <a:avLst/>
          </a:prstGeom>
          <a:effectLst/>
        </p:spPr>
      </p:pic>
    </p:spTree>
    <p:extLst>
      <p:ext uri="{BB962C8B-B14F-4D97-AF65-F5344CB8AC3E}">
        <p14:creationId xmlns:p14="http://schemas.microsoft.com/office/powerpoint/2010/main" val="130326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CDCB-EF2A-AF69-DC13-2901738BDD8E}"/>
              </a:ext>
            </a:extLst>
          </p:cNvPr>
          <p:cNvSpPr>
            <a:spLocks noGrp="1"/>
          </p:cNvSpPr>
          <p:nvPr>
            <p:ph type="title"/>
          </p:nvPr>
        </p:nvSpPr>
        <p:spPr>
          <a:xfrm>
            <a:off x="838200" y="365125"/>
            <a:ext cx="10515600" cy="1325563"/>
          </a:xfrm>
        </p:spPr>
        <p:txBody>
          <a:bodyPr>
            <a:normAutofit/>
          </a:bodyPr>
          <a:lstStyle/>
          <a:p>
            <a:r>
              <a:rPr lang="en-GB" sz="5400">
                <a:ea typeface="Calibri Light"/>
                <a:cs typeface="Calibri Light"/>
              </a:rPr>
              <a:t>Literature Survey</a:t>
            </a:r>
            <a:endParaRPr lang="en-GB"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96967E-49B5-AAC7-55DD-8C1D437AB505}"/>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GB" sz="2000">
                <a:ea typeface="+mn-lt"/>
                <a:cs typeface="+mn-lt"/>
              </a:rPr>
              <a:t>Joseph P Cambell designed a tutorial for automatic speaker recognition via LSP frequency features and achieved an accuracy of 98.9% for speaker identification on high quality telephone bandwidth speech collected in real world office environments. Joon Son Chung et al. implemented a deep CNN based speaker embedding system to map voice spectrograms to a Euclidean Space. This implementation provided a 4.42% EER (Equal Error Rate) on the ResNet50 Model on the VoxCeleb1 dataset for speaker verification. Douglas A Reynolds implemented a GMM (Gaussian Mixture Model) which achieved a 99.5% on a 630-speaker database which included TIMIT, NTIMIT, Switchboard, and YOHO. Although the accuracy dropped to 60.7% in NTIMIT database after the addition of telephone line degradation the verification task gave only 0.24% EER. An overall EER of 0.51% and a false rejection rate of 0.65% at a 0.1% false-acceptance rate were obtained. Jose A Lopez et al. implemented a speaker recognition system for anomaly detection for different machine sounds. The model achieved close to perfect results from 95% to 99% for five out of six machine sounds.</a:t>
            </a:r>
            <a:endParaRPr lang="en-GB" sz="2000"/>
          </a:p>
        </p:txBody>
      </p:sp>
    </p:spTree>
    <p:extLst>
      <p:ext uri="{BB962C8B-B14F-4D97-AF65-F5344CB8AC3E}">
        <p14:creationId xmlns:p14="http://schemas.microsoft.com/office/powerpoint/2010/main" val="146357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13372" y="563918"/>
            <a:ext cx="4163968" cy="5978614"/>
            <a:chOff x="7513372" y="803186"/>
            <a:chExt cx="4163968" cy="5978614"/>
          </a:xfrm>
        </p:grpSpPr>
        <p:sp>
          <p:nvSpPr>
            <p:cNvPr id="11"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4DBE081-EFEB-B0AE-1194-D53D47B76736}"/>
              </a:ext>
            </a:extLst>
          </p:cNvPr>
          <p:cNvSpPr>
            <a:spLocks noGrp="1"/>
          </p:cNvSpPr>
          <p:nvPr>
            <p:ph type="title"/>
          </p:nvPr>
        </p:nvSpPr>
        <p:spPr>
          <a:xfrm>
            <a:off x="7835106" y="1132517"/>
            <a:ext cx="3246509" cy="4367531"/>
          </a:xfrm>
        </p:spPr>
        <p:txBody>
          <a:bodyPr>
            <a:normAutofit/>
          </a:bodyPr>
          <a:lstStyle/>
          <a:p>
            <a:r>
              <a:rPr lang="en-US">
                <a:solidFill>
                  <a:srgbClr val="FFFFFF"/>
                </a:solidFill>
                <a:cs typeface="Calibri Light"/>
              </a:rPr>
              <a:t>Dataset Description</a:t>
            </a:r>
            <a:endParaRPr lang="en-US">
              <a:solidFill>
                <a:srgbClr val="FFFFFF"/>
              </a:solidFill>
            </a:endParaRPr>
          </a:p>
        </p:txBody>
      </p:sp>
      <p:sp>
        <p:nvSpPr>
          <p:cNvPr id="3" name="Content Placeholder 2">
            <a:extLst>
              <a:ext uri="{FF2B5EF4-FFF2-40B4-BE49-F238E27FC236}">
                <a16:creationId xmlns:a16="http://schemas.microsoft.com/office/drawing/2014/main" id="{C8F7A190-2010-F3E1-643A-70F19A581996}"/>
              </a:ext>
            </a:extLst>
          </p:cNvPr>
          <p:cNvSpPr>
            <a:spLocks noGrp="1"/>
          </p:cNvSpPr>
          <p:nvPr>
            <p:ph idx="1"/>
          </p:nvPr>
        </p:nvSpPr>
        <p:spPr>
          <a:xfrm>
            <a:off x="838200" y="1132519"/>
            <a:ext cx="6300975" cy="4367530"/>
          </a:xfrm>
        </p:spPr>
        <p:txBody>
          <a:bodyPr vert="horz" lIns="91440" tIns="45720" rIns="91440" bIns="45720" rtlCol="0" anchor="ctr">
            <a:normAutofit/>
          </a:bodyPr>
          <a:lstStyle/>
          <a:p>
            <a:pPr marL="0" indent="0">
              <a:buNone/>
            </a:pPr>
            <a:endParaRPr lang="en-US" sz="2200">
              <a:cs typeface="Calibri"/>
            </a:endParaRPr>
          </a:p>
          <a:p>
            <a:pPr marL="0" indent="0">
              <a:buNone/>
            </a:pPr>
            <a:r>
              <a:rPr lang="en-US" sz="2200">
                <a:ea typeface="+mn-lt"/>
                <a:cs typeface="+mn-lt"/>
              </a:rPr>
              <a:t>This dataset contains speeches of these prominent leaders: </a:t>
            </a:r>
          </a:p>
          <a:p>
            <a:r>
              <a:rPr lang="en-US" sz="2200" b="1">
                <a:ea typeface="+mn-lt"/>
                <a:cs typeface="+mn-lt"/>
              </a:rPr>
              <a:t>Benjamin Netanyahu  - 1500 wav files</a:t>
            </a:r>
            <a:endParaRPr lang="en-US" sz="2200">
              <a:ea typeface="+mn-lt"/>
              <a:cs typeface="+mn-lt"/>
            </a:endParaRPr>
          </a:p>
          <a:p>
            <a:r>
              <a:rPr lang="en-US" sz="2200" b="1">
                <a:ea typeface="+mn-lt"/>
                <a:cs typeface="+mn-lt"/>
              </a:rPr>
              <a:t>Jens Stoltenberg - 1500 wav files</a:t>
            </a:r>
            <a:endParaRPr lang="en-US" sz="2200">
              <a:ea typeface="+mn-lt"/>
              <a:cs typeface="+mn-lt"/>
            </a:endParaRPr>
          </a:p>
          <a:p>
            <a:r>
              <a:rPr lang="en-US" sz="2200" b="1">
                <a:ea typeface="+mn-lt"/>
                <a:cs typeface="+mn-lt"/>
              </a:rPr>
              <a:t>Julia Gillard - 1500 wav files</a:t>
            </a:r>
            <a:endParaRPr lang="en-US" sz="2200">
              <a:ea typeface="+mn-lt"/>
              <a:cs typeface="+mn-lt"/>
            </a:endParaRPr>
          </a:p>
          <a:p>
            <a:r>
              <a:rPr lang="en-US" sz="2200" b="1">
                <a:ea typeface="+mn-lt"/>
                <a:cs typeface="+mn-lt"/>
              </a:rPr>
              <a:t>Margaret Tacher  - 1500 wav files</a:t>
            </a:r>
            <a:endParaRPr lang="en-US" sz="2200">
              <a:ea typeface="+mn-lt"/>
              <a:cs typeface="+mn-lt"/>
            </a:endParaRPr>
          </a:p>
          <a:p>
            <a:r>
              <a:rPr lang="en-US" sz="2200" b="1">
                <a:ea typeface="+mn-lt"/>
                <a:cs typeface="+mn-lt"/>
              </a:rPr>
              <a:t>Nelson Mandela</a:t>
            </a:r>
            <a:r>
              <a:rPr lang="en-US" sz="2200">
                <a:ea typeface="+mn-lt"/>
                <a:cs typeface="+mn-lt"/>
              </a:rPr>
              <a:t> - </a:t>
            </a:r>
            <a:r>
              <a:rPr lang="en-US" sz="2200" b="1">
                <a:ea typeface="+mn-lt"/>
                <a:cs typeface="+mn-lt"/>
              </a:rPr>
              <a:t>1500 wav files</a:t>
            </a:r>
          </a:p>
          <a:p>
            <a:pPr marL="0" indent="0">
              <a:buNone/>
            </a:pPr>
            <a:r>
              <a:rPr lang="en-US" sz="2200">
                <a:ea typeface="+mn-lt"/>
                <a:cs typeface="+mn-lt"/>
              </a:rPr>
              <a:t> which also represents the folder names. Each audio in the folder is a  one-second 16000 sample rate PCM encoded.</a:t>
            </a:r>
            <a:endParaRPr lang="en-US" sz="2200">
              <a:cs typeface="Calibri"/>
            </a:endParaRPr>
          </a:p>
        </p:txBody>
      </p:sp>
    </p:spTree>
    <p:extLst>
      <p:ext uri="{BB962C8B-B14F-4D97-AF65-F5344CB8AC3E}">
        <p14:creationId xmlns:p14="http://schemas.microsoft.com/office/powerpoint/2010/main" val="236800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756C-9B0C-6E2E-2A51-0A8E483E0504}"/>
              </a:ext>
            </a:extLst>
          </p:cNvPr>
          <p:cNvSpPr>
            <a:spLocks noGrp="1"/>
          </p:cNvSpPr>
          <p:nvPr>
            <p:ph type="title"/>
          </p:nvPr>
        </p:nvSpPr>
        <p:spPr/>
        <p:txBody>
          <a:bodyPr/>
          <a:lstStyle/>
          <a:p>
            <a:r>
              <a:rPr lang="en-US">
                <a:cs typeface="Calibri Light"/>
              </a:rPr>
              <a:t>WORKFLOW</a:t>
            </a:r>
          </a:p>
        </p:txBody>
      </p:sp>
      <p:graphicFrame>
        <p:nvGraphicFramePr>
          <p:cNvPr id="5" name="Content Placeholder 2">
            <a:extLst>
              <a:ext uri="{FF2B5EF4-FFF2-40B4-BE49-F238E27FC236}">
                <a16:creationId xmlns:a16="http://schemas.microsoft.com/office/drawing/2014/main" id="{82EC07AE-D21C-A51E-13E9-8991970DC8C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28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5C67ED03-8059-6BE7-8752-9C8E0DF4E689}"/>
              </a:ext>
            </a:extLst>
          </p:cNvPr>
          <p:cNvPicPr>
            <a:picLocks noGrp="1" noChangeAspect="1"/>
          </p:cNvPicPr>
          <p:nvPr>
            <p:ph idx="1"/>
          </p:nvPr>
        </p:nvPicPr>
        <p:blipFill>
          <a:blip r:embed="rId2"/>
          <a:stretch>
            <a:fillRect/>
          </a:stretch>
        </p:blipFill>
        <p:spPr>
          <a:xfrm>
            <a:off x="643467" y="1207093"/>
            <a:ext cx="10905066" cy="4443812"/>
          </a:xfrm>
          <a:prstGeom prst="rect">
            <a:avLst/>
          </a:prstGeom>
        </p:spPr>
      </p:pic>
    </p:spTree>
    <p:extLst>
      <p:ext uri="{BB962C8B-B14F-4D97-AF65-F5344CB8AC3E}">
        <p14:creationId xmlns:p14="http://schemas.microsoft.com/office/powerpoint/2010/main" val="241583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ext&#10;&#10;Description automatically generated">
            <a:extLst>
              <a:ext uri="{FF2B5EF4-FFF2-40B4-BE49-F238E27FC236}">
                <a16:creationId xmlns:a16="http://schemas.microsoft.com/office/drawing/2014/main" id="{91205CB6-9A25-F18C-D849-5ADB1F8D6246}"/>
              </a:ext>
            </a:extLst>
          </p:cNvPr>
          <p:cNvPicPr>
            <a:picLocks noGrp="1" noChangeAspect="1"/>
          </p:cNvPicPr>
          <p:nvPr>
            <p:ph idx="1"/>
          </p:nvPr>
        </p:nvPicPr>
        <p:blipFill rotWithShape="1">
          <a:blip r:embed="rId2"/>
          <a:srcRect t="3039"/>
          <a:stretch/>
        </p:blipFill>
        <p:spPr>
          <a:xfrm>
            <a:off x="1520825" y="1949059"/>
            <a:ext cx="9147175" cy="3332473"/>
          </a:xfrm>
        </p:spPr>
      </p:pic>
      <p:pic>
        <p:nvPicPr>
          <p:cNvPr id="9" name="Picture 9" descr="A picture containing text&#10;&#10;Description automatically generated">
            <a:extLst>
              <a:ext uri="{FF2B5EF4-FFF2-40B4-BE49-F238E27FC236}">
                <a16:creationId xmlns:a16="http://schemas.microsoft.com/office/drawing/2014/main" id="{34E4CDBD-3420-A073-EEE4-D851F3CC3CF9}"/>
              </a:ext>
            </a:extLst>
          </p:cNvPr>
          <p:cNvPicPr>
            <a:picLocks noChangeAspect="1"/>
          </p:cNvPicPr>
          <p:nvPr/>
        </p:nvPicPr>
        <p:blipFill>
          <a:blip r:embed="rId3"/>
          <a:stretch>
            <a:fillRect/>
          </a:stretch>
        </p:blipFill>
        <p:spPr>
          <a:xfrm>
            <a:off x="1520825" y="5343525"/>
            <a:ext cx="9147175" cy="950913"/>
          </a:xfrm>
          <a:prstGeom prst="rect">
            <a:avLst/>
          </a:prstGeom>
        </p:spPr>
      </p:pic>
      <p:sp>
        <p:nvSpPr>
          <p:cNvPr id="2" name="Title 1">
            <a:extLst>
              <a:ext uri="{FF2B5EF4-FFF2-40B4-BE49-F238E27FC236}">
                <a16:creationId xmlns:a16="http://schemas.microsoft.com/office/drawing/2014/main" id="{38F70926-5126-9AED-957C-997E999BDEE6}"/>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Tools and Libraries</a:t>
            </a:r>
          </a:p>
        </p:txBody>
      </p:sp>
    </p:spTree>
    <p:extLst>
      <p:ext uri="{BB962C8B-B14F-4D97-AF65-F5344CB8AC3E}">
        <p14:creationId xmlns:p14="http://schemas.microsoft.com/office/powerpoint/2010/main" val="99766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7243-0DD7-F13F-366F-9C859257D931}"/>
              </a:ext>
            </a:extLst>
          </p:cNvPr>
          <p:cNvSpPr>
            <a:spLocks noGrp="1"/>
          </p:cNvSpPr>
          <p:nvPr>
            <p:ph type="title"/>
          </p:nvPr>
        </p:nvSpPr>
        <p:spPr>
          <a:xfrm>
            <a:off x="1571811" y="1260435"/>
            <a:ext cx="9122584" cy="1325563"/>
          </a:xfrm>
        </p:spPr>
        <p:txBody>
          <a:bodyPr>
            <a:normAutofit/>
          </a:bodyPr>
          <a:lstStyle/>
          <a:p>
            <a:r>
              <a:rPr lang="en-US" b="1"/>
              <a:t>Spectrograms</a:t>
            </a:r>
            <a:endParaRPr lang="en-US"/>
          </a:p>
        </p:txBody>
      </p:sp>
      <p:sp>
        <p:nvSpPr>
          <p:cNvPr id="3" name="Content Placeholder 2">
            <a:extLst>
              <a:ext uri="{FF2B5EF4-FFF2-40B4-BE49-F238E27FC236}">
                <a16:creationId xmlns:a16="http://schemas.microsoft.com/office/drawing/2014/main" id="{8B2CBF6E-56EB-2605-C929-B1F9F2BFEBE1}"/>
              </a:ext>
            </a:extLst>
          </p:cNvPr>
          <p:cNvSpPr>
            <a:spLocks noGrp="1"/>
          </p:cNvSpPr>
          <p:nvPr>
            <p:ph idx="1"/>
          </p:nvPr>
        </p:nvSpPr>
        <p:spPr>
          <a:xfrm>
            <a:off x="1571811" y="2548537"/>
            <a:ext cx="6066118" cy="2438546"/>
          </a:xfrm>
        </p:spPr>
        <p:txBody>
          <a:bodyPr vert="horz" lIns="91440" tIns="45720" rIns="91440" bIns="45720" rtlCol="0">
            <a:normAutofit/>
          </a:bodyPr>
          <a:lstStyle/>
          <a:p>
            <a:r>
              <a:rPr lang="en-US" sz="2400">
                <a:ea typeface="+mn-lt"/>
                <a:cs typeface="+mn-lt"/>
              </a:rPr>
              <a:t>The FFT is computed on overlapping windowed segments of the signal, and we get what is called the </a:t>
            </a:r>
            <a:r>
              <a:rPr lang="en-US" sz="2400" b="1">
                <a:ea typeface="+mn-lt"/>
                <a:cs typeface="+mn-lt"/>
              </a:rPr>
              <a:t>spectrogram</a:t>
            </a:r>
          </a:p>
          <a:p>
            <a:r>
              <a:rPr lang="en-US" sz="2400">
                <a:ea typeface="+mn-lt"/>
                <a:cs typeface="+mn-lt"/>
              </a:rPr>
              <a:t>A </a:t>
            </a:r>
            <a:r>
              <a:rPr lang="en-US" sz="2400" b="1">
                <a:ea typeface="+mn-lt"/>
                <a:cs typeface="+mn-lt"/>
              </a:rPr>
              <a:t>mel spectrogram</a:t>
            </a:r>
            <a:r>
              <a:rPr lang="en-US" sz="2400">
                <a:ea typeface="+mn-lt"/>
                <a:cs typeface="+mn-lt"/>
              </a:rPr>
              <a:t> is a spectrogram where the frequencies are converted to the mel scale.</a:t>
            </a:r>
            <a:endParaRPr lang="en-US" sz="2400" b="1">
              <a:cs typeface="Calibri"/>
            </a:endParaRPr>
          </a:p>
          <a:p>
            <a:endParaRPr lang="en-US" sz="2400" b="1">
              <a:cs typeface="Calibri"/>
            </a:endParaRPr>
          </a:p>
        </p:txBody>
      </p:sp>
      <p:sp>
        <p:nvSpPr>
          <p:cNvPr id="18"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9"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4" name="Picture 4" descr="A picture containing text&#10;&#10;Description automatically generated">
            <a:extLst>
              <a:ext uri="{FF2B5EF4-FFF2-40B4-BE49-F238E27FC236}">
                <a16:creationId xmlns:a16="http://schemas.microsoft.com/office/drawing/2014/main" id="{D53158EB-C3EE-4F67-0E44-10EB14AE685E}"/>
              </a:ext>
            </a:extLst>
          </p:cNvPr>
          <p:cNvPicPr>
            <a:picLocks noChangeAspect="1"/>
          </p:cNvPicPr>
          <p:nvPr/>
        </p:nvPicPr>
        <p:blipFill>
          <a:blip r:embed="rId2"/>
          <a:stretch>
            <a:fillRect/>
          </a:stretch>
        </p:blipFill>
        <p:spPr>
          <a:xfrm>
            <a:off x="6210429" y="4329331"/>
            <a:ext cx="4442213" cy="1131383"/>
          </a:xfrm>
          <a:prstGeom prst="rect">
            <a:avLst/>
          </a:prstGeom>
        </p:spPr>
      </p:pic>
    </p:spTree>
    <p:extLst>
      <p:ext uri="{BB962C8B-B14F-4D97-AF65-F5344CB8AC3E}">
        <p14:creationId xmlns:p14="http://schemas.microsoft.com/office/powerpoint/2010/main" val="3892730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Speaker Recognition</vt:lpstr>
      <vt:lpstr>TEAM MEMBERS</vt:lpstr>
      <vt:lpstr>Objective</vt:lpstr>
      <vt:lpstr>Literature Survey</vt:lpstr>
      <vt:lpstr>Dataset Description</vt:lpstr>
      <vt:lpstr>WORKFLOW</vt:lpstr>
      <vt:lpstr>PowerPoint Presentation</vt:lpstr>
      <vt:lpstr>Tools and Libraries</vt:lpstr>
      <vt:lpstr>Spectrograms</vt:lpstr>
      <vt:lpstr>SPECTROGRAM</vt:lpstr>
      <vt:lpstr>Plots</vt:lpstr>
      <vt:lpstr>Feature Extraction</vt:lpstr>
      <vt:lpstr>Implementation</vt:lpstr>
      <vt:lpstr>Implementation</vt:lpstr>
      <vt:lpstr>Implementation</vt:lpstr>
      <vt:lpstr>EXTRACTING MFCC FROM MEL-SPECTROGRAM</vt:lpstr>
      <vt:lpstr>Machine learning classification</vt:lpstr>
      <vt:lpstr>Evaluation Metrics</vt:lpstr>
      <vt:lpstr>Experiments &amp; Results (BASIC CNN)</vt:lpstr>
      <vt:lpstr>RESULTS FOR DL MODEL</vt:lpstr>
      <vt:lpstr>Experiments &amp; Results (VGG)</vt:lpstr>
      <vt:lpstr>MFCC FROM MEL SPECTROGRAM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2022-05-09T13:13:40Z</dcterms:created>
  <dcterms:modified xsi:type="dcterms:W3CDTF">2022-05-16T11:03:59Z</dcterms:modified>
</cp:coreProperties>
</file>