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26A-D1E9-41FB-AA96-8C6008597368}" type="datetimeFigureOut">
              <a:rPr lang="en-IN" smtClean="0"/>
              <a:t>10-10-2021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309B8-0C70-404B-9552-5445C4E851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176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26A-D1E9-41FB-AA96-8C6008597368}" type="datetimeFigureOut">
              <a:rPr lang="en-IN" smtClean="0"/>
              <a:t>10-10-2021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309B8-0C70-404B-9552-5445C4E851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088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26A-D1E9-41FB-AA96-8C6008597368}" type="datetimeFigureOut">
              <a:rPr lang="en-IN" smtClean="0"/>
              <a:t>10-10-2021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309B8-0C70-404B-9552-5445C4E851A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0257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26A-D1E9-41FB-AA96-8C6008597368}" type="datetimeFigureOut">
              <a:rPr lang="en-IN" smtClean="0"/>
              <a:t>10-10-2021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309B8-0C70-404B-9552-5445C4E851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013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26A-D1E9-41FB-AA96-8C6008597368}" type="datetimeFigureOut">
              <a:rPr lang="en-IN" smtClean="0"/>
              <a:t>10-10-2021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309B8-0C70-404B-9552-5445C4E851A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1733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26A-D1E9-41FB-AA96-8C6008597368}" type="datetimeFigureOut">
              <a:rPr lang="en-IN" smtClean="0"/>
              <a:t>10-10-2021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309B8-0C70-404B-9552-5445C4E851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9580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26A-D1E9-41FB-AA96-8C6008597368}" type="datetimeFigureOut">
              <a:rPr lang="en-IN" smtClean="0"/>
              <a:t>10-10-2021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309B8-0C70-404B-9552-5445C4E851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950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26A-D1E9-41FB-AA96-8C6008597368}" type="datetimeFigureOut">
              <a:rPr lang="en-IN" smtClean="0"/>
              <a:t>10-10-2021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309B8-0C70-404B-9552-5445C4E851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28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26A-D1E9-41FB-AA96-8C6008597368}" type="datetimeFigureOut">
              <a:rPr lang="en-IN" smtClean="0"/>
              <a:t>10-10-2021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309B8-0C70-404B-9552-5445C4E851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14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26A-D1E9-41FB-AA96-8C6008597368}" type="datetimeFigureOut">
              <a:rPr lang="en-IN" smtClean="0"/>
              <a:t>10-10-2021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309B8-0C70-404B-9552-5445C4E851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29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26A-D1E9-41FB-AA96-8C6008597368}" type="datetimeFigureOut">
              <a:rPr lang="en-IN" smtClean="0"/>
              <a:t>10-10-2021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309B8-0C70-404B-9552-5445C4E851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692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26A-D1E9-41FB-AA96-8C6008597368}" type="datetimeFigureOut">
              <a:rPr lang="en-IN" smtClean="0"/>
              <a:t>10-10-2021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309B8-0C70-404B-9552-5445C4E851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929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26A-D1E9-41FB-AA96-8C6008597368}" type="datetimeFigureOut">
              <a:rPr lang="en-IN" smtClean="0"/>
              <a:t>10-10-2021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309B8-0C70-404B-9552-5445C4E851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269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26A-D1E9-41FB-AA96-8C6008597368}" type="datetimeFigureOut">
              <a:rPr lang="en-IN" smtClean="0"/>
              <a:t>10-10-2021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309B8-0C70-404B-9552-5445C4E851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237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26A-D1E9-41FB-AA96-8C6008597368}" type="datetimeFigureOut">
              <a:rPr lang="en-IN" smtClean="0"/>
              <a:t>10-10-2021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309B8-0C70-404B-9552-5445C4E851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749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309B8-0C70-404B-9552-5445C4E851A9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26A-D1E9-41FB-AA96-8C6008597368}" type="datetimeFigureOut">
              <a:rPr lang="en-IN" smtClean="0"/>
              <a:t>10-10-2021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8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EF26A-D1E9-41FB-AA96-8C6008597368}" type="datetimeFigureOut">
              <a:rPr lang="en-IN" smtClean="0"/>
              <a:t>10-10-2021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27309B8-0C70-404B-9552-5445C4E851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093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46BE-1364-434B-8924-682052DE5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565" y="64919"/>
            <a:ext cx="9605639" cy="823151"/>
          </a:xfrm>
          <a:noFill/>
        </p:spPr>
        <p:txBody>
          <a:bodyPr/>
          <a:lstStyle/>
          <a:p>
            <a:pPr algn="ctr"/>
            <a:r>
              <a:rPr lang="en-IN" sz="2800" b="1" u="sng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DISTRIBUTION OF “OVERALL” RATING FOR ALL PLAYERS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B6707-137C-4A5D-9F7B-FD54AE8E96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565" y="5184720"/>
            <a:ext cx="8453679" cy="1096899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From the 2 plots, we can observe that there are very few players with Overall less than 50 or greater than 85, and only a handful with Overall more than 90.</a:t>
            </a:r>
          </a:p>
          <a:p>
            <a:pPr algn="l"/>
            <a:r>
              <a:rPr lang="en-IN" dirty="0"/>
              <a:t>The IQR for ‘Overall’ is around 65-75, hence the mid 50% lies in this range.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6048AE-BC42-4122-96F2-4BBD31DC3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54" y="1293939"/>
            <a:ext cx="5744910" cy="34849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18B487-6320-41A8-93BF-DCACCCE02A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937" y="1293939"/>
            <a:ext cx="5620874" cy="348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72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12C9F-4468-4A7A-BF82-6E4923672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557" y="168676"/>
            <a:ext cx="8596668" cy="659907"/>
          </a:xfrm>
        </p:spPr>
        <p:txBody>
          <a:bodyPr/>
          <a:lstStyle/>
          <a:p>
            <a:r>
              <a:rPr lang="en-IN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Dependency of Player Attributes 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3FE4E3-BCAF-4AB7-BB46-19B51859A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37" y="1025371"/>
            <a:ext cx="11258525" cy="5663953"/>
          </a:xfrm>
        </p:spPr>
      </p:pic>
    </p:spTree>
    <p:extLst>
      <p:ext uri="{BB962C8B-B14F-4D97-AF65-F5344CB8AC3E}">
        <p14:creationId xmlns:p14="http://schemas.microsoft.com/office/powerpoint/2010/main" val="926337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5A3F6-0B27-4BC6-9727-EF36E02A2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The following inferences can be drawn by analysing the above pair-plots :</a:t>
            </a:r>
            <a:r>
              <a:rPr lang="en-IN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E4DCCA-28E0-42C3-ADC9-8B652E20A8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5458839"/>
              </p:ext>
            </p:extLst>
          </p:nvPr>
        </p:nvGraphicFramePr>
        <p:xfrm>
          <a:off x="677334" y="2281561"/>
          <a:ext cx="8892794" cy="3409262"/>
        </p:xfrm>
        <a:graphic>
          <a:graphicData uri="http://schemas.openxmlformats.org/drawingml/2006/table">
            <a:tbl>
              <a:tblPr/>
              <a:tblGrid>
                <a:gridCol w="2305539">
                  <a:extLst>
                    <a:ext uri="{9D8B030D-6E8A-4147-A177-3AD203B41FA5}">
                      <a16:colId xmlns:a16="http://schemas.microsoft.com/office/drawing/2014/main" val="3047697247"/>
                    </a:ext>
                  </a:extLst>
                </a:gridCol>
                <a:gridCol w="1937428">
                  <a:extLst>
                    <a:ext uri="{9D8B030D-6E8A-4147-A177-3AD203B41FA5}">
                      <a16:colId xmlns:a16="http://schemas.microsoft.com/office/drawing/2014/main" val="2127728569"/>
                    </a:ext>
                  </a:extLst>
                </a:gridCol>
                <a:gridCol w="2479907">
                  <a:extLst>
                    <a:ext uri="{9D8B030D-6E8A-4147-A177-3AD203B41FA5}">
                      <a16:colId xmlns:a16="http://schemas.microsoft.com/office/drawing/2014/main" val="1423135216"/>
                    </a:ext>
                  </a:extLst>
                </a:gridCol>
                <a:gridCol w="2169920">
                  <a:extLst>
                    <a:ext uri="{9D8B030D-6E8A-4147-A177-3AD203B41FA5}">
                      <a16:colId xmlns:a16="http://schemas.microsoft.com/office/drawing/2014/main" val="2663710499"/>
                    </a:ext>
                  </a:extLst>
                </a:gridCol>
              </a:tblGrid>
              <a:tr h="6583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Attributes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Strong Dependency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Medium Dependency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 Correlation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438969"/>
                  </a:ext>
                </a:extLst>
              </a:tr>
              <a:tr h="38790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Overall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Height, Weight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202126"/>
                  </a:ext>
                </a:extLst>
              </a:tr>
              <a:tr h="6583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Wage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Overall, International Reputation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Height, Weight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886672"/>
                  </a:ext>
                </a:extLst>
              </a:tr>
              <a:tr h="6583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International Reputation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Overall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Height, Weight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665122"/>
                  </a:ext>
                </a:extLst>
              </a:tr>
              <a:tr h="38790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Weight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Height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4960187"/>
                  </a:ext>
                </a:extLst>
              </a:tr>
              <a:tr h="6583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Release Clause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Wage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Overall, Value, International  Reputation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Height, Weight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140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273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BBB1A-7627-45F0-9E82-006B2E082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615" y="571486"/>
            <a:ext cx="8596668" cy="2509065"/>
          </a:xfrm>
        </p:spPr>
        <p:txBody>
          <a:bodyPr/>
          <a:lstStyle/>
          <a:p>
            <a:r>
              <a:rPr lang="en-IN" dirty="0"/>
              <a:t>The Average Wage for top 20 players whose contract expires at 2020 is : </a:t>
            </a: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€205440 euros.</a:t>
            </a:r>
          </a:p>
          <a:p>
            <a:r>
              <a:rPr lang="en-IN" dirty="0"/>
              <a:t>The Average Age for top 20 players whose contract expires at 2020 is : </a:t>
            </a:r>
            <a:r>
              <a:rPr lang="en-IN" dirty="0">
                <a:solidFill>
                  <a:srgbClr val="202124"/>
                </a:solidFill>
                <a:latin typeface="arial" panose="020B0604020202020204" pitchFamily="34" charset="0"/>
              </a:rPr>
              <a:t>30.65 yrs.</a:t>
            </a:r>
            <a:endParaRPr lang="en-IN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en-IN" dirty="0"/>
              <a:t>The ‘Value’ of a Player has a strong positive correlation with his ‘Overall’ rating, with a correlation values of 0.78, the same is depicted in the below regression plot.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962A72-7E70-4F9D-A287-1F57487AC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867" y="2707261"/>
            <a:ext cx="5629375" cy="399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999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FC45A-3405-40F5-8C0C-DA24865EA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58078"/>
            <a:ext cx="5093151" cy="3137378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After grouping the players by their position, and analysing the top 5 players for each unique position we can infer: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DBB34-DBD7-4E49-89F7-8B25D0543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877" y="3784107"/>
            <a:ext cx="5326608" cy="2057400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There is no player who appears in the top 5 in more than one position. Top 5 players for each position are unique.</a:t>
            </a:r>
          </a:p>
          <a:p>
            <a:r>
              <a:rPr lang="en-IN" dirty="0"/>
              <a:t>The average weekly wage for the top 5 players in each position is depicted in the displayed table.</a:t>
            </a:r>
          </a:p>
          <a:p>
            <a:r>
              <a:rPr lang="en-IN" dirty="0"/>
              <a:t>We can infer that the strikers/forwards are paid the most and defenders and defensive midfields being the least paid.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DC337A-AB98-4492-B54E-1C8171486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372" y="356078"/>
            <a:ext cx="5823751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6192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101</TotalTime>
  <Words>284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</vt:lpstr>
      <vt:lpstr>Calibri</vt:lpstr>
      <vt:lpstr>Trebuchet MS</vt:lpstr>
      <vt:lpstr>Wingdings 3</vt:lpstr>
      <vt:lpstr>Facet</vt:lpstr>
      <vt:lpstr>DISTRIBUTION OF “OVERALL” RATING FOR ALL PLAYERS</vt:lpstr>
      <vt:lpstr>Dependency of Player Attributes :</vt:lpstr>
      <vt:lpstr>The following inferences can be drawn by analysing the above pair-plots : </vt:lpstr>
      <vt:lpstr>PowerPoint Presentation</vt:lpstr>
      <vt:lpstr>After grouping the players by their position, and analysing the top 5 players for each unique position we can infer: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DISTRIBUTION OF “OVERALL” RATING FOR ALL PLAYERS</dc:title>
  <dc:creator>Mahalakshmi</dc:creator>
  <cp:lastModifiedBy>Mahalakshmi</cp:lastModifiedBy>
  <cp:revision>1</cp:revision>
  <dcterms:created xsi:type="dcterms:W3CDTF">2021-10-10T11:10:38Z</dcterms:created>
  <dcterms:modified xsi:type="dcterms:W3CDTF">2021-10-10T12:51:39Z</dcterms:modified>
</cp:coreProperties>
</file>