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8" r:id="rId2"/>
    <p:sldId id="259" r:id="rId3"/>
    <p:sldId id="260" r:id="rId4"/>
    <p:sldId id="261" r:id="rId5"/>
    <p:sldId id="292" r:id="rId6"/>
    <p:sldId id="263" r:id="rId7"/>
    <p:sldId id="289" r:id="rId8"/>
    <p:sldId id="265" r:id="rId9"/>
    <p:sldId id="267" r:id="rId10"/>
    <p:sldId id="268" r:id="rId11"/>
    <p:sldId id="269" r:id="rId12"/>
    <p:sldId id="290" r:id="rId13"/>
    <p:sldId id="270" r:id="rId14"/>
    <p:sldId id="271" r:id="rId15"/>
    <p:sldId id="286" r:id="rId16"/>
    <p:sldId id="287" r:id="rId17"/>
    <p:sldId id="282" r:id="rId18"/>
    <p:sldId id="283" r:id="rId19"/>
    <p:sldId id="288" r:id="rId20"/>
    <p:sldId id="284" r:id="rId21"/>
    <p:sldId id="285" r:id="rId22"/>
    <p:sldId id="293" r:id="rId23"/>
    <p:sldId id="264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CFABED-1991-4634-9A1B-5C1AFFC7C8DF}" v="223" dt="2022-05-23T08:49:24.8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114" autoAdjust="0"/>
    <p:restoredTop sz="97849" autoAdjust="0"/>
  </p:normalViewPr>
  <p:slideViewPr>
    <p:cSldViewPr>
      <p:cViewPr>
        <p:scale>
          <a:sx n="75" d="100"/>
          <a:sy n="75" d="100"/>
        </p:scale>
        <p:origin x="-2694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6CBC0-3B60-4DBF-9EFC-CD66409FB674}" type="datetimeFigureOut">
              <a:rPr lang="en-US" smtClean="0"/>
              <a:pPr/>
              <a:t>6/18/2022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5152E2-DE82-4203-A263-9B1A6C565F8F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88FF3-52F1-42BB-BD34-AAA3B5E5DDC5}" type="datetimeFigureOut">
              <a:rPr lang="en-US" smtClean="0"/>
              <a:pPr/>
              <a:t>6/18/2022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D94F6-DFFA-41BE-A6CD-DD326EB67CE6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4D94F6-DFFA-41BE-A6CD-DD326EB67CE6}" type="slidenum">
              <a:rPr lang="en-GB" smtClean="0"/>
              <a:pPr/>
              <a:t>1</a:t>
            </a:fld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4D94F6-DFFA-41BE-A6CD-DD326EB67CE6}" type="slidenum">
              <a:rPr lang="en-GB" smtClean="0"/>
              <a:pPr/>
              <a:t>3</a:t>
            </a:fld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4D94F6-DFFA-41BE-A6CD-DD326EB67CE6}" type="slidenum">
              <a:rPr lang="en-GB" smtClean="0"/>
              <a:pPr/>
              <a:t>23</a:t>
            </a:fld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2117-664C-4EB7-9C6B-013BCE4F5839}" type="datetime1">
              <a:rPr lang="en-US" smtClean="0"/>
              <a:pPr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682C-140B-44C1-863E-48C5BC6B0511}" type="datetime1">
              <a:rPr lang="en-US" smtClean="0"/>
              <a:pPr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55F2-48E9-44AD-B869-CF015287D58B}" type="datetime1">
              <a:rPr lang="en-US" smtClean="0"/>
              <a:pPr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8CEC-2F83-4E88-9B8E-92CC062FFAB5}" type="datetime1">
              <a:rPr lang="en-US" smtClean="0"/>
              <a:pPr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CC26-EE99-408C-99C7-3FDAB9216AE2}" type="datetime1">
              <a:rPr lang="en-US" smtClean="0"/>
              <a:pPr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4834-95BD-4695-95A9-C868C0155338}" type="datetime1">
              <a:rPr lang="en-US" smtClean="0"/>
              <a:pPr/>
              <a:t>6/18/2022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25E5-DA4B-4193-81A9-19F9A9DD9415}" type="datetime1">
              <a:rPr lang="en-US" smtClean="0"/>
              <a:pPr/>
              <a:t>6/18/2022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EA471-1258-4EAC-9AFE-C9773A72D0DE}" type="datetime1">
              <a:rPr lang="en-US" smtClean="0"/>
              <a:pPr/>
              <a:t>6/18/2022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FAFB3-3C48-48C9-B405-256DF2E8C159}" type="datetime1">
              <a:rPr lang="en-US" smtClean="0"/>
              <a:pPr/>
              <a:t>6/18/2022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DEE4-6F9E-4149-97C8-83803DE75510}" type="datetime1">
              <a:rPr lang="en-US" smtClean="0"/>
              <a:pPr/>
              <a:t>6/18/2022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57F13-2B64-4C9A-AB08-83D07BBAC0B1}" type="datetime1">
              <a:rPr lang="en-US" smtClean="0"/>
              <a:pPr/>
              <a:t>6/18/2022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DB54C-E5E4-433A-9A04-774D143CCC82}" type="datetime1">
              <a:rPr lang="en-US" smtClean="0"/>
              <a:pPr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Project Review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57201"/>
            <a:ext cx="9144000" cy="1447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tabLst>
                <a:tab pos="6362700" algn="l"/>
              </a:tabLst>
            </a:pP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NEURO-FUZZY BASED IoT </a:t>
            </a:r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ASSISTED 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POWER MONITORING SYSTEM FOR SMART GRID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981200"/>
            <a:ext cx="8915400" cy="4495800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GB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GB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GB" sz="6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</a:p>
          <a:p>
            <a:r>
              <a:rPr lang="en-GB" sz="6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8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BATCH-VIII</a:t>
            </a:r>
          </a:p>
          <a:p>
            <a:pPr algn="l"/>
            <a:endParaRPr lang="en-GB" sz="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GB" sz="80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BATCH MEMBERS :</a:t>
            </a:r>
          </a:p>
          <a:p>
            <a:pPr algn="l"/>
            <a:endParaRPr lang="en-GB" sz="6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0488" indent="-90488" algn="l">
              <a:lnSpc>
                <a:spcPct val="170000"/>
              </a:lnSpc>
            </a:pPr>
            <a:r>
              <a:rPr lang="en-GB" sz="6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GB" sz="7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N.SABARI VIGNESH 	 -  	 922318105039</a:t>
            </a:r>
          </a:p>
          <a:p>
            <a:pPr marL="90488" indent="-90488" algn="l">
              <a:lnSpc>
                <a:spcPct val="170000"/>
              </a:lnSpc>
            </a:pPr>
            <a:r>
              <a:rPr lang="en-GB" sz="7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R.SATHISH KUMAR	 - 	 922318105043</a:t>
            </a:r>
          </a:p>
          <a:p>
            <a:pPr marL="90488" indent="-90488" algn="l">
              <a:lnSpc>
                <a:spcPct val="170000"/>
              </a:lnSpc>
            </a:pPr>
            <a:r>
              <a:rPr lang="en-GB" sz="7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M.DHARUN                 	 - 	 922318105301</a:t>
            </a:r>
          </a:p>
          <a:p>
            <a:pPr marL="90488" indent="-90488" algn="l">
              <a:lnSpc>
                <a:spcPct val="170000"/>
              </a:lnSpc>
            </a:pPr>
            <a:r>
              <a:rPr lang="en-GB" sz="7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S.KARTHICK              	 -	 922318105501</a:t>
            </a:r>
          </a:p>
          <a:p>
            <a:pPr algn="l"/>
            <a:endParaRPr lang="en-GB" sz="7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l">
              <a:lnSpc>
                <a:spcPct val="170000"/>
              </a:lnSpc>
            </a:pPr>
            <a:r>
              <a:rPr lang="en-GB" sz="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					         	 </a:t>
            </a:r>
            <a:r>
              <a:rPr lang="en-GB" sz="8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  GUIDE</a:t>
            </a:r>
          </a:p>
          <a:p>
            <a:pPr lvl="1" algn="l">
              <a:lnSpc>
                <a:spcPct val="170000"/>
              </a:lnSpc>
            </a:pPr>
            <a:r>
              <a:rPr lang="en-GB" sz="8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		          Mrs. S. Kirubadevi, AP/EEE </a:t>
            </a:r>
            <a:r>
              <a:rPr lang="en-GB" sz="8000" dirty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 algn="l">
              <a:lnSpc>
                <a:spcPct val="170000"/>
              </a:lnSpc>
            </a:pPr>
            <a:endParaRPr lang="en-GB" sz="8000" b="1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70000"/>
              </a:lnSpc>
            </a:pPr>
            <a:endParaRPr lang="en-GB" sz="8000" b="1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GB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728E-857B-4CDE-94C9-950733495DE6}" type="datetime1"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6/18/2022</a:t>
            </a:fld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</a:t>
            </a:fld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 Review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D94B-F7C1-4521-A015-0B0EFAD9B40B}" type="datetime1"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6/18/2022</a:t>
            </a:fld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 Review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10</a:t>
            </a:fld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1429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WIND TURBINE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791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Fig 1.5  Implementation of wind turbine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 cstate="print"/>
          <a:srcRect l="16472" r="17100"/>
          <a:stretch>
            <a:fillRect/>
          </a:stretch>
        </p:blipFill>
        <p:spPr bwMode="auto">
          <a:xfrm>
            <a:off x="1285852" y="1000108"/>
            <a:ext cx="6608707" cy="45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1039759-0583-5D3D-61B9-582B11DC9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F12DC-8E04-4EFB-83B0-5A54607F469F}" type="datetime1">
              <a:rPr lang="en-US" smtClean="0">
                <a:solidFill>
                  <a:schemeClr val="tx1"/>
                </a:solidFill>
              </a:rPr>
              <a:pPr/>
              <a:t>6/18/2022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1516A6A-80B5-6CE5-8870-10B3429F5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 Review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CF3DE75-80D7-C4A5-27BB-8811CFAA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1429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IMPLEMENTATION OF MICRO GRID WITH ANFIS AND BATTERY BACKUP </a:t>
            </a:r>
            <a:endParaRPr lang="en-GB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71501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Fig.1.6  Implementation of micro grid with anfis and battery backup </a:t>
            </a:r>
          </a:p>
          <a:p>
            <a:pPr algn="ctr"/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 descr="a-1.jpg"/>
          <p:cNvPicPr/>
          <p:nvPr/>
        </p:nvPicPr>
        <p:blipFill>
          <a:blip r:embed="rId2"/>
          <a:srcRect l="9310" r="9770"/>
          <a:stretch>
            <a:fillRect/>
          </a:stretch>
        </p:blipFill>
        <p:spPr>
          <a:xfrm>
            <a:off x="1257880" y="1142984"/>
            <a:ext cx="6628240" cy="435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1313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F0813-36A7-4CCF-B715-14C474A0DB5E}" type="datetime1"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6/18/2022</a:t>
            </a:fld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 Review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12</a:t>
            </a:fld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l="15364" t="16216" r="7706" b="12682"/>
          <a:stretch>
            <a:fillRect/>
          </a:stretch>
        </p:blipFill>
        <p:spPr bwMode="auto">
          <a:xfrm>
            <a:off x="785786" y="1000109"/>
            <a:ext cx="7643866" cy="446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0" y="21429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VSC MAIN CONTROLLER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715017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Fig.1.7 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VSC main controller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10DC102-79B7-B19A-F5D4-94D0004B15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421461"/>
            <a:ext cx="2133600" cy="365125"/>
          </a:xfrm>
        </p:spPr>
        <p:txBody>
          <a:bodyPr/>
          <a:lstStyle/>
          <a:p>
            <a:fld id="{FF8BCDE3-C3C0-4EAF-AD37-E23C7D0CD3DF}" type="datetime1">
              <a:rPr lang="en-US" smtClean="0">
                <a:solidFill>
                  <a:schemeClr val="tx1"/>
                </a:solidFill>
              </a:rPr>
              <a:pPr/>
              <a:t>6/18/2022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5D431B9-54D3-2342-2406-99C4EC3C3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 Review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DC6FD35-2034-31EB-54D4-6EE5C5605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57166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IMPLEMENTATION OF ADAPTIVE NEURO FUZZY INFERENCE SYSTEM</a:t>
            </a:r>
            <a:endParaRPr lang="en-GB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0076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Fig.1.8  Implementation of adaptive neuro fuzzy inference system</a:t>
            </a:r>
          </a:p>
        </p:txBody>
      </p:sp>
      <p:pic>
        <p:nvPicPr>
          <p:cNvPr id="9" name="Picture 8"/>
          <p:cNvPicPr/>
          <p:nvPr/>
        </p:nvPicPr>
        <p:blipFill>
          <a:blip r:embed="rId2" cstate="print"/>
          <a:srcRect l="17588" r="17456"/>
          <a:stretch>
            <a:fillRect/>
          </a:stretch>
        </p:blipFill>
        <p:spPr bwMode="auto">
          <a:xfrm>
            <a:off x="1000100" y="1512736"/>
            <a:ext cx="7000924" cy="4202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88029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204F26C-A75D-1A1C-1829-5F000F219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D3911-5317-452B-9679-541C492C517B}" type="datetime1">
              <a:rPr lang="en-US" smtClean="0">
                <a:solidFill>
                  <a:schemeClr val="tx1"/>
                </a:solidFill>
              </a:rPr>
              <a:pPr/>
              <a:t>6/18/2022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29CA5CA-D4E0-9ED3-5885-9198E484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 Review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F7BC52A-4A9B-CC28-D0DA-902CFF70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8572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SUBSYSTEM FOR BATTERY CONNECTION</a:t>
            </a:r>
            <a:endParaRPr lang="en-GB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78645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Fig.1.9 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Subsystem for battery connection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000108"/>
            <a:ext cx="7929618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68970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87D05-D759-42CD-ABB8-0E723F1A8442}" type="datetime1"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6/18/2022</a:t>
            </a:fld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 Review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15</a:t>
            </a:fld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micro drig voltage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2976" y="1071546"/>
            <a:ext cx="7215238" cy="44254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21429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MICRO GRID DC OUTPUT VOLTAGE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71501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Fig.1.10 Micro grid dc output voltage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B1EF-7592-46EA-B6D8-2D1C8A1E16D3}" type="datetime1"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6/18/2022</a:t>
            </a:fld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 Review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16</a:t>
            </a:fld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micro grid current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071538" y="1142984"/>
            <a:ext cx="7429552" cy="42862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28572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MICRO GRID DC OUTPUT CURRENT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715017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Fig.1.11 Micro grid dc output current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0D86-A66E-4F1A-989B-FDA3DA8602A0}" type="datetime1"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6/18/2022</a:t>
            </a:fld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 Review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17</a:t>
            </a:fld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ac grid voltage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928662" y="1071546"/>
            <a:ext cx="7358114" cy="41942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28572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AC OUTPUT VOLTAGE</a:t>
            </a:r>
            <a:r>
              <a:rPr lang="en-IN" sz="2400" b="1" dirty="0" smtClean="0"/>
              <a:t> 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715017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Fig.1.12 AC output voltage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A0A0-8B80-4596-8E4E-69C6741E9529}" type="datetime1"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6/18/2022</a:t>
            </a:fld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 Review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18</a:t>
            </a:fld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Ac grid current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500034" y="1000108"/>
            <a:ext cx="8143932" cy="43577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21429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AC OUTPUT CURRENT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715017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Fig.1.13 AC output current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DEBB-3005-43C5-B6AD-B4498712D130}" type="datetime1"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6/18/2022</a:t>
            </a:fld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 Review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19</a:t>
            </a:fld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battery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785786" y="1071546"/>
            <a:ext cx="7715304" cy="43577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21429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BATTERY OUTPUT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71501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Fig.1.14 Battery output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2852"/>
            <a:ext cx="9144000" cy="714355"/>
          </a:xfrm>
        </p:spPr>
        <p:txBody>
          <a:bodyPr/>
          <a:lstStyle/>
          <a:p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20" y="1000108"/>
            <a:ext cx="8610600" cy="5105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449263" algn="just">
              <a:lnSpc>
                <a:spcPct val="200000"/>
              </a:lnSpc>
              <a:buFont typeface="Arial" pitchFamily="34" charset="0"/>
              <a:buChar char="•"/>
              <a:tabLst>
                <a:tab pos="87313" algn="l"/>
              </a:tabLst>
            </a:pPr>
            <a:r>
              <a:rPr lang="en-GB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IoT is commonly utilized for intelligent energy control. </a:t>
            </a:r>
          </a:p>
          <a:p>
            <a:pPr indent="449263" algn="just">
              <a:lnSpc>
                <a:spcPct val="200000"/>
              </a:lnSpc>
              <a:buFont typeface="Arial" pitchFamily="34" charset="0"/>
              <a:buChar char="•"/>
              <a:tabLst>
                <a:tab pos="87313" algn="l"/>
              </a:tabLst>
            </a:pPr>
            <a:r>
              <a:rPr lang="en-GB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IoT sensors are installed in various stages of  smart grid to track and manage 	      network statistics for safe and efficient power delivery.</a:t>
            </a:r>
          </a:p>
          <a:p>
            <a:pPr indent="449263" algn="just">
              <a:lnSpc>
                <a:spcPct val="200000"/>
              </a:lnSpc>
              <a:buFont typeface="Arial" pitchFamily="34" charset="0"/>
              <a:buChar char="•"/>
              <a:tabLst>
                <a:tab pos="87313" algn="l"/>
              </a:tabLst>
            </a:pPr>
            <a:r>
              <a:rPr lang="en-GB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challenge in the integration of </a:t>
            </a:r>
            <a:r>
              <a:rPr lang="en-GB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IoT Smart </a:t>
            </a:r>
            <a:r>
              <a:rPr lang="en-GB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Grid  must be over come for the           	      network to the function efficiently.</a:t>
            </a:r>
          </a:p>
          <a:p>
            <a:pPr indent="448945" algn="just">
              <a:lnSpc>
                <a:spcPct val="200000"/>
              </a:lnSpc>
              <a:buFont typeface="Arial" pitchFamily="34" charset="0"/>
              <a:buChar char="•"/>
              <a:tabLst>
                <a:tab pos="87313" algn="l"/>
              </a:tabLst>
            </a:pPr>
            <a:r>
              <a:rPr lang="en-GB" sz="2000" dirty="0">
                <a:solidFill>
                  <a:schemeClr val="tx1"/>
                </a:solidFill>
                <a:latin typeface="Times New Roman"/>
                <a:cs typeface="Times New Roman"/>
              </a:rPr>
              <a:t>In order to over come the challenges an IoT  based smart grid energy  	  	      monitoring system depending on neuro fuzzy is proposed.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4AB80-6ABE-4A7A-99D8-47A88AD8FEB3}" type="datetime1"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6/18/2022</a:t>
            </a:fld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77001"/>
            <a:ext cx="2209800" cy="381000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 Review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11B9F-C8D4-45B4-9D55-20A3E154BD05}" type="datetime1"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6/18/2022</a:t>
            </a:fld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 Review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20</a:t>
            </a:fld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071546"/>
            <a:ext cx="6357982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0" y="28572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Data monitoring graph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715017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Fig.1.15 Data monitoring graph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D97B-1E0D-40F3-BD50-49A3BB8EB1FC}" type="datetime1"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6/18/2022</a:t>
            </a:fld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 Review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21</a:t>
            </a:fld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1071538" y="1357298"/>
          <a:ext cx="7250375" cy="3857652"/>
        </p:xfrm>
        <a:graphic>
          <a:graphicData uri="http://schemas.openxmlformats.org/presentationml/2006/ole">
            <p:oleObj spid="_x0000_s1025" name="Bitmap Image" r:id="rId3" imgW="5495238" imgH="4123810" progId="Paint.Picture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35716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RELATIONSHIP GRAPH OF AC VOLTAGE AND CURRENT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715017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Fig.1.16 Relationship graph of ac voltage and current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FAFB3-3C48-48C9-B405-256DF2E8C159}" type="datetime1"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6/18/2022</a:t>
            </a:fld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 Review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22</a:t>
            </a:fld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357158" y="500042"/>
            <a:ext cx="8501122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20700" marR="0" lvl="0" indent="-5207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2922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The implementation of a Neuro-Fuzzy-based IoT-assisted power monitoring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setup is described in this project.</a:t>
            </a:r>
          </a:p>
          <a:p>
            <a:pPr marL="520700" marR="0" lvl="0" indent="-5207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2922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 the smart grid, a controller called ANFIS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is used to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control hybrid solar and wind power plants and battery is provided</a:t>
            </a:r>
            <a:r>
              <a:rPr lang="en-US" sz="2000" dirty="0" smtClean="0">
                <a:solidFill>
                  <a:srgbClr val="333333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for backup purpose.</a:t>
            </a:r>
          </a:p>
          <a:p>
            <a:pPr marL="520700" marR="0" lvl="0" indent="-5207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2922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The ANFIS based power management improved the power outcome of the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wind and solar power plants to a great extent.</a:t>
            </a:r>
          </a:p>
          <a:p>
            <a:pPr marL="520700" marR="0" lvl="0" indent="-5207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2922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The implemented IoT based Neuro-Fuzzy concept for power monitoring using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Simulink software and the parameters like power, current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and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voltage of the load are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taken into consideration. </a:t>
            </a:r>
          </a:p>
          <a:p>
            <a:pPr marL="520700" marR="0" lvl="0" indent="-5207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2922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The proposed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design would help in the production of low-cost power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monitoring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and </a:t>
            </a:r>
            <a:r>
              <a:rPr lang="en-US" sz="2000" dirty="0" smtClean="0">
                <a:solidFill>
                  <a:srgbClr val="333333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sensing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devices that are easy to incorporate into user environments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b="1" dirty="0" smtClean="0">
                <a:solidFill>
                  <a:srgbClr val="333333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CONCLUSION</a:t>
            </a:r>
            <a:endParaRPr lang="en-US" sz="2400" b="1" dirty="0" smtClean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1644-F272-40F4-8498-1D7E277C59B5}" type="datetime1"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6/18/2022</a:t>
            </a:fld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 Review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23</a:t>
            </a:fld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 algn="just">
              <a:lnSpc>
                <a:spcPct val="200000"/>
              </a:lnSpc>
              <a:tabLst>
                <a:tab pos="444500" algn="l"/>
              </a:tabLst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[1] 	F. Al-Turjman and M. Abujubbeh, ‘‘IoT-enabled smart grid via SM: An overview,’’ Future 	Gener. Comput. Syst., vol. 96, pp. 579–590, Jul. 2019. </a:t>
            </a:r>
          </a:p>
          <a:p>
            <a:pPr>
              <a:lnSpc>
                <a:spcPct val="200000"/>
              </a:lnSpc>
              <a:tabLst>
                <a:tab pos="444500" algn="l"/>
              </a:tabLst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 [2] 	M. Babar, M. U. Tariq, and M. A. Jan, ‘‘Secure and resilient demand side management 	engine using machine learning for IoT-enabled smart grid,’’ Sustain. Cities Soc., vol. 62, 	Nov. 2020, Art. no. 102370. </a:t>
            </a:r>
          </a:p>
          <a:p>
            <a:pPr>
              <a:lnSpc>
                <a:spcPct val="200000"/>
              </a:lnSpc>
              <a:tabLst>
                <a:tab pos="444500" algn="l"/>
              </a:tabLst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[3]	 Z. Wang, Y. Liu, Z. Ma, X. Liu, and J. Ma, ‘‘LiPSG: Lightweight privacy preserving Q-	learning-based energy management for the IoT-enabled smart grid,’’ IEEE Internet Things 	J., vol. 7, no. 5, pp. 3935–3947, May 2020. </a:t>
            </a:r>
          </a:p>
          <a:p>
            <a:pPr>
              <a:lnSpc>
                <a:spcPct val="200000"/>
              </a:lnSpc>
              <a:tabLst>
                <a:tab pos="444500" algn="l"/>
              </a:tabLst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[4]   A. H. Bagdadee, M. Z. Hoque, and L. Zhang, ‘‘IoT based wireless sensor network for power 	quality control in smart grid,’’ Proc. Comput. Sci., vol. 167, pp. 1148–1160, Jan. 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56C57-6322-428F-B42E-06A072491289}" type="datetime1"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6/18/2022</a:t>
            </a:fld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 Review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24</a:t>
            </a:fld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786058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 smtClean="0">
                <a:latin typeface="Times New Roman" pitchFamily="18" charset="0"/>
                <a:cs typeface="Times New Roman" pitchFamily="18" charset="0"/>
              </a:rPr>
              <a:t>THANK YOU...</a:t>
            </a:r>
            <a:endParaRPr lang="en-GB" sz="5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5728"/>
            <a:ext cx="9144000" cy="533401"/>
          </a:xfrm>
        </p:spPr>
        <p:txBody>
          <a:bodyPr>
            <a:normAutofit/>
          </a:bodyPr>
          <a:lstStyle/>
          <a:p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OBJECTIVE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9512-000E-4679-B928-A77DC984DCE0}" type="datetime1"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6/18/2022</a:t>
            </a:fld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3</a:t>
            </a:fld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365125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 Review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0" y="857232"/>
            <a:ext cx="8429652" cy="5286412"/>
          </a:xfrm>
        </p:spPr>
        <p:txBody>
          <a:bodyPr>
            <a:normAutofit/>
          </a:bodyPr>
          <a:lstStyle/>
          <a:p>
            <a:pPr marL="228600" indent="45720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GB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control the power flow, load requirement and improve the  power    	quality in the system using Anfis controller and the power electronic 	devices  embedded in the power system.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28600" lvl="0" indent="45720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	To provide battery backup and add fuzzy logic controller to control the 	battery operations like charging and discharging.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28600" lvl="0" indent="45720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To use IoT sensor for reading the necessary parameters like voltage, 	current, real power, reactive power and transmit to analytics platform.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1"/>
            <a:ext cx="9144000" cy="457199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EXISTING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58" y="1214422"/>
            <a:ext cx="8786842" cy="4143404"/>
          </a:xfrm>
        </p:spPr>
        <p:txBody>
          <a:bodyPr>
            <a:noAutofit/>
          </a:bodyPr>
          <a:lstStyle/>
          <a:p>
            <a:pPr indent="45720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Existing system the smart grid consist of wind and solar power plant is</a:t>
            </a:r>
          </a:p>
          <a:p>
            <a:pPr indent="457200" algn="just">
              <a:lnSpc>
                <a:spcPct val="200000"/>
              </a:lnSpc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controlled by fuzzy logic controller </a:t>
            </a:r>
          </a:p>
          <a:p>
            <a:pPr indent="45720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control of power flow in the system is not so much efficient.</a:t>
            </a:r>
          </a:p>
          <a:p>
            <a:pPr indent="45720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system mainly operates based on the reference value from load side and</a:t>
            </a:r>
          </a:p>
          <a:p>
            <a:pPr indent="457200" algn="just">
              <a:lnSpc>
                <a:spcPct val="2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control the power flow to meet the load demand.</a:t>
            </a:r>
          </a:p>
          <a:p>
            <a:pPr indent="45720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There is no battery backup and monitoring system.  </a:t>
            </a:r>
          </a:p>
          <a:p>
            <a:endParaRPr lang="en-GB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83237-5F75-4534-B3A9-9F0F98CADDBE}" type="datetime1"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6/18/2022</a:t>
            </a:fld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4</a:t>
            </a:fld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 Review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2852"/>
            <a:ext cx="9144000" cy="457199"/>
          </a:xfrm>
        </p:spPr>
        <p:txBody>
          <a:bodyPr>
            <a:noAutofit/>
          </a:bodyPr>
          <a:lstStyle/>
          <a:p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PROPOSED </a:t>
            </a: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58" y="571480"/>
            <a:ext cx="8786842" cy="5357850"/>
          </a:xfrm>
        </p:spPr>
        <p:txBody>
          <a:bodyPr>
            <a:noAutofit/>
          </a:bodyPr>
          <a:lstStyle/>
          <a:p>
            <a:pPr indent="57150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proposed system neuro fuzzy logic based algorithm is implemented for</a:t>
            </a:r>
          </a:p>
          <a:p>
            <a:pPr indent="571500" algn="just">
              <a:lnSpc>
                <a:spcPct val="2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power management and IoT sensors are used for monitoring solar and wind</a:t>
            </a:r>
          </a:p>
          <a:p>
            <a:pPr indent="571500" algn="just">
              <a:lnSpc>
                <a:spcPct val="2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 with grid parallel power system. </a:t>
            </a:r>
          </a:p>
          <a:p>
            <a:pPr indent="57150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control the power, an adaptive neuro-fuzzy inference system (ANFIS) is</a:t>
            </a:r>
          </a:p>
          <a:p>
            <a:pPr indent="571500" algn="just">
              <a:lnSpc>
                <a:spcPct val="2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used in the smart grid and the battery backup is provided. </a:t>
            </a:r>
          </a:p>
          <a:p>
            <a:pPr indent="57150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Anfis controller considers the input power from the renewable energy</a:t>
            </a:r>
          </a:p>
          <a:p>
            <a:pPr indent="571500" algn="just">
              <a:lnSpc>
                <a:spcPct val="200000"/>
              </a:lnSpc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sources and the output power required by the consumers and then it allow</a:t>
            </a:r>
          </a:p>
          <a:p>
            <a:pPr indent="571500" algn="just">
              <a:lnSpc>
                <a:spcPct val="200000"/>
              </a:lnSpc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power to meet the load demand.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6312-93E3-45B9-A024-75F4D6847C2D}" type="datetime1"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6/18/2022</a:t>
            </a:fld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5</a:t>
            </a:fld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 Review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BD56A-E889-446D-A6E1-DF03D30A994B}" type="datetime1"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6/18/2022</a:t>
            </a:fld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 Review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6</a:t>
            </a:fld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6800" y="685800"/>
            <a:ext cx="12954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PV Module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2362200"/>
            <a:ext cx="1905000" cy="3276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66800" y="2590800"/>
            <a:ext cx="1447018" cy="500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Wind Turbine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1066800" y="4648200"/>
            <a:ext cx="1447018" cy="908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Asynchronous Induction Generator</a:t>
            </a:r>
          </a:p>
        </p:txBody>
      </p:sp>
      <p:sp>
        <p:nvSpPr>
          <p:cNvPr id="9" name="Rectangle 8"/>
          <p:cNvSpPr/>
          <p:nvPr/>
        </p:nvSpPr>
        <p:spPr>
          <a:xfrm>
            <a:off x="4876800" y="2209800"/>
            <a:ext cx="10668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ANFIS Controller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00400" y="838200"/>
            <a:ext cx="10668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DC/DC Converter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52800" y="3352800"/>
            <a:ext cx="10668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AC/DC Converter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239000" y="1066800"/>
            <a:ext cx="1143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62800" y="2209800"/>
            <a:ext cx="9906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Load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553200" y="3429000"/>
            <a:ext cx="10668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DC/AC Converter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52400" y="914400"/>
            <a:ext cx="914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52400" y="1524000"/>
            <a:ext cx="914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52400" y="2895600"/>
            <a:ext cx="609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52400" y="5105400"/>
            <a:ext cx="609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Arrow 30"/>
          <p:cNvSpPr/>
          <p:nvPr/>
        </p:nvSpPr>
        <p:spPr>
          <a:xfrm>
            <a:off x="4267201" y="990600"/>
            <a:ext cx="1905000" cy="5334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4419600" y="3657600"/>
            <a:ext cx="1752600" cy="3810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Up Arrow 32"/>
          <p:cNvSpPr/>
          <p:nvPr/>
        </p:nvSpPr>
        <p:spPr>
          <a:xfrm>
            <a:off x="5181600" y="1371600"/>
            <a:ext cx="457200" cy="838200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Down Arrow 33"/>
          <p:cNvSpPr/>
          <p:nvPr/>
        </p:nvSpPr>
        <p:spPr>
          <a:xfrm>
            <a:off x="5181600" y="2971800"/>
            <a:ext cx="457200" cy="76200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2" name="Elbow Connector 51"/>
          <p:cNvCxnSpPr/>
          <p:nvPr/>
        </p:nvCxnSpPr>
        <p:spPr>
          <a:xfrm rot="5400000">
            <a:off x="3543521" y="3009679"/>
            <a:ext cx="5257800" cy="442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ight Arrow 52"/>
          <p:cNvSpPr/>
          <p:nvPr/>
        </p:nvSpPr>
        <p:spPr>
          <a:xfrm>
            <a:off x="2362200" y="1066800"/>
            <a:ext cx="838200" cy="3048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2667000" y="3657600"/>
            <a:ext cx="685800" cy="3048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172200" y="2438400"/>
            <a:ext cx="952500" cy="24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6172200" y="3810000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7924800" y="3657600"/>
            <a:ext cx="2286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8077200" y="3657600"/>
            <a:ext cx="2286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Oval 83"/>
          <p:cNvSpPr/>
          <p:nvPr/>
        </p:nvSpPr>
        <p:spPr>
          <a:xfrm>
            <a:off x="8686800" y="3581400"/>
            <a:ext cx="3048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~</a:t>
            </a:r>
          </a:p>
        </p:txBody>
      </p:sp>
      <p:sp>
        <p:nvSpPr>
          <p:cNvPr id="36" name="Down Arrow 35"/>
          <p:cNvSpPr/>
          <p:nvPr/>
        </p:nvSpPr>
        <p:spPr>
          <a:xfrm>
            <a:off x="1524000" y="3124200"/>
            <a:ext cx="457200" cy="152400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0" y="457200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Solar Radiation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0" y="152400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Temperature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2400" y="2971800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Wind</a:t>
            </a:r>
          </a:p>
          <a:p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Speed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0" y="5105401"/>
            <a:ext cx="9144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Times New Roman" pitchFamily="18" charset="0"/>
                <a:cs typeface="Times New Roman" pitchFamily="18" charset="0"/>
              </a:rPr>
              <a:t>       Air Condition</a:t>
            </a:r>
          </a:p>
        </p:txBody>
      </p:sp>
      <p:cxnSp>
        <p:nvCxnSpPr>
          <p:cNvPr id="99" name="Straight Arrow Connector 98"/>
          <p:cNvCxnSpPr>
            <a:stCxn id="14" idx="3"/>
            <a:endCxn id="82" idx="2"/>
          </p:cNvCxnSpPr>
          <p:nvPr/>
        </p:nvCxnSpPr>
        <p:spPr>
          <a:xfrm>
            <a:off x="7620000" y="3810000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83" idx="6"/>
          </p:cNvCxnSpPr>
          <p:nvPr/>
        </p:nvCxnSpPr>
        <p:spPr>
          <a:xfrm>
            <a:off x="8305800" y="3810000"/>
            <a:ext cx="152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8458200" y="3810000"/>
            <a:ext cx="228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/>
          <p:nvPr/>
        </p:nvCxnSpPr>
        <p:spPr>
          <a:xfrm rot="5400000">
            <a:off x="8154194" y="3809206"/>
            <a:ext cx="608806" cy="79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5715000" y="55626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itchFamily="18" charset="0"/>
                <a:cs typeface="Times New Roman" pitchFamily="18" charset="0"/>
              </a:rPr>
              <a:t>DC Bus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85800" y="358140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Mechanical Output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981200" y="3505200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Turbine Torque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334000" y="6096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FixedDC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5638800" y="31242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Fixed DC</a:t>
            </a:r>
          </a:p>
        </p:txBody>
      </p:sp>
      <p:sp>
        <p:nvSpPr>
          <p:cNvPr id="134" name="Right Arrow 133"/>
          <p:cNvSpPr/>
          <p:nvPr/>
        </p:nvSpPr>
        <p:spPr>
          <a:xfrm>
            <a:off x="6172200" y="1066800"/>
            <a:ext cx="1066800" cy="3810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8610600" y="3962400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Grid</a:t>
            </a:r>
          </a:p>
        </p:txBody>
      </p:sp>
      <p:sp>
        <p:nvSpPr>
          <p:cNvPr id="143" name="Flowchart: Direct Access Storage 142"/>
          <p:cNvSpPr/>
          <p:nvPr/>
        </p:nvSpPr>
        <p:spPr>
          <a:xfrm rot="16200000">
            <a:off x="4648200" y="4800600"/>
            <a:ext cx="838200" cy="685800"/>
          </a:xfrm>
          <a:prstGeom prst="flowChartMagneticDru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4724400" y="5105400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Battery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>
                <a:latin typeface="Times New Roman" pitchFamily="18" charset="0"/>
                <a:cs typeface="Times New Roman" pitchFamily="18" charset="0"/>
              </a:rPr>
              <a:t>BLOCK DIAGRAM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0" y="5791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Fig 1.1  Block diagram 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 rot="5400000" flipH="1" flipV="1">
            <a:off x="4114800" y="3276600"/>
            <a:ext cx="914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5400000">
            <a:off x="4039394" y="1904206"/>
            <a:ext cx="1066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572000" y="2438400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4572000" y="2819400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hape 71"/>
          <p:cNvCxnSpPr>
            <a:endCxn id="165" idx="1"/>
          </p:cNvCxnSpPr>
          <p:nvPr/>
        </p:nvCxnSpPr>
        <p:spPr>
          <a:xfrm rot="16200000" flipH="1">
            <a:off x="3999756" y="4534644"/>
            <a:ext cx="1296889" cy="1524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410200" y="5029200"/>
            <a:ext cx="762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9523-506D-4E47-8A2D-DFF5415AA31E}" type="datetime1"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6/18/2022</a:t>
            </a:fld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 Review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7</a:t>
            </a:fld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8572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OVERALL IMPLEMENTATION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643579"/>
            <a:ext cx="892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Fig.1.2 Overall implementation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28670"/>
            <a:ext cx="9001155" cy="4667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838D-1081-4328-B1DA-53337EFD824F}" type="datetime1"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6/18/2022</a:t>
            </a:fld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 Review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8</a:t>
            </a:fld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198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imes New Roman" pitchFamily="18" charset="0"/>
                <a:cs typeface="Times New Roman" pitchFamily="18" charset="0"/>
              </a:rPr>
              <a:t>Fig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1.3 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Implementation of micro grid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785794"/>
            <a:ext cx="8429684" cy="514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0" y="21429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IMPLEMENTATION OF MICRO GRID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65BA-3396-4C44-9645-428F4E627945}" type="datetime1"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6/18/2022</a:t>
            </a:fld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 Review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9</a:t>
            </a:fld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8572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SOLAR PV SYSTEM</a:t>
            </a:r>
            <a:endParaRPr lang="en-GB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791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imes New Roman" pitchFamily="18" charset="0"/>
                <a:cs typeface="Times New Roman" pitchFamily="18" charset="0"/>
              </a:rPr>
              <a:t>Fig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1.4 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Implementation of solar PV system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 cstate="print"/>
          <a:srcRect l="8731" r="9049"/>
          <a:stretch>
            <a:fillRect/>
          </a:stretch>
        </p:blipFill>
        <p:spPr bwMode="auto">
          <a:xfrm>
            <a:off x="785786" y="1214422"/>
            <a:ext cx="7786742" cy="4132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620</Words>
  <Application>Microsoft Office PowerPoint</Application>
  <PresentationFormat>On-screen Show (4:3)</PresentationFormat>
  <Paragraphs>180</Paragraphs>
  <Slides>24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Bitmap Image</vt:lpstr>
      <vt:lpstr>NEURO-FUZZY BASED IoT ASSISTED POWER MONITORING SYSTEM FOR SMART GRID</vt:lpstr>
      <vt:lpstr>INTRODUCTION</vt:lpstr>
      <vt:lpstr>OBJECTIVE</vt:lpstr>
      <vt:lpstr>EXISTING SYSTEM</vt:lpstr>
      <vt:lpstr>PROPOSED SYSTEM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WORK  NEURO-FUZZY BASED IOT ASSITED POWER MONITORING  SYSTEM FOR SMART GRID</dc:title>
  <dc:creator>Dharshin</dc:creator>
  <cp:lastModifiedBy>USER</cp:lastModifiedBy>
  <cp:revision>182</cp:revision>
  <dcterms:created xsi:type="dcterms:W3CDTF">2006-08-16T00:00:00Z</dcterms:created>
  <dcterms:modified xsi:type="dcterms:W3CDTF">2022-06-18T01:48:04Z</dcterms:modified>
</cp:coreProperties>
</file>