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80" r:id="rId2"/>
    <p:sldId id="306" r:id="rId3"/>
    <p:sldId id="281" r:id="rId4"/>
    <p:sldId id="312" r:id="rId5"/>
    <p:sldId id="282" r:id="rId6"/>
    <p:sldId id="313" r:id="rId7"/>
    <p:sldId id="314" r:id="rId8"/>
    <p:sldId id="308" r:id="rId9"/>
    <p:sldId id="309" r:id="rId10"/>
    <p:sldId id="320" r:id="rId11"/>
    <p:sldId id="321" r:id="rId12"/>
    <p:sldId id="315" r:id="rId13"/>
    <p:sldId id="311" r:id="rId14"/>
    <p:sldId id="316" r:id="rId15"/>
    <p:sldId id="317" r:id="rId16"/>
    <p:sldId id="319" r:id="rId17"/>
    <p:sldId id="307" r:id="rId18"/>
    <p:sldId id="30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2E6"/>
    <a:srgbClr val="1C3649"/>
    <a:srgbClr val="1C0447"/>
    <a:srgbClr val="E4E1E1"/>
    <a:srgbClr val="1CE1E1"/>
    <a:srgbClr val="E6E1E1"/>
    <a:srgbClr val="EBE6E6"/>
    <a:srgbClr val="E6E6E6"/>
    <a:srgbClr val="1D3747"/>
    <a:srgbClr val="F1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5" autoAdjust="0"/>
    <p:restoredTop sz="94643" autoAdjust="0"/>
  </p:normalViewPr>
  <p:slideViewPr>
    <p:cSldViewPr snapToGrid="0">
      <p:cViewPr>
        <p:scale>
          <a:sx n="90" d="100"/>
          <a:sy n="90" d="100"/>
        </p:scale>
        <p:origin x="1016" y="144"/>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3/19/17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3/19/17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29C4E9-9815-2C4B-8773-F08204D37298}" type="slidenum">
              <a:rPr lang="en-US" smtClean="0"/>
              <a:t>5</a:t>
            </a:fld>
            <a:endParaRPr lang="en-US" dirty="0"/>
          </a:p>
        </p:txBody>
      </p:sp>
    </p:spTree>
    <p:extLst>
      <p:ext uri="{BB962C8B-B14F-4D97-AF65-F5344CB8AC3E}">
        <p14:creationId xmlns:p14="http://schemas.microsoft.com/office/powerpoint/2010/main" val="12999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smtClean="0"/>
              <a:t>Presentation Title</a:t>
            </a:r>
            <a:endParaRPr lang="en-US" dirty="0"/>
          </a:p>
        </p:txBody>
      </p:sp>
      <p:sp>
        <p:nvSpPr>
          <p:cNvPr id="22" name="Text Placeholder 15"/>
          <p:cNvSpPr>
            <a:spLocks noGrp="1"/>
          </p:cNvSpPr>
          <p:nvPr>
            <p:ph type="body" sz="quarter" idx="12" hasCustomPrompt="1"/>
          </p:nvPr>
        </p:nvSpPr>
        <p:spPr>
          <a:xfrm>
            <a:off x="270021" y="2952333"/>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smtClean="0"/>
              <a:t>Presenter Title Line 1</a:t>
            </a:r>
            <a:br>
              <a:rPr lang="en-US" dirty="0" smtClean="0"/>
            </a:br>
            <a:r>
              <a:rPr lang="en-US" dirty="0" smtClean="0"/>
              <a:t>Presenter Title Line 2</a:t>
            </a:r>
            <a:endParaRPr lang="en-US" dirty="0"/>
          </a:p>
        </p:txBody>
      </p:sp>
      <p:sp>
        <p:nvSpPr>
          <p:cNvPr id="23" name="Text Placeholder 15"/>
          <p:cNvSpPr>
            <a:spLocks noGrp="1"/>
          </p:cNvSpPr>
          <p:nvPr>
            <p:ph type="body" sz="quarter" idx="13" hasCustomPrompt="1"/>
          </p:nvPr>
        </p:nvSpPr>
        <p:spPr>
          <a:xfrm>
            <a:off x="270021" y="4041545"/>
            <a:ext cx="5152880" cy="864461"/>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smtClean="0"/>
              <a:t>Sub-title can go here</a:t>
            </a:r>
            <a:r>
              <a:rPr lang="en-US" dirty="0"/>
              <a:t/>
            </a:r>
            <a:br>
              <a:rPr lang="en-US" dirty="0"/>
            </a:br>
            <a:r>
              <a:rPr lang="en-US" dirty="0" smtClean="0"/>
              <a:t>Sub-title extra line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CA7325F6-64AF-5A48-BC6F-781FC32A3794}" type="datetime1">
              <a:rPr lang="en-IN" smtClean="0"/>
              <a:t>19/03/17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smtClean="0">
                <a:solidFill>
                  <a:schemeClr val="bg1"/>
                </a:solidFill>
                <a:latin typeface="Arial" charset="0"/>
              </a:rPr>
              <a:t>InterConnect</a:t>
            </a:r>
            <a:endParaRPr lang="en-US" sz="3000" baseline="0" dirty="0" smtClean="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smtClean="0">
                <a:solidFill>
                  <a:schemeClr val="bg1"/>
                </a:solidFill>
                <a:latin typeface="Arial" charset="0"/>
              </a:rPr>
              <a:t>2017</a:t>
            </a:r>
            <a:endParaRPr lang="en-US" sz="3000" kern="1200" spc="-30" baseline="0" dirty="0" smtClean="0">
              <a:solidFill>
                <a:schemeClr val="bg1"/>
              </a:solidFill>
              <a:latin typeface="Arial" charset="0"/>
            </a:endParaRPr>
          </a:p>
        </p:txBody>
      </p:sp>
    </p:spTree>
    <p:extLst>
      <p:ext uri="{BB962C8B-B14F-4D97-AF65-F5344CB8AC3E}">
        <p14:creationId xmlns:p14="http://schemas.microsoft.com/office/powerpoint/2010/main" val="19162453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Bar Graph">
    <p:spTree>
      <p:nvGrpSpPr>
        <p:cNvPr id="1" name=""/>
        <p:cNvGrpSpPr/>
        <p:nvPr/>
      </p:nvGrpSpPr>
      <p:grpSpPr>
        <a:xfrm>
          <a:off x="0" y="0"/>
          <a:ext cx="0" cy="0"/>
          <a:chOff x="0" y="0"/>
          <a:chExt cx="0" cy="0"/>
        </a:xfrm>
      </p:grpSpPr>
      <p:sp>
        <p:nvSpPr>
          <p:cNvPr id="8" name="Rectangle 7"/>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hart Placeholder 14"/>
          <p:cNvSpPr>
            <a:spLocks noGrp="1"/>
          </p:cNvSpPr>
          <p:nvPr>
            <p:ph type="chart" sz="quarter" idx="13" hasCustomPrompt="1"/>
          </p:nvPr>
        </p:nvSpPr>
        <p:spPr>
          <a:xfrm>
            <a:off x="391928" y="1227803"/>
            <a:ext cx="11406985" cy="5243860"/>
          </a:xfrm>
        </p:spPr>
        <p:txBody>
          <a:bodyPr>
            <a:noAutofit/>
          </a:bodyPr>
          <a:lstStyle>
            <a:lvl1pPr marL="0" indent="0">
              <a:buNone/>
              <a:defRPr sz="2000" baseline="0">
                <a:solidFill>
                  <a:srgbClr val="A6A6A6"/>
                </a:solidFill>
              </a:defRPr>
            </a:lvl1pPr>
          </a:lstStyle>
          <a:p>
            <a:r>
              <a:rPr lang="en-US" dirty="0" smtClean="0"/>
              <a:t>Click icon and choose templates to insert bar chart</a:t>
            </a:r>
            <a:endParaRPr lang="en-US" dirty="0"/>
          </a:p>
        </p:txBody>
      </p:sp>
      <p:sp>
        <p:nvSpPr>
          <p:cNvPr id="11"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105A694F-B48E-C24F-A17E-A4594BE37BE1}" type="datetime1">
              <a:rPr lang="en-IN" smtClean="0"/>
              <a:t>19/03/17</a:t>
            </a:fld>
            <a:endParaRPr lang="en-US" dirty="0"/>
          </a:p>
        </p:txBody>
      </p:sp>
      <p:sp>
        <p:nvSpPr>
          <p:cNvPr id="9"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smtClean="0"/>
              <a:t>Header goes here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with Copy and Donut Graph">
    <p:spTree>
      <p:nvGrpSpPr>
        <p:cNvPr id="1" name=""/>
        <p:cNvGrpSpPr/>
        <p:nvPr/>
      </p:nvGrpSpPr>
      <p:grpSpPr>
        <a:xfrm>
          <a:off x="0" y="0"/>
          <a:ext cx="0" cy="0"/>
          <a:chOff x="0" y="0"/>
          <a:chExt cx="0" cy="0"/>
        </a:xfrm>
      </p:grpSpPr>
      <p:sp>
        <p:nvSpPr>
          <p:cNvPr id="14" name="Rectangle 13"/>
          <p:cNvSpPr/>
          <p:nvPr userDrawn="1"/>
        </p:nvSpPr>
        <p:spPr>
          <a:xfrm>
            <a:off x="-1" y="0"/>
            <a:ext cx="12192001" cy="6858000"/>
          </a:xfrm>
          <a:prstGeom prst="rect">
            <a:avLst/>
          </a:prstGeom>
          <a:solidFill>
            <a:srgbClr val="F1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hart Placeholder 14"/>
          <p:cNvSpPr>
            <a:spLocks noGrp="1"/>
          </p:cNvSpPr>
          <p:nvPr>
            <p:ph type="chart" sz="quarter" idx="13" hasCustomPrompt="1"/>
          </p:nvPr>
        </p:nvSpPr>
        <p:spPr>
          <a:xfrm>
            <a:off x="6468954" y="345125"/>
            <a:ext cx="5318234" cy="612653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000">
                <a:solidFill>
                  <a:srgbClr val="A6A6A6"/>
                </a:solidFill>
              </a:defRPr>
            </a:lvl1pPr>
          </a:lstStyle>
          <a:p>
            <a:r>
              <a:rPr lang="en-US" dirty="0" smtClean="0"/>
              <a:t>Click icon and choose templates to insert donut chart</a:t>
            </a:r>
          </a:p>
        </p:txBody>
      </p:sp>
      <p:sp>
        <p:nvSpPr>
          <p:cNvPr id="11" name="Text Placeholder 15"/>
          <p:cNvSpPr>
            <a:spLocks noGrp="1"/>
          </p:cNvSpPr>
          <p:nvPr>
            <p:ph type="body" sz="quarter" idx="12" hasCustomPrompt="1"/>
          </p:nvPr>
        </p:nvSpPr>
        <p:spPr>
          <a:xfrm>
            <a:off x="270022" y="1222935"/>
            <a:ext cx="3282253" cy="5013220"/>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p:txBody>
      </p:sp>
      <p:sp>
        <p:nvSpPr>
          <p:cNvPr id="16"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7"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CBAF6D47-4292-4D43-BF08-F558B628880E}" type="datetime1">
              <a:rPr lang="en-IN" smtClean="0"/>
              <a:t>19/03/17</a:t>
            </a:fld>
            <a:endParaRPr lang="en-US" dirty="0"/>
          </a:p>
        </p:txBody>
      </p:sp>
      <p:sp>
        <p:nvSpPr>
          <p:cNvPr id="8"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smtClean="0"/>
              <a:t>Header goes here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p:cNvSpPr/>
          <p:nvPr userDrawn="1"/>
        </p:nvSpPr>
        <p:spPr>
          <a:xfrm>
            <a:off x="0" y="0"/>
            <a:ext cx="6096000" cy="6858000"/>
          </a:xfrm>
          <a:prstGeom prst="rect">
            <a:avLst/>
          </a:prstGeom>
          <a:solidFill>
            <a:srgbClr val="B8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7" name="Rectangle 16"/>
          <p:cNvSpPr/>
          <p:nvPr userDrawn="1"/>
        </p:nvSpPr>
        <p:spPr>
          <a:xfrm>
            <a:off x="10655121" y="0"/>
            <a:ext cx="1536879" cy="6858000"/>
          </a:xfrm>
          <a:prstGeom prst="rect">
            <a:avLst/>
          </a:prstGeom>
          <a:solidFill>
            <a:srgbClr val="E4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5999" y="0"/>
            <a:ext cx="4549261" cy="6858000"/>
          </a:xfrm>
          <a:prstGeom prst="rect">
            <a:avLst/>
          </a:prstGeom>
          <a:solidFill>
            <a:srgbClr val="1C3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15"/>
          <p:cNvSpPr>
            <a:spLocks noGrp="1"/>
          </p:cNvSpPr>
          <p:nvPr>
            <p:ph type="body" sz="quarter" idx="11" hasCustomPrompt="1"/>
          </p:nvPr>
        </p:nvSpPr>
        <p:spPr>
          <a:xfrm>
            <a:off x="270021" y="396885"/>
            <a:ext cx="5152880" cy="521222"/>
          </a:xfrm>
        </p:spPr>
        <p:txBody>
          <a:bodyPr>
            <a:noAutofit/>
          </a:bodyPr>
          <a:lstStyle>
            <a:lvl1pPr marL="0" indent="0" fontAlgn="t">
              <a:spcBef>
                <a:spcPts val="0"/>
              </a:spcBef>
              <a:buFontTx/>
              <a:buNone/>
              <a:defRPr sz="3000" baseline="0">
                <a:solidFill>
                  <a:schemeClr val="bg1"/>
                </a:solidFill>
                <a:latin typeface="Arial" charset="0"/>
              </a:defRPr>
            </a:lvl1pPr>
          </a:lstStyle>
          <a:p>
            <a:r>
              <a:rPr lang="en-US" dirty="0" smtClean="0"/>
              <a:t>Thank you</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4781" y="6240077"/>
            <a:ext cx="675559" cy="273859"/>
          </a:xfrm>
          <a:prstGeom prst="rect">
            <a:avLst/>
          </a:prstGeom>
        </p:spPr>
      </p:pic>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3"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2D5B1701-F814-F442-8B8E-27B9E963DBAA}" type="datetime1">
              <a:rPr lang="en-IN" smtClean="0"/>
              <a:t>19/03/17</a:t>
            </a:fld>
            <a:endParaRPr lang="en-US" dirty="0"/>
          </a:p>
        </p:txBody>
      </p:sp>
      <p:sp>
        <p:nvSpPr>
          <p:cNvPr id="16" name="Subtitle 2"/>
          <p:cNvSpPr txBox="1">
            <a:spLocks/>
          </p:cNvSpPr>
          <p:nvPr userDrawn="1"/>
        </p:nvSpPr>
        <p:spPr>
          <a:xfrm>
            <a:off x="6354395" y="290370"/>
            <a:ext cx="2722806" cy="51751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dirty="0" smtClean="0">
                <a:solidFill>
                  <a:schemeClr val="bg1"/>
                </a:solidFill>
                <a:latin typeface="Arial" charset="0"/>
              </a:rPr>
              <a:t>InterConnect</a:t>
            </a:r>
            <a:endParaRPr lang="en-US" sz="3000" baseline="0" dirty="0" smtClean="0">
              <a:solidFill>
                <a:schemeClr val="bg1"/>
              </a:solidFill>
              <a:latin typeface="Arial" charset="0"/>
            </a:endParaRPr>
          </a:p>
        </p:txBody>
      </p:sp>
      <p:sp>
        <p:nvSpPr>
          <p:cNvPr id="19" name="Subtitle 2"/>
          <p:cNvSpPr txBox="1">
            <a:spLocks/>
          </p:cNvSpPr>
          <p:nvPr userDrawn="1"/>
        </p:nvSpPr>
        <p:spPr>
          <a:xfrm>
            <a:off x="6354395" y="708239"/>
            <a:ext cx="2722806" cy="4224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spcBef>
                <a:spcPts val="0"/>
              </a:spcBef>
            </a:pPr>
            <a:r>
              <a:rPr lang="en-US" sz="3000" kern="1200" spc="-30" dirty="0" smtClean="0">
                <a:solidFill>
                  <a:schemeClr val="bg1"/>
                </a:solidFill>
                <a:latin typeface="Arial" charset="0"/>
              </a:rPr>
              <a:t>2017</a:t>
            </a:r>
            <a:endParaRPr lang="en-US" sz="3000" kern="1200" spc="-30" baseline="0" dirty="0" smtClean="0">
              <a:solidFill>
                <a:schemeClr val="bg1"/>
              </a:solidFill>
              <a:latin typeface="Arial" charset="0"/>
            </a:endParaRPr>
          </a:p>
        </p:txBody>
      </p:sp>
    </p:spTree>
    <p:extLst>
      <p:ext uri="{BB962C8B-B14F-4D97-AF65-F5344CB8AC3E}">
        <p14:creationId xmlns:p14="http://schemas.microsoft.com/office/powerpoint/2010/main" val="175329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Divider">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rgbClr val="AC72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0" name="Text Placeholder 15"/>
          <p:cNvSpPr>
            <a:spLocks noGrp="1"/>
          </p:cNvSpPr>
          <p:nvPr>
            <p:ph type="body" sz="quarter" idx="11" hasCustomPrompt="1"/>
          </p:nvPr>
        </p:nvSpPr>
        <p:spPr>
          <a:xfrm>
            <a:off x="270022" y="396885"/>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smtClean="0"/>
              <a:t>Chapter Divider 1</a:t>
            </a:r>
            <a:endParaRPr lang="en-US" dirty="0"/>
          </a:p>
        </p:txBody>
      </p:sp>
      <p:sp>
        <p:nvSpPr>
          <p:cNvPr id="11" name="Text Placeholder 15"/>
          <p:cNvSpPr>
            <a:spLocks noGrp="1"/>
          </p:cNvSpPr>
          <p:nvPr>
            <p:ph type="body" sz="quarter" idx="12" hasCustomPrompt="1"/>
          </p:nvPr>
        </p:nvSpPr>
        <p:spPr>
          <a:xfrm>
            <a:off x="270022" y="918107"/>
            <a:ext cx="4024247" cy="521222"/>
          </a:xfrm>
        </p:spPr>
        <p:txBody>
          <a:bodyPr>
            <a:noAutofit/>
          </a:bodyPr>
          <a:lstStyle>
            <a:lvl1pPr marL="0" indent="0" fontAlgn="t">
              <a:lnSpc>
                <a:spcPct val="90000"/>
              </a:lnSpc>
              <a:spcBef>
                <a:spcPts val="0"/>
              </a:spcBef>
              <a:buFontTx/>
              <a:buNone/>
              <a:defRPr sz="3000" baseline="0">
                <a:solidFill>
                  <a:schemeClr val="bg1"/>
                </a:solidFill>
                <a:latin typeface="Arial" charset="0"/>
              </a:defRPr>
            </a:lvl1pPr>
          </a:lstStyle>
          <a:p>
            <a:r>
              <a:rPr lang="en-US" dirty="0" smtClean="0"/>
              <a:t>Subhead</a:t>
            </a:r>
            <a:endParaRPr lang="en-US" dirty="0"/>
          </a:p>
        </p:txBody>
      </p:sp>
      <p:cxnSp>
        <p:nvCxnSpPr>
          <p:cNvPr id="4" name="Straight Connector 3"/>
          <p:cNvCxnSpPr/>
          <p:nvPr userDrawn="1"/>
        </p:nvCxnSpPr>
        <p:spPr>
          <a:xfrm>
            <a:off x="9126071" y="345126"/>
            <a:ext cx="0" cy="61937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91070" y="345126"/>
            <a:ext cx="0" cy="61677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14"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18E5EAC9-9E15-8543-B9F8-6802E4FA0F7B}" type="datetime1">
              <a:rPr lang="en-IN" smtClean="0"/>
              <a:t>19/03/17</a:t>
            </a:fld>
            <a:endParaRPr lang="en-US" dirty="0"/>
          </a:p>
        </p:txBody>
      </p:sp>
    </p:spTree>
    <p:extLst>
      <p:ext uri="{BB962C8B-B14F-4D97-AF65-F5344CB8AC3E}">
        <p14:creationId xmlns:p14="http://schemas.microsoft.com/office/powerpoint/2010/main" val="524082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ype Headline or Quote">
    <p:spTree>
      <p:nvGrpSpPr>
        <p:cNvPr id="1" name=""/>
        <p:cNvGrpSpPr/>
        <p:nvPr/>
      </p:nvGrpSpPr>
      <p:grpSpPr>
        <a:xfrm>
          <a:off x="0" y="0"/>
          <a:ext cx="0" cy="0"/>
          <a:chOff x="0" y="0"/>
          <a:chExt cx="0" cy="0"/>
        </a:xfrm>
      </p:grpSpPr>
      <p:sp>
        <p:nvSpPr>
          <p:cNvPr id="20" name="Text Placeholder 15"/>
          <p:cNvSpPr>
            <a:spLocks noGrp="1"/>
          </p:cNvSpPr>
          <p:nvPr>
            <p:ph type="body" sz="quarter" idx="11" hasCustomPrompt="1"/>
          </p:nvPr>
        </p:nvSpPr>
        <p:spPr>
          <a:xfrm>
            <a:off x="270022" y="389236"/>
            <a:ext cx="5825978" cy="5694064"/>
          </a:xfrm>
        </p:spPr>
        <p:txBody>
          <a:bodyPr>
            <a:noAutofit/>
          </a:bodyPr>
          <a:lstStyle>
            <a:lvl1pPr marL="0" indent="0" fontAlgn="t">
              <a:lnSpc>
                <a:spcPts val="6000"/>
              </a:lnSpc>
              <a:spcBef>
                <a:spcPts val="1500"/>
              </a:spcBef>
              <a:buFontTx/>
              <a:buNone/>
              <a:defRPr sz="5500" baseline="0">
                <a:solidFill>
                  <a:srgbClr val="323232"/>
                </a:solidFill>
                <a:latin typeface="Arial" charset="0"/>
              </a:defRPr>
            </a:lvl1pPr>
          </a:lstStyle>
          <a:p>
            <a:r>
              <a:rPr lang="en-US" sz="5000" baseline="0" dirty="0" smtClean="0">
                <a:latin typeface="Arial" charset="0"/>
              </a:rPr>
              <a:t>Big type headline</a:t>
            </a:r>
            <a:br>
              <a:rPr lang="en-US" sz="5000" baseline="0" dirty="0" smtClean="0">
                <a:latin typeface="Arial" charset="0"/>
              </a:rPr>
            </a:br>
            <a:r>
              <a:rPr lang="en-US" sz="5000" baseline="0" dirty="0" smtClean="0">
                <a:latin typeface="Arial" charset="0"/>
              </a:rPr>
              <a:t>or quote goes here</a:t>
            </a:r>
            <a:endParaRPr lang="en-US" sz="5000" baseline="0" dirty="0">
              <a:latin typeface="Arial" charset="0"/>
            </a:endParaRPr>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8"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FCAEBA90-83B6-B74A-B117-47A30CD9C790}" type="datetime1">
              <a:rPr lang="en-IN" smtClean="0"/>
              <a:t>19/03/17</a:t>
            </a:fld>
            <a:endParaRPr lang="en-US" dirty="0"/>
          </a:p>
        </p:txBody>
      </p:sp>
      <p:sp>
        <p:nvSpPr>
          <p:cNvPr id="3" name="TextBox 2"/>
          <p:cNvSpPr txBox="1"/>
          <p:nvPr userDrawn="1"/>
        </p:nvSpPr>
        <p:spPr>
          <a:xfrm>
            <a:off x="8215313" y="6471663"/>
            <a:ext cx="914400" cy="914400"/>
          </a:xfrm>
          <a:prstGeom prst="rect">
            <a:avLst/>
          </a:prstGeom>
        </p:spPr>
        <p:txBody>
          <a:bodyPr vert="horz" wrap="none" lIns="91440" tIns="45720" rIns="91440" bIns="45720" rtlCol="0" anchor="t" anchorCtr="0">
            <a:noAutofit/>
          </a:bodyPr>
          <a:lstStyle/>
          <a:p>
            <a:pPr>
              <a:lnSpc>
                <a:spcPct val="90000"/>
              </a:lnSpc>
              <a:spcBef>
                <a:spcPts val="1000"/>
              </a:spcBef>
            </a:pPr>
            <a:endParaRPr lang="en-US" sz="2500" dirty="0" smtClean="0"/>
          </a:p>
        </p:txBody>
      </p:sp>
      <p:sp>
        <p:nvSpPr>
          <p:cNvPr id="4" name="TextBox 3"/>
          <p:cNvSpPr txBox="1"/>
          <p:nvPr userDrawn="1"/>
        </p:nvSpPr>
        <p:spPr>
          <a:xfrm>
            <a:off x="8672513" y="6471663"/>
            <a:ext cx="3300412" cy="249812"/>
          </a:xfrm>
          <a:prstGeom prst="rect">
            <a:avLst/>
          </a:prstGeom>
        </p:spPr>
        <p:txBody>
          <a:bodyPr vert="horz" wrap="square" lIns="91440" tIns="45720" rIns="91440" bIns="45720" rtlCol="0" anchor="t" anchorCtr="0">
            <a:noAutofit/>
          </a:bodyPr>
          <a:lstStyle/>
          <a:p>
            <a:pPr>
              <a:lnSpc>
                <a:spcPct val="90000"/>
              </a:lnSpc>
              <a:spcBef>
                <a:spcPts val="1000"/>
              </a:spcBef>
            </a:pPr>
            <a:r>
              <a:rPr lang="en-US" sz="1400" dirty="0" smtClean="0"/>
              <a:t>IBM Mobile Foundation on Bluemix</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with Copy and 2 Image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2"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a:p>
            <a:r>
              <a:rPr lang="en-US" dirty="0" smtClean="0"/>
              <a:t>In </a:t>
            </a:r>
            <a:r>
              <a:rPr lang="en-US" dirty="0" err="1" smtClean="0"/>
              <a:t>ut</a:t>
            </a:r>
            <a:r>
              <a:rPr lang="en-US" dirty="0" smtClean="0"/>
              <a:t> </a:t>
            </a:r>
            <a:r>
              <a:rPr lang="en-US" dirty="0" err="1" smtClean="0"/>
              <a:t>lobortis</a:t>
            </a:r>
            <a:r>
              <a:rPr lang="en-US" dirty="0" smtClean="0"/>
              <a:t> </a:t>
            </a:r>
            <a:r>
              <a:rPr lang="en-US" dirty="0" err="1" smtClean="0"/>
              <a:t>neque</a:t>
            </a:r>
            <a:r>
              <a:rPr lang="en-US" dirty="0" smtClean="0"/>
              <a:t>, </a:t>
            </a:r>
            <a:r>
              <a:rPr lang="en-US" dirty="0" err="1" smtClean="0"/>
              <a:t>quis</a:t>
            </a:r>
            <a:r>
              <a:rPr lang="en-US" dirty="0" smtClean="0"/>
              <a:t> </a:t>
            </a:r>
            <a:r>
              <a:rPr lang="en-US" dirty="0" err="1" smtClean="0"/>
              <a:t>lobortis</a:t>
            </a:r>
            <a:r>
              <a:rPr lang="en-US" dirty="0" smtClean="0"/>
              <a:t> </a:t>
            </a:r>
            <a:r>
              <a:rPr lang="en-US" dirty="0" err="1" smtClean="0"/>
              <a:t>velit</a:t>
            </a:r>
            <a:r>
              <a:rPr lang="en-US" dirty="0" smtClean="0"/>
              <a:t>. </a:t>
            </a:r>
            <a:r>
              <a:rPr lang="en-US" dirty="0" err="1" smtClean="0"/>
              <a:t>Praesent</a:t>
            </a:r>
            <a:r>
              <a:rPr lang="en-US" dirty="0" smtClean="0"/>
              <a:t> non </a:t>
            </a:r>
            <a:r>
              <a:rPr lang="en-US" dirty="0" err="1" smtClean="0"/>
              <a:t>feugiat</a:t>
            </a:r>
            <a:r>
              <a:rPr lang="en-US" dirty="0" smtClean="0"/>
              <a:t> </a:t>
            </a:r>
            <a:r>
              <a:rPr lang="en-US" dirty="0" err="1" smtClean="0"/>
              <a:t>sapien</a:t>
            </a:r>
            <a:r>
              <a:rPr lang="en-US" dirty="0" smtClean="0"/>
              <a:t>, </a:t>
            </a:r>
            <a:r>
              <a:rPr lang="en-US" dirty="0" err="1" smtClean="0"/>
              <a:t>sed</a:t>
            </a:r>
            <a:r>
              <a:rPr lang="en-US" dirty="0" smtClean="0"/>
              <a:t> </a:t>
            </a:r>
            <a:r>
              <a:rPr lang="en-US" dirty="0" err="1" smtClean="0"/>
              <a:t>rhoncus</a:t>
            </a:r>
            <a:r>
              <a:rPr lang="en-US" dirty="0" smtClean="0"/>
              <a:t>.</a:t>
            </a:r>
          </a:p>
        </p:txBody>
      </p:sp>
      <p:sp>
        <p:nvSpPr>
          <p:cNvPr id="3" name="Picture Placeholder 2"/>
          <p:cNvSpPr>
            <a:spLocks noGrp="1"/>
          </p:cNvSpPr>
          <p:nvPr>
            <p:ph type="pic" sz="quarter" idx="13" hasCustomPrompt="1"/>
          </p:nvPr>
        </p:nvSpPr>
        <p:spPr>
          <a:xfrm>
            <a:off x="6852491" y="397378"/>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smtClean="0"/>
              <a:t>Your image goes here</a:t>
            </a:r>
            <a:endParaRPr lang="en-US" dirty="0"/>
          </a:p>
        </p:txBody>
      </p:sp>
      <p:sp>
        <p:nvSpPr>
          <p:cNvPr id="12" name="Picture Placeholder 2"/>
          <p:cNvSpPr>
            <a:spLocks noGrp="1"/>
          </p:cNvSpPr>
          <p:nvPr>
            <p:ph type="pic" sz="quarter" idx="14" hasCustomPrompt="1"/>
          </p:nvPr>
        </p:nvSpPr>
        <p:spPr>
          <a:xfrm>
            <a:off x="6852491" y="3749323"/>
            <a:ext cx="4566492" cy="2722340"/>
          </a:xfrm>
          <a:solidFill>
            <a:srgbClr val="F1EDED"/>
          </a:solidFill>
        </p:spPr>
        <p:txBody>
          <a:bodyPr anchor="ctr">
            <a:normAutofit/>
          </a:bodyPr>
          <a:lstStyle>
            <a:lvl1pPr marL="0" indent="0" algn="ctr">
              <a:buNone/>
              <a:defRPr sz="2000">
                <a:solidFill>
                  <a:srgbClr val="A6A6A6"/>
                </a:solidFill>
              </a:defRPr>
            </a:lvl1pPr>
          </a:lstStyle>
          <a:p>
            <a:r>
              <a:rPr lang="en-US" dirty="0" smtClean="0"/>
              <a:t>Your image goes here</a:t>
            </a:r>
            <a:endParaRPr lang="en-US" dirty="0"/>
          </a:p>
        </p:txBody>
      </p:sp>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647FB01F-CDBA-D24D-8329-53DB168E3E8B}" type="datetime1">
              <a:rPr lang="en-IN" smtClean="0"/>
              <a:t>19/03/17</a:t>
            </a:fld>
            <a:endParaRPr lang="en-US" dirty="0"/>
          </a:p>
        </p:txBody>
      </p:sp>
      <p:sp>
        <p:nvSpPr>
          <p:cNvPr id="10"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smtClean="0"/>
              <a:t>Header goes here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1C65D95E-E4BE-E14A-814D-BE3984CB7B79}" type="datetime1">
              <a:rPr lang="en-IN" smtClean="0"/>
              <a:t>19/03/17</a:t>
            </a:fld>
            <a:endParaRPr lang="en-US" dirty="0"/>
          </a:p>
        </p:txBody>
      </p:sp>
      <p:sp>
        <p:nvSpPr>
          <p:cNvPr id="10" name="Text Placeholder 15"/>
          <p:cNvSpPr>
            <a:spLocks noGrp="1"/>
          </p:cNvSpPr>
          <p:nvPr>
            <p:ph type="body" sz="quarter" idx="11" hasCustomPrompt="1"/>
          </p:nvPr>
        </p:nvSpPr>
        <p:spPr>
          <a:xfrm>
            <a:off x="270022" y="387902"/>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smtClean="0"/>
              <a:t>One line headline goes here</a:t>
            </a:r>
            <a:endParaRPr lang="en-US" dirty="0"/>
          </a:p>
        </p:txBody>
      </p:sp>
      <p:sp>
        <p:nvSpPr>
          <p:cNvPr id="6" name="Text Placeholder 5"/>
          <p:cNvSpPr>
            <a:spLocks noGrp="1"/>
          </p:cNvSpPr>
          <p:nvPr>
            <p:ph type="body" sz="quarter" idx="13" hasCustomPrompt="1"/>
          </p:nvPr>
        </p:nvSpPr>
        <p:spPr>
          <a:xfrm>
            <a:off x="266701" y="1121940"/>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smtClean="0">
                <a:effectLst/>
                <a:latin typeface="+mn-lt"/>
                <a:ea typeface="ＭＳ 明朝"/>
                <a:cs typeface="Times New Roman"/>
              </a:rPr>
              <a:t>Copy goes here for two column </a:t>
            </a:r>
            <a:r>
              <a:rPr lang="en-US" sz="1800" dirty="0" err="1" smtClean="0">
                <a:effectLst/>
                <a:latin typeface="+mn-lt"/>
                <a:ea typeface="ＭＳ 明朝"/>
                <a:cs typeface="Times New Roman"/>
              </a:rPr>
              <a:t>lorem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ipsum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dolar</a:t>
            </a:r>
            <a:r>
              <a:rPr lang="en-US" sz="1800" dirty="0" smtClean="0">
                <a:effectLst/>
                <a:latin typeface="+mn-lt"/>
                <a:ea typeface="ＭＳ 明朝"/>
                <a:cs typeface="Times New Roman"/>
              </a:rPr>
              <a:t> sit </a:t>
            </a:r>
            <a:r>
              <a:rPr lang="en-US" sz="1800" dirty="0" err="1" smtClean="0">
                <a:effectLst/>
                <a:latin typeface="+mn-lt"/>
                <a:ea typeface="ＭＳ 明朝"/>
                <a:cs typeface="Times New Roman"/>
              </a:rPr>
              <a:t>amet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consectetur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adipiscing</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Donec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vehicula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lorem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enim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convallis</a:t>
            </a:r>
            <a:r>
              <a:rPr lang="en-US" sz="1800" dirty="0" smtClean="0">
                <a:effectLst/>
                <a:latin typeface="+mn-lt"/>
                <a:ea typeface="ＭＳ 明朝"/>
                <a:cs typeface="Times New Roman"/>
              </a:rPr>
              <a:t> lacus </a:t>
            </a:r>
            <a:r>
              <a:rPr lang="en-US" sz="1800" dirty="0" err="1" smtClean="0">
                <a:effectLst/>
                <a:latin typeface="+mn-lt"/>
                <a:ea typeface="ＭＳ 明朝"/>
                <a:cs typeface="Times New Roman"/>
              </a:rPr>
              <a:t>sodales</a:t>
            </a:r>
            <a:r>
              <a:rPr lang="en-US" sz="1800" dirty="0" smtClean="0">
                <a:effectLst/>
                <a:latin typeface="+mn-lt"/>
                <a:ea typeface="ＭＳ 明朝"/>
                <a:cs typeface="Times New Roman"/>
              </a:rPr>
              <a:t> in.</a:t>
            </a:r>
            <a:endParaRPr lang="en-US" sz="1200" dirty="0" smtClean="0">
              <a:effectLst/>
              <a:latin typeface="Cambria"/>
              <a:ea typeface="ＭＳ 明朝"/>
              <a:cs typeface="Times New Roman"/>
            </a:endParaRPr>
          </a:p>
          <a:p>
            <a:r>
              <a:rPr lang="en-US" sz="1800" dirty="0" smtClean="0">
                <a:effectLst/>
                <a:latin typeface="+mn-lt"/>
                <a:ea typeface="ＭＳ 明朝"/>
                <a:cs typeface="Times New Roman"/>
              </a:rPr>
              <a:t>In </a:t>
            </a:r>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neque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Praesent</a:t>
            </a:r>
            <a:r>
              <a:rPr lang="en-US" sz="1800" dirty="0" smtClean="0">
                <a:effectLst/>
                <a:latin typeface="+mn-lt"/>
                <a:ea typeface="ＭＳ 明朝"/>
                <a:cs typeface="Times New Roman"/>
              </a:rPr>
              <a:t> non </a:t>
            </a:r>
            <a:r>
              <a:rPr lang="en-US" sz="1800" dirty="0" err="1" smtClean="0">
                <a:effectLst/>
                <a:latin typeface="+mn-lt"/>
                <a:ea typeface="ＭＳ 明朝"/>
                <a:cs typeface="Times New Roman"/>
              </a:rPr>
              <a:t>feugiat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sapien</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sed</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rhoncus</a:t>
            </a:r>
            <a:r>
              <a:rPr lang="en-US" sz="1800" dirty="0" smtClean="0">
                <a:effectLst/>
                <a:latin typeface="+mn-lt"/>
                <a:ea typeface="ＭＳ 明朝"/>
                <a:cs typeface="Times New Roman"/>
              </a:rPr>
              <a:t>.</a:t>
            </a:r>
            <a:endParaRPr lang="en-US" sz="1200" dirty="0" smtClean="0">
              <a:effectLst/>
              <a:latin typeface="Cambria"/>
              <a:ea typeface="ＭＳ 明朝"/>
              <a:cs typeface="Times New Roman"/>
            </a:endParaRPr>
          </a:p>
          <a:p>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wisi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enim</a:t>
            </a:r>
            <a:r>
              <a:rPr lang="en-US" sz="1800" dirty="0" smtClean="0">
                <a:effectLst/>
                <a:latin typeface="+mn-lt"/>
                <a:ea typeface="ＭＳ 明朝"/>
                <a:cs typeface="Times New Roman"/>
              </a:rPr>
              <a:t> ad minim </a:t>
            </a:r>
            <a:r>
              <a:rPr lang="en-US" sz="1800" dirty="0" err="1" smtClean="0">
                <a:effectLst/>
                <a:latin typeface="+mn-lt"/>
                <a:ea typeface="ＭＳ 明朝"/>
                <a:cs typeface="Times New Roman"/>
              </a:rPr>
              <a:t>veniam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nostrud</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exerci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tation</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ullamcorper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suscipit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nisl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aliquip</a:t>
            </a:r>
            <a:r>
              <a:rPr lang="en-US" sz="1800" dirty="0" smtClean="0">
                <a:effectLst/>
                <a:latin typeface="+mn-lt"/>
                <a:ea typeface="ＭＳ 明朝"/>
                <a:cs typeface="Times New Roman"/>
              </a:rPr>
              <a:t> ex </a:t>
            </a:r>
            <a:r>
              <a:rPr lang="en-US" sz="1800" dirty="0" err="1" smtClean="0">
                <a:effectLst/>
                <a:latin typeface="+mn-lt"/>
                <a:ea typeface="ＭＳ 明朝"/>
                <a:cs typeface="Times New Roman"/>
              </a:rPr>
              <a:t>ea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commodo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consequat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autem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iriure</a:t>
            </a:r>
            <a:r>
              <a:rPr lang="en-US" sz="1800" dirty="0" smtClean="0">
                <a:effectLst/>
                <a:latin typeface="+mn-lt"/>
                <a:ea typeface="ＭＳ 明朝"/>
                <a:cs typeface="Times New Roman"/>
              </a:rPr>
              <a:t> dolor in </a:t>
            </a:r>
            <a:r>
              <a:rPr lang="en-US" sz="1800" dirty="0" err="1" smtClean="0">
                <a:effectLst/>
                <a:latin typeface="+mn-lt"/>
                <a:ea typeface="ＭＳ 明朝"/>
                <a:cs typeface="Times New Roman"/>
              </a:rPr>
              <a:t>hendrerit</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vulputate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esse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molestie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consequat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illum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dolore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eu</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feugiat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nulla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facilisis</a:t>
            </a:r>
            <a:r>
              <a:rPr lang="en-US" sz="1800" dirty="0" smtClean="0">
                <a:effectLst/>
                <a:latin typeface="+mn-lt"/>
                <a:ea typeface="ＭＳ 明朝"/>
                <a:cs typeface="Times New Roman"/>
              </a:rPr>
              <a:t> at </a:t>
            </a:r>
            <a:r>
              <a:rPr lang="en-US" sz="1800" dirty="0" err="1" smtClean="0">
                <a:effectLst/>
                <a:latin typeface="+mn-lt"/>
                <a:ea typeface="ＭＳ 明朝"/>
                <a:cs typeface="Times New Roman"/>
              </a:rPr>
              <a:t>vero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eros</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accumsan</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iusto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odio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dignissim</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blandit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praesent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luptatum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zzril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delenit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augue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dolore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feugait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nulla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facilisi</a:t>
            </a:r>
            <a:r>
              <a:rPr lang="en-US" sz="1800" dirty="0" smtClean="0">
                <a:effectLst/>
                <a:latin typeface="+mn-lt"/>
                <a:ea typeface="ＭＳ 明朝"/>
                <a:cs typeface="Times New Roman"/>
              </a:rPr>
              <a:t>. </a:t>
            </a:r>
          </a:p>
          <a:p>
            <a:r>
              <a:rPr lang="en-US" sz="1800" dirty="0" smtClean="0">
                <a:effectLst/>
                <a:latin typeface="+mn-lt"/>
                <a:ea typeface="ＭＳ 明朝"/>
                <a:cs typeface="Times New Roman"/>
              </a:rPr>
              <a:t>Nam liber </a:t>
            </a:r>
            <a:r>
              <a:rPr lang="en-US" sz="1800" dirty="0" err="1" smtClean="0">
                <a:effectLst/>
                <a:latin typeface="+mn-lt"/>
                <a:ea typeface="ＭＳ 明朝"/>
                <a:cs typeface="Times New Roman"/>
              </a:rPr>
              <a:t>tempor</a:t>
            </a:r>
            <a:r>
              <a:rPr lang="en-US" sz="1800" dirty="0" smtClean="0">
                <a:effectLst/>
                <a:latin typeface="+mn-lt"/>
                <a:ea typeface="ＭＳ 明朝"/>
                <a:cs typeface="Times New Roman"/>
              </a:rPr>
              <a:t> cum </a:t>
            </a:r>
            <a:r>
              <a:rPr lang="en-US" sz="1800" dirty="0" err="1" smtClean="0">
                <a:effectLst/>
                <a:latin typeface="+mn-lt"/>
                <a:ea typeface="ＭＳ 明朝"/>
                <a:cs typeface="Times New Roman"/>
              </a:rPr>
              <a:t>soluta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nobis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eleifend</a:t>
            </a:r>
            <a:r>
              <a:rPr lang="en-US" sz="1800" dirty="0" smtClean="0">
                <a:effectLst/>
                <a:latin typeface="+mn-lt"/>
                <a:ea typeface="ＭＳ 明朝"/>
                <a:cs typeface="Times New Roman"/>
              </a:rPr>
              <a:t> option </a:t>
            </a:r>
            <a:r>
              <a:rPr lang="en-US" sz="1800" dirty="0" err="1" smtClean="0">
                <a:effectLst/>
                <a:latin typeface="+mn-lt"/>
                <a:ea typeface="ＭＳ 明朝"/>
                <a:cs typeface="Times New Roman"/>
              </a:rPr>
              <a:t>congue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nihil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imperdiet</a:t>
            </a:r>
            <a:r>
              <a:rPr lang="en-US" sz="1800" dirty="0" smtClean="0">
                <a:effectLst/>
                <a:latin typeface="+mn-lt"/>
                <a:ea typeface="ＭＳ 明朝"/>
                <a:cs typeface="Times New Roman"/>
              </a:rPr>
              <a:t> doming id quod </a:t>
            </a:r>
            <a:r>
              <a:rPr lang="en-US" sz="1800" dirty="0" err="1" smtClean="0">
                <a:effectLst/>
                <a:latin typeface="+mn-lt"/>
                <a:ea typeface="ＭＳ 明朝"/>
                <a:cs typeface="Times New Roman"/>
              </a:rPr>
              <a:t>mazim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placerat</a:t>
            </a:r>
            <a:r>
              <a:rPr lang="en-US" sz="1800" dirty="0" smtClean="0">
                <a:effectLst/>
                <a:latin typeface="+mn-lt"/>
                <a:ea typeface="ＭＳ 明朝"/>
                <a:cs typeface="Times New Roman"/>
              </a:rPr>
              <a:t> facer </a:t>
            </a:r>
            <a:r>
              <a:rPr lang="en-US" sz="1800" dirty="0" err="1" smtClean="0">
                <a:effectLst/>
                <a:latin typeface="+mn-lt"/>
                <a:ea typeface="ＭＳ 明朝"/>
                <a:cs typeface="Times New Roman"/>
              </a:rPr>
              <a:t>possim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assum</a:t>
            </a:r>
            <a:r>
              <a:rPr lang="en-US" sz="1800" dirty="0" smtClean="0">
                <a:effectLst/>
                <a:latin typeface="+mn-lt"/>
                <a:ea typeface="ＭＳ 明朝"/>
                <a:cs typeface="Times New Roman"/>
              </a:rPr>
              <a:t>. </a:t>
            </a:r>
          </a:p>
          <a:p>
            <a:r>
              <a:rPr lang="en-US" sz="1800" dirty="0" err="1" smtClean="0">
                <a:effectLst/>
                <a:latin typeface="+mn-lt"/>
                <a:ea typeface="ＭＳ 明朝"/>
                <a:cs typeface="Times New Roman"/>
              </a:rPr>
              <a:t>Typi</a:t>
            </a:r>
            <a:r>
              <a:rPr lang="en-US" sz="1800" dirty="0" smtClean="0">
                <a:effectLst/>
                <a:latin typeface="+mn-lt"/>
                <a:ea typeface="ＭＳ 明朝"/>
                <a:cs typeface="Times New Roman"/>
              </a:rPr>
              <a:t> non </a:t>
            </a:r>
            <a:r>
              <a:rPr lang="en-US" sz="1800" dirty="0" err="1" smtClean="0">
                <a:effectLst/>
                <a:latin typeface="+mn-lt"/>
                <a:ea typeface="ＭＳ 明朝"/>
                <a:cs typeface="Times New Roman"/>
              </a:rPr>
              <a:t>habent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insitam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usus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legentis</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iis</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facit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eorum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Investigationes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demonstraverunt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lectores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legere</a:t>
            </a:r>
            <a:r>
              <a:rPr lang="en-US" sz="1800" dirty="0" smtClean="0">
                <a:effectLst/>
                <a:latin typeface="+mn-lt"/>
                <a:ea typeface="ＭＳ 明朝"/>
                <a:cs typeface="Times New Roman"/>
              </a:rPr>
              <a:t> me </a:t>
            </a:r>
            <a:r>
              <a:rPr lang="en-US" sz="1800" dirty="0" err="1" smtClean="0">
                <a:effectLst/>
                <a:latin typeface="+mn-lt"/>
                <a:ea typeface="ＭＳ 明朝"/>
                <a:cs typeface="Times New Roman"/>
              </a:rPr>
              <a:t>lius</a:t>
            </a:r>
            <a:r>
              <a:rPr lang="en-US" sz="1800" dirty="0" smtClean="0">
                <a:effectLst/>
                <a:latin typeface="+mn-lt"/>
                <a:ea typeface="ＭＳ 明朝"/>
                <a:cs typeface="Times New Roman"/>
              </a:rPr>
              <a:t> quod ii </a:t>
            </a:r>
            <a:r>
              <a:rPr lang="en-US" sz="1800" dirty="0" err="1" smtClean="0">
                <a:effectLst/>
                <a:latin typeface="+mn-lt"/>
                <a:ea typeface="ＭＳ 明朝"/>
                <a:cs typeface="Times New Roman"/>
              </a:rPr>
              <a:t>legunt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saepius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etiam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processus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dynamicus</a:t>
            </a:r>
            <a:r>
              <a:rPr lang="en-US" sz="1800" dirty="0" smtClean="0">
                <a:effectLst/>
                <a:latin typeface="+mn-lt"/>
                <a:ea typeface="ＭＳ 明朝"/>
                <a:cs typeface="Times New Roman"/>
              </a:rPr>
              <a:t>, qui sequitur </a:t>
            </a:r>
            <a:r>
              <a:rPr lang="en-US" sz="1800" dirty="0" err="1" smtClean="0">
                <a:effectLst/>
                <a:latin typeface="+mn-lt"/>
                <a:ea typeface="ＭＳ 明朝"/>
                <a:cs typeface="Times New Roman"/>
              </a:rPr>
              <a:t>mutationem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consuetudium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lectorum</a:t>
            </a:r>
            <a:r>
              <a:rPr lang="en-US" sz="1800" dirty="0" smtClean="0">
                <a:effectLst/>
                <a:latin typeface="+mn-lt"/>
                <a:ea typeface="ＭＳ 明朝"/>
                <a:cs typeface="Times New Roman"/>
              </a:rPr>
              <a:t>. </a:t>
            </a:r>
          </a:p>
          <a:p>
            <a:r>
              <a:rPr lang="en-US" sz="1800" dirty="0" err="1" smtClean="0">
                <a:effectLst/>
                <a:latin typeface="+mn-lt"/>
                <a:ea typeface="ＭＳ 明朝"/>
                <a:cs typeface="Times New Roman"/>
              </a:rPr>
              <a:t>Mirum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notare</a:t>
            </a:r>
            <a:r>
              <a:rPr lang="en-US" sz="1800" dirty="0" smtClean="0">
                <a:effectLst/>
                <a:latin typeface="+mn-lt"/>
                <a:ea typeface="ＭＳ 明朝"/>
                <a:cs typeface="Times New Roman"/>
              </a:rPr>
              <a:t> quam </a:t>
            </a:r>
            <a:r>
              <a:rPr lang="en-US" sz="1800" dirty="0" err="1" smtClean="0">
                <a:effectLst/>
                <a:latin typeface="+mn-lt"/>
                <a:ea typeface="ＭＳ 明朝"/>
                <a:cs typeface="Times New Roman"/>
              </a:rPr>
              <a:t>littera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gothica</a:t>
            </a:r>
            <a:r>
              <a:rPr lang="en-US" sz="1800" dirty="0" smtClean="0">
                <a:effectLst/>
                <a:latin typeface="+mn-lt"/>
                <a:ea typeface="ＭＳ 明朝"/>
                <a:cs typeface="Times New Roman"/>
              </a:rPr>
              <a:t>, quam </a:t>
            </a:r>
            <a:r>
              <a:rPr lang="en-US" sz="1800" dirty="0" err="1" smtClean="0">
                <a:effectLst/>
                <a:latin typeface="+mn-lt"/>
                <a:ea typeface="ＭＳ 明朝"/>
                <a:cs typeface="Times New Roman"/>
              </a:rPr>
              <a:t>nunc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putamus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anteposuerit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litterarum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formas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humanitatis</a:t>
            </a:r>
            <a:r>
              <a:rPr lang="en-US" sz="1800" dirty="0" smtClean="0">
                <a:effectLst/>
                <a:latin typeface="+mn-lt"/>
                <a:ea typeface="ＭＳ 明朝"/>
                <a:cs typeface="Times New Roman"/>
              </a:rPr>
              <a:t> per </a:t>
            </a:r>
            <a:r>
              <a:rPr lang="en-US" sz="1800" dirty="0" err="1" smtClean="0">
                <a:effectLst/>
                <a:latin typeface="+mn-lt"/>
                <a:ea typeface="ＭＳ 明朝"/>
                <a:cs typeface="Times New Roman"/>
              </a:rPr>
              <a:t>seacula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quarta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decima</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quinta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decima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Eodem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modo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typi</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nunc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nobis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videntur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fiant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sollemnes</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futurum</a:t>
            </a:r>
            <a:r>
              <a:rPr lang="en-US" sz="1800" dirty="0" smtClean="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1483543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2 Lines">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FF25E922-DBB1-8547-8CFA-BC53C4413A02}" type="datetime1">
              <a:rPr lang="en-IN" smtClean="0"/>
              <a:t>19/03/17</a:t>
            </a:fld>
            <a:endParaRPr lang="en-US" dirty="0"/>
          </a:p>
        </p:txBody>
      </p:sp>
      <p:sp>
        <p:nvSpPr>
          <p:cNvPr id="10" name="Text Placeholder 15"/>
          <p:cNvSpPr>
            <a:spLocks noGrp="1"/>
          </p:cNvSpPr>
          <p:nvPr>
            <p:ph type="body" sz="quarter" idx="11" hasCustomPrompt="1"/>
          </p:nvPr>
        </p:nvSpPr>
        <p:spPr>
          <a:xfrm>
            <a:off x="270022" y="387902"/>
            <a:ext cx="5027020" cy="938542"/>
          </a:xfrm>
        </p:spPr>
        <p:txBody>
          <a:bodyPr>
            <a:noAutofit/>
          </a:bodyPr>
          <a:lstStyle>
            <a:lvl1pPr marL="0" indent="0" fontAlgn="t">
              <a:buFontTx/>
              <a:buNone/>
              <a:defRPr sz="3000" baseline="0">
                <a:solidFill>
                  <a:srgbClr val="5498E4"/>
                </a:solidFill>
                <a:latin typeface="Arial" charset="0"/>
              </a:defRPr>
            </a:lvl1pPr>
          </a:lstStyle>
          <a:p>
            <a:r>
              <a:rPr lang="en-US" dirty="0" smtClean="0"/>
              <a:t>Two line headline goes here</a:t>
            </a:r>
            <a:endParaRPr lang="en-US" dirty="0"/>
          </a:p>
        </p:txBody>
      </p:sp>
      <p:sp>
        <p:nvSpPr>
          <p:cNvPr id="6" name="Text Placeholder 5"/>
          <p:cNvSpPr>
            <a:spLocks noGrp="1"/>
          </p:cNvSpPr>
          <p:nvPr>
            <p:ph type="body" sz="quarter" idx="13" hasCustomPrompt="1"/>
          </p:nvPr>
        </p:nvSpPr>
        <p:spPr>
          <a:xfrm>
            <a:off x="266701" y="1535865"/>
            <a:ext cx="10909300" cy="4306358"/>
          </a:xfrm>
        </p:spPr>
        <p:txBody>
          <a:bodyPr numCol="2" spcCol="822960"/>
          <a:lstStyle>
            <a:lvl1pPr marL="0" marR="0" indent="0" algn="l" defTabSz="914400"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200" indent="0">
              <a:buNone/>
              <a:defRPr/>
            </a:lvl2pPr>
            <a:lvl3pPr marL="914400" indent="0">
              <a:buNone/>
              <a:defRPr/>
            </a:lvl3pPr>
            <a:lvl4pPr marL="1371600" indent="0">
              <a:buNone/>
              <a:defRPr/>
            </a:lvl4pPr>
            <a:lvl5pPr marL="1828800" indent="0">
              <a:buNone/>
              <a:defRPr/>
            </a:lvl5pPr>
          </a:lstStyle>
          <a:p>
            <a:r>
              <a:rPr lang="en-US" sz="1800" dirty="0" smtClean="0">
                <a:effectLst/>
                <a:latin typeface="+mn-lt"/>
                <a:ea typeface="ＭＳ 明朝"/>
                <a:cs typeface="Times New Roman"/>
              </a:rPr>
              <a:t>Copy goes here for two column </a:t>
            </a:r>
            <a:r>
              <a:rPr lang="en-US" sz="1800" dirty="0" err="1" smtClean="0">
                <a:effectLst/>
                <a:latin typeface="+mn-lt"/>
                <a:ea typeface="ＭＳ 明朝"/>
                <a:cs typeface="Times New Roman"/>
              </a:rPr>
              <a:t>lorem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ipsum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dolar</a:t>
            </a:r>
            <a:r>
              <a:rPr lang="en-US" sz="1800" dirty="0" smtClean="0">
                <a:effectLst/>
                <a:latin typeface="+mn-lt"/>
                <a:ea typeface="ＭＳ 明朝"/>
                <a:cs typeface="Times New Roman"/>
              </a:rPr>
              <a:t> sit </a:t>
            </a:r>
            <a:r>
              <a:rPr lang="en-US" sz="1800" dirty="0" err="1" smtClean="0">
                <a:effectLst/>
                <a:latin typeface="+mn-lt"/>
                <a:ea typeface="ＭＳ 明朝"/>
                <a:cs typeface="Times New Roman"/>
              </a:rPr>
              <a:t>amet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consectetur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adipiscing</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Donec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vehicula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lorem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enim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convallis</a:t>
            </a:r>
            <a:r>
              <a:rPr lang="en-US" sz="1800" dirty="0" smtClean="0">
                <a:effectLst/>
                <a:latin typeface="+mn-lt"/>
                <a:ea typeface="ＭＳ 明朝"/>
                <a:cs typeface="Times New Roman"/>
              </a:rPr>
              <a:t> lacus </a:t>
            </a:r>
            <a:r>
              <a:rPr lang="en-US" sz="1800" dirty="0" err="1" smtClean="0">
                <a:effectLst/>
                <a:latin typeface="+mn-lt"/>
                <a:ea typeface="ＭＳ 明朝"/>
                <a:cs typeface="Times New Roman"/>
              </a:rPr>
              <a:t>sodales</a:t>
            </a:r>
            <a:r>
              <a:rPr lang="en-US" sz="1800" dirty="0" smtClean="0">
                <a:effectLst/>
                <a:latin typeface="+mn-lt"/>
                <a:ea typeface="ＭＳ 明朝"/>
                <a:cs typeface="Times New Roman"/>
              </a:rPr>
              <a:t> in.</a:t>
            </a:r>
            <a:endParaRPr lang="en-US" sz="1200" dirty="0" smtClean="0">
              <a:effectLst/>
              <a:latin typeface="Cambria"/>
              <a:ea typeface="ＭＳ 明朝"/>
              <a:cs typeface="Times New Roman"/>
            </a:endParaRPr>
          </a:p>
          <a:p>
            <a:r>
              <a:rPr lang="en-US" sz="1800" dirty="0" smtClean="0">
                <a:effectLst/>
                <a:latin typeface="+mn-lt"/>
                <a:ea typeface="ＭＳ 明朝"/>
                <a:cs typeface="Times New Roman"/>
              </a:rPr>
              <a:t>In </a:t>
            </a:r>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neque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Praesent</a:t>
            </a:r>
            <a:r>
              <a:rPr lang="en-US" sz="1800" dirty="0" smtClean="0">
                <a:effectLst/>
                <a:latin typeface="+mn-lt"/>
                <a:ea typeface="ＭＳ 明朝"/>
                <a:cs typeface="Times New Roman"/>
              </a:rPr>
              <a:t> non </a:t>
            </a:r>
            <a:r>
              <a:rPr lang="en-US" sz="1800" dirty="0" err="1" smtClean="0">
                <a:effectLst/>
                <a:latin typeface="+mn-lt"/>
                <a:ea typeface="ＭＳ 明朝"/>
                <a:cs typeface="Times New Roman"/>
              </a:rPr>
              <a:t>feugiat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sapien</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sed</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rhoncus</a:t>
            </a:r>
            <a:r>
              <a:rPr lang="en-US" sz="1800" dirty="0" smtClean="0">
                <a:effectLst/>
                <a:latin typeface="+mn-lt"/>
                <a:ea typeface="ＭＳ 明朝"/>
                <a:cs typeface="Times New Roman"/>
              </a:rPr>
              <a:t>.</a:t>
            </a:r>
            <a:endParaRPr lang="en-US" sz="1200" dirty="0" smtClean="0">
              <a:effectLst/>
              <a:latin typeface="Cambria"/>
              <a:ea typeface="ＭＳ 明朝"/>
              <a:cs typeface="Times New Roman"/>
            </a:endParaRPr>
          </a:p>
          <a:p>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wisi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enim</a:t>
            </a:r>
            <a:r>
              <a:rPr lang="en-US" sz="1800" dirty="0" smtClean="0">
                <a:effectLst/>
                <a:latin typeface="+mn-lt"/>
                <a:ea typeface="ＭＳ 明朝"/>
                <a:cs typeface="Times New Roman"/>
              </a:rPr>
              <a:t> ad minim </a:t>
            </a:r>
            <a:r>
              <a:rPr lang="en-US" sz="1800" dirty="0" err="1" smtClean="0">
                <a:effectLst/>
                <a:latin typeface="+mn-lt"/>
                <a:ea typeface="ＭＳ 明朝"/>
                <a:cs typeface="Times New Roman"/>
              </a:rPr>
              <a:t>veniam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nostrud</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exerci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tation</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ullamcorper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suscipit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lobortis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nisl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aliquip</a:t>
            </a:r>
            <a:r>
              <a:rPr lang="en-US" sz="1800" dirty="0" smtClean="0">
                <a:effectLst/>
                <a:latin typeface="+mn-lt"/>
                <a:ea typeface="ＭＳ 明朝"/>
                <a:cs typeface="Times New Roman"/>
              </a:rPr>
              <a:t> ex </a:t>
            </a:r>
            <a:r>
              <a:rPr lang="en-US" sz="1800" dirty="0" err="1" smtClean="0">
                <a:effectLst/>
                <a:latin typeface="+mn-lt"/>
                <a:ea typeface="ＭＳ 明朝"/>
                <a:cs typeface="Times New Roman"/>
              </a:rPr>
              <a:t>ea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commodo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consequat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autem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iriure</a:t>
            </a:r>
            <a:r>
              <a:rPr lang="en-US" sz="1800" dirty="0" smtClean="0">
                <a:effectLst/>
                <a:latin typeface="+mn-lt"/>
                <a:ea typeface="ＭＳ 明朝"/>
                <a:cs typeface="Times New Roman"/>
              </a:rPr>
              <a:t> dolor in </a:t>
            </a:r>
            <a:r>
              <a:rPr lang="en-US" sz="1800" dirty="0" err="1" smtClean="0">
                <a:effectLst/>
                <a:latin typeface="+mn-lt"/>
                <a:ea typeface="ＭＳ 明朝"/>
                <a:cs typeface="Times New Roman"/>
              </a:rPr>
              <a:t>hendrerit</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vulputate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esse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molestie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consequat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vel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illum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dolore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eu</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feugiat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nulla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facilisis</a:t>
            </a:r>
            <a:r>
              <a:rPr lang="en-US" sz="1800" dirty="0" smtClean="0">
                <a:effectLst/>
                <a:latin typeface="+mn-lt"/>
                <a:ea typeface="ＭＳ 明朝"/>
                <a:cs typeface="Times New Roman"/>
              </a:rPr>
              <a:t> at </a:t>
            </a:r>
            <a:r>
              <a:rPr lang="en-US" sz="1800" dirty="0" err="1" smtClean="0">
                <a:effectLst/>
                <a:latin typeface="+mn-lt"/>
                <a:ea typeface="ＭＳ 明朝"/>
                <a:cs typeface="Times New Roman"/>
              </a:rPr>
              <a:t>vero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eros</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accumsan</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iusto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odio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dignissim</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blandit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praesent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luptatum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zzril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delenit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augue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duis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dolore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feugait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nulla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facilisi</a:t>
            </a:r>
            <a:r>
              <a:rPr lang="en-US" sz="1800" dirty="0" smtClean="0">
                <a:effectLst/>
                <a:latin typeface="+mn-lt"/>
                <a:ea typeface="ＭＳ 明朝"/>
                <a:cs typeface="Times New Roman"/>
              </a:rPr>
              <a:t>. </a:t>
            </a:r>
          </a:p>
          <a:p>
            <a:r>
              <a:rPr lang="en-US" sz="1800" dirty="0" smtClean="0">
                <a:effectLst/>
                <a:latin typeface="+mn-lt"/>
                <a:ea typeface="ＭＳ 明朝"/>
                <a:cs typeface="Times New Roman"/>
              </a:rPr>
              <a:t>Nam liber </a:t>
            </a:r>
            <a:r>
              <a:rPr lang="en-US" sz="1800" dirty="0" err="1" smtClean="0">
                <a:effectLst/>
                <a:latin typeface="+mn-lt"/>
                <a:ea typeface="ＭＳ 明朝"/>
                <a:cs typeface="Times New Roman"/>
              </a:rPr>
              <a:t>tempor</a:t>
            </a:r>
            <a:r>
              <a:rPr lang="en-US" sz="1800" dirty="0" smtClean="0">
                <a:effectLst/>
                <a:latin typeface="+mn-lt"/>
                <a:ea typeface="ＭＳ 明朝"/>
                <a:cs typeface="Times New Roman"/>
              </a:rPr>
              <a:t> cum </a:t>
            </a:r>
            <a:r>
              <a:rPr lang="en-US" sz="1800" dirty="0" err="1" smtClean="0">
                <a:effectLst/>
                <a:latin typeface="+mn-lt"/>
                <a:ea typeface="ＭＳ 明朝"/>
                <a:cs typeface="Times New Roman"/>
              </a:rPr>
              <a:t>soluta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nobis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eleifend</a:t>
            </a:r>
            <a:r>
              <a:rPr lang="en-US" sz="1800" dirty="0" smtClean="0">
                <a:effectLst/>
                <a:latin typeface="+mn-lt"/>
                <a:ea typeface="ＭＳ 明朝"/>
                <a:cs typeface="Times New Roman"/>
              </a:rPr>
              <a:t> option </a:t>
            </a:r>
            <a:r>
              <a:rPr lang="en-US" sz="1800" dirty="0" err="1" smtClean="0">
                <a:effectLst/>
                <a:latin typeface="+mn-lt"/>
                <a:ea typeface="ＭＳ 明朝"/>
                <a:cs typeface="Times New Roman"/>
              </a:rPr>
              <a:t>congue</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nihil</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imperdiet</a:t>
            </a:r>
            <a:r>
              <a:rPr lang="en-US" sz="1800" dirty="0" smtClean="0">
                <a:effectLst/>
                <a:latin typeface="+mn-lt"/>
                <a:ea typeface="ＭＳ 明朝"/>
                <a:cs typeface="Times New Roman"/>
              </a:rPr>
              <a:t> doming id quod </a:t>
            </a:r>
            <a:r>
              <a:rPr lang="en-US" sz="1800" dirty="0" err="1" smtClean="0">
                <a:effectLst/>
                <a:latin typeface="+mn-lt"/>
                <a:ea typeface="ＭＳ 明朝"/>
                <a:cs typeface="Times New Roman"/>
              </a:rPr>
              <a:t>mazim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placerat</a:t>
            </a:r>
            <a:r>
              <a:rPr lang="en-US" sz="1800" dirty="0" smtClean="0">
                <a:effectLst/>
                <a:latin typeface="+mn-lt"/>
                <a:ea typeface="ＭＳ 明朝"/>
                <a:cs typeface="Times New Roman"/>
              </a:rPr>
              <a:t> facer </a:t>
            </a:r>
            <a:r>
              <a:rPr lang="en-US" sz="1800" dirty="0" err="1" smtClean="0">
                <a:effectLst/>
                <a:latin typeface="+mn-lt"/>
                <a:ea typeface="ＭＳ 明朝"/>
                <a:cs typeface="Times New Roman"/>
              </a:rPr>
              <a:t>possim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assum</a:t>
            </a:r>
            <a:r>
              <a:rPr lang="en-US" sz="1800" dirty="0" smtClean="0">
                <a:effectLst/>
                <a:latin typeface="+mn-lt"/>
                <a:ea typeface="ＭＳ 明朝"/>
                <a:cs typeface="Times New Roman"/>
              </a:rPr>
              <a:t>. </a:t>
            </a:r>
          </a:p>
          <a:p>
            <a:r>
              <a:rPr lang="en-US" sz="1800" dirty="0" err="1" smtClean="0">
                <a:effectLst/>
                <a:latin typeface="+mn-lt"/>
                <a:ea typeface="ＭＳ 明朝"/>
                <a:cs typeface="Times New Roman"/>
              </a:rPr>
              <a:t>Typi</a:t>
            </a:r>
            <a:r>
              <a:rPr lang="en-US" sz="1800" dirty="0" smtClean="0">
                <a:effectLst/>
                <a:latin typeface="+mn-lt"/>
                <a:ea typeface="ＭＳ 明朝"/>
                <a:cs typeface="Times New Roman"/>
              </a:rPr>
              <a:t> non </a:t>
            </a:r>
            <a:r>
              <a:rPr lang="en-US" sz="1800" dirty="0" err="1" smtClean="0">
                <a:effectLst/>
                <a:latin typeface="+mn-lt"/>
                <a:ea typeface="ＭＳ 明朝"/>
                <a:cs typeface="Times New Roman"/>
              </a:rPr>
              <a:t>habent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insitam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usus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legentis</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iis</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facit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eorum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claritatem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Investigationes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demonstraverunt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lectores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legere</a:t>
            </a:r>
            <a:r>
              <a:rPr lang="en-US" sz="1800" dirty="0" smtClean="0">
                <a:effectLst/>
                <a:latin typeface="+mn-lt"/>
                <a:ea typeface="ＭＳ 明朝"/>
                <a:cs typeface="Times New Roman"/>
              </a:rPr>
              <a:t> me </a:t>
            </a:r>
            <a:r>
              <a:rPr lang="en-US" sz="1800" dirty="0" err="1" smtClean="0">
                <a:effectLst/>
                <a:latin typeface="+mn-lt"/>
                <a:ea typeface="ＭＳ 明朝"/>
                <a:cs typeface="Times New Roman"/>
              </a:rPr>
              <a:t>lius</a:t>
            </a:r>
            <a:r>
              <a:rPr lang="en-US" sz="1800" dirty="0" smtClean="0">
                <a:effectLst/>
                <a:latin typeface="+mn-lt"/>
                <a:ea typeface="ＭＳ 明朝"/>
                <a:cs typeface="Times New Roman"/>
              </a:rPr>
              <a:t> quod ii </a:t>
            </a:r>
            <a:r>
              <a:rPr lang="en-US" sz="1800" dirty="0" err="1" smtClean="0">
                <a:effectLst/>
                <a:latin typeface="+mn-lt"/>
                <a:ea typeface="ＭＳ 明朝"/>
                <a:cs typeface="Times New Roman"/>
              </a:rPr>
              <a:t>legunt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saepius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Claritas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etiam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processus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dynamicus</a:t>
            </a:r>
            <a:r>
              <a:rPr lang="en-US" sz="1800" dirty="0" smtClean="0">
                <a:effectLst/>
                <a:latin typeface="+mn-lt"/>
                <a:ea typeface="ＭＳ 明朝"/>
                <a:cs typeface="Times New Roman"/>
              </a:rPr>
              <a:t>, qui sequitur </a:t>
            </a:r>
            <a:r>
              <a:rPr lang="en-US" sz="1800" dirty="0" err="1" smtClean="0">
                <a:effectLst/>
                <a:latin typeface="+mn-lt"/>
                <a:ea typeface="ＭＳ 明朝"/>
                <a:cs typeface="Times New Roman"/>
              </a:rPr>
              <a:t>mutationem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consuetudium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lectorum</a:t>
            </a:r>
            <a:r>
              <a:rPr lang="en-US" sz="1800" dirty="0" smtClean="0">
                <a:effectLst/>
                <a:latin typeface="+mn-lt"/>
                <a:ea typeface="ＭＳ 明朝"/>
                <a:cs typeface="Times New Roman"/>
              </a:rPr>
              <a:t>. </a:t>
            </a:r>
          </a:p>
          <a:p>
            <a:r>
              <a:rPr lang="en-US" sz="1800" dirty="0" err="1" smtClean="0">
                <a:effectLst/>
                <a:latin typeface="+mn-lt"/>
                <a:ea typeface="ＭＳ 明朝"/>
                <a:cs typeface="Times New Roman"/>
              </a:rPr>
              <a:t>Mirum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est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notare</a:t>
            </a:r>
            <a:r>
              <a:rPr lang="en-US" sz="1800" dirty="0" smtClean="0">
                <a:effectLst/>
                <a:latin typeface="+mn-lt"/>
                <a:ea typeface="ＭＳ 明朝"/>
                <a:cs typeface="Times New Roman"/>
              </a:rPr>
              <a:t> quam </a:t>
            </a:r>
            <a:r>
              <a:rPr lang="en-US" sz="1800" dirty="0" err="1" smtClean="0">
                <a:effectLst/>
                <a:latin typeface="+mn-lt"/>
                <a:ea typeface="ＭＳ 明朝"/>
                <a:cs typeface="Times New Roman"/>
              </a:rPr>
              <a:t>littera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gothica</a:t>
            </a:r>
            <a:r>
              <a:rPr lang="en-US" sz="1800" dirty="0" smtClean="0">
                <a:effectLst/>
                <a:latin typeface="+mn-lt"/>
                <a:ea typeface="ＭＳ 明朝"/>
                <a:cs typeface="Times New Roman"/>
              </a:rPr>
              <a:t>, quam </a:t>
            </a:r>
            <a:r>
              <a:rPr lang="en-US" sz="1800" dirty="0" err="1" smtClean="0">
                <a:effectLst/>
                <a:latin typeface="+mn-lt"/>
                <a:ea typeface="ＭＳ 明朝"/>
                <a:cs typeface="Times New Roman"/>
              </a:rPr>
              <a:t>nunc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putamus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claram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anteposuerit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litterarum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formas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humanitatis</a:t>
            </a:r>
            <a:r>
              <a:rPr lang="en-US" sz="1800" dirty="0" smtClean="0">
                <a:effectLst/>
                <a:latin typeface="+mn-lt"/>
                <a:ea typeface="ＭＳ 明朝"/>
                <a:cs typeface="Times New Roman"/>
              </a:rPr>
              <a:t> per </a:t>
            </a:r>
            <a:r>
              <a:rPr lang="en-US" sz="1800" dirty="0" err="1" smtClean="0">
                <a:effectLst/>
                <a:latin typeface="+mn-lt"/>
                <a:ea typeface="ＭＳ 明朝"/>
                <a:cs typeface="Times New Roman"/>
              </a:rPr>
              <a:t>seacula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quarta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decima</a:t>
            </a:r>
            <a:r>
              <a:rPr lang="en-US" sz="1800" dirty="0" smtClean="0">
                <a:effectLst/>
                <a:latin typeface="+mn-lt"/>
                <a:ea typeface="ＭＳ 明朝"/>
                <a:cs typeface="Times New Roman"/>
              </a:rPr>
              <a:t> et </a:t>
            </a:r>
            <a:r>
              <a:rPr lang="en-US" sz="1800" dirty="0" err="1" smtClean="0">
                <a:effectLst/>
                <a:latin typeface="+mn-lt"/>
                <a:ea typeface="ＭＳ 明朝"/>
                <a:cs typeface="Times New Roman"/>
              </a:rPr>
              <a:t>quinta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decima</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Eodem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modo</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typi</a:t>
            </a:r>
            <a:r>
              <a:rPr lang="en-US" sz="1800" dirty="0" smtClean="0">
                <a:effectLst/>
                <a:latin typeface="+mn-lt"/>
                <a:ea typeface="ＭＳ 明朝"/>
                <a:cs typeface="Times New Roman"/>
              </a:rPr>
              <a:t>, qui </a:t>
            </a:r>
            <a:r>
              <a:rPr lang="en-US" sz="1800" dirty="0" err="1" smtClean="0">
                <a:effectLst/>
                <a:latin typeface="+mn-lt"/>
                <a:ea typeface="ＭＳ 明朝"/>
                <a:cs typeface="Times New Roman"/>
              </a:rPr>
              <a:t>nunc</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nobis</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videntur</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parum</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clari</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fiant</a:t>
            </a:r>
            <a:r>
              <a:rPr lang="en-US" sz="1800" dirty="0" smtClean="0">
                <a:effectLst/>
                <a:latin typeface="+mn-lt"/>
                <a:ea typeface="ＭＳ 明朝"/>
                <a:cs typeface="Times New Roman"/>
              </a:rPr>
              <a:t> </a:t>
            </a:r>
            <a:r>
              <a:rPr lang="en-US" sz="1800" dirty="0" err="1" smtClean="0">
                <a:effectLst/>
                <a:latin typeface="+mn-lt"/>
                <a:ea typeface="ＭＳ 明朝"/>
                <a:cs typeface="Times New Roman"/>
              </a:rPr>
              <a:t>sollemnes</a:t>
            </a:r>
            <a:r>
              <a:rPr lang="en-US" sz="1800" dirty="0" smtClean="0">
                <a:effectLst/>
                <a:latin typeface="+mn-lt"/>
                <a:ea typeface="ＭＳ 明朝"/>
                <a:cs typeface="Times New Roman"/>
              </a:rPr>
              <a:t> in </a:t>
            </a:r>
            <a:r>
              <a:rPr lang="en-US" sz="1800" dirty="0" err="1" smtClean="0">
                <a:effectLst/>
                <a:latin typeface="+mn-lt"/>
                <a:ea typeface="ＭＳ 明朝"/>
                <a:cs typeface="Times New Roman"/>
              </a:rPr>
              <a:t>futurum</a:t>
            </a:r>
            <a:r>
              <a:rPr lang="en-US" sz="1800" dirty="0" smtClean="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27746475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8" name="Picture Placeholder 2"/>
          <p:cNvSpPr>
            <a:spLocks noGrp="1"/>
          </p:cNvSpPr>
          <p:nvPr>
            <p:ph type="pic" sz="quarter" idx="13" hasCustomPrompt="1"/>
          </p:nvPr>
        </p:nvSpPr>
        <p:spPr>
          <a:xfrm>
            <a:off x="-10870" y="0"/>
            <a:ext cx="12202870" cy="6858000"/>
          </a:xfrm>
          <a:solidFill>
            <a:srgbClr val="F1EDED"/>
          </a:solidFill>
        </p:spPr>
        <p:txBody>
          <a:bodyPr anchor="ctr">
            <a:normAutofit/>
          </a:bodyPr>
          <a:lstStyle>
            <a:lvl1pPr marL="0" indent="0" algn="ctr" fontAlgn="ctr">
              <a:buNone/>
              <a:defRPr sz="2000">
                <a:solidFill>
                  <a:srgbClr val="A6A6A6"/>
                </a:solidFill>
              </a:defRPr>
            </a:lvl1pPr>
          </a:lstStyle>
          <a:p>
            <a:r>
              <a:rPr lang="en-US" dirty="0" smtClean="0"/>
              <a:t>Your image goes here</a:t>
            </a:r>
            <a:endParaRPr lang="en-US" dirty="0"/>
          </a:p>
        </p:txBody>
      </p:sp>
      <p:sp>
        <p:nvSpPr>
          <p:cNvPr id="5"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chemeClr val="bg1"/>
                </a:solidFill>
              </a:defRPr>
            </a:lvl1pPr>
          </a:lstStyle>
          <a:p>
            <a:fld id="{64A8A213-8E92-D94A-82D7-8578C89CAF17}" type="slidenum">
              <a:rPr lang="en-US" smtClean="0"/>
              <a:pPr/>
              <a:t>‹#›</a:t>
            </a:fld>
            <a:endParaRPr lang="en-US" dirty="0"/>
          </a:p>
        </p:txBody>
      </p:sp>
      <p:sp>
        <p:nvSpPr>
          <p:cNvPr id="6"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chemeClr val="bg1"/>
                </a:solidFill>
              </a:defRPr>
            </a:lvl1pPr>
          </a:lstStyle>
          <a:p>
            <a:fld id="{55CCD6BA-2B48-0145-B24C-E7CF9D1D12EF}" type="datetime1">
              <a:rPr lang="en-IN" smtClean="0"/>
              <a:t>19/03/17</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with 2 Images and Captions">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391928"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smtClean="0"/>
              <a:t>Caption for image goes here</a:t>
            </a:r>
          </a:p>
        </p:txBody>
      </p:sp>
      <p:sp>
        <p:nvSpPr>
          <p:cNvPr id="13" name="Picture Placeholder 2"/>
          <p:cNvSpPr>
            <a:spLocks noGrp="1"/>
          </p:cNvSpPr>
          <p:nvPr>
            <p:ph type="pic" sz="quarter" idx="13" hasCustomPrompt="1"/>
          </p:nvPr>
        </p:nvSpPr>
        <p:spPr>
          <a:xfrm>
            <a:off x="391928"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smtClean="0"/>
              <a:t>Your image goes here</a:t>
            </a:r>
            <a:endParaRPr lang="en-US" dirty="0"/>
          </a:p>
        </p:txBody>
      </p:sp>
      <p:sp>
        <p:nvSpPr>
          <p:cNvPr id="16" name="Picture Placeholder 2"/>
          <p:cNvSpPr>
            <a:spLocks noGrp="1"/>
          </p:cNvSpPr>
          <p:nvPr>
            <p:ph type="pic" sz="quarter" idx="16" hasCustomPrompt="1"/>
          </p:nvPr>
        </p:nvSpPr>
        <p:spPr>
          <a:xfrm>
            <a:off x="6512775" y="1320800"/>
            <a:ext cx="4935081" cy="3369364"/>
          </a:xfrm>
          <a:solidFill>
            <a:srgbClr val="F1EDED"/>
          </a:solidFill>
        </p:spPr>
        <p:txBody>
          <a:bodyPr anchor="ctr">
            <a:normAutofit/>
          </a:bodyPr>
          <a:lstStyle>
            <a:lvl1pPr marL="0" indent="0" algn="ctr">
              <a:buNone/>
              <a:defRPr sz="2000">
                <a:solidFill>
                  <a:schemeClr val="bg1">
                    <a:lumMod val="65000"/>
                  </a:schemeClr>
                </a:solidFill>
              </a:defRPr>
            </a:lvl1pPr>
          </a:lstStyle>
          <a:p>
            <a:r>
              <a:rPr lang="en-US" dirty="0" smtClean="0"/>
              <a:t>Your image goes here</a:t>
            </a:r>
            <a:endParaRPr lang="en-US" dirty="0"/>
          </a:p>
        </p:txBody>
      </p:sp>
      <p:sp>
        <p:nvSpPr>
          <p:cNvPr id="19" name="Text Placeholder 15"/>
          <p:cNvSpPr>
            <a:spLocks noGrp="1"/>
          </p:cNvSpPr>
          <p:nvPr>
            <p:ph type="body" sz="quarter" idx="17" hasCustomPrompt="1"/>
          </p:nvPr>
        </p:nvSpPr>
        <p:spPr>
          <a:xfrm>
            <a:off x="6512775" y="5067740"/>
            <a:ext cx="3134169" cy="1211475"/>
          </a:xfrm>
        </p:spPr>
        <p:txBody>
          <a:bodyPr lIns="0">
            <a:noAutofit/>
          </a:bodyPr>
          <a:lstStyle>
            <a:lvl1pPr marL="0" indent="0" fontAlgn="t">
              <a:lnSpc>
                <a:spcPts val="2700"/>
              </a:lnSpc>
              <a:buFontTx/>
              <a:buNone/>
              <a:defRPr sz="2500" baseline="0">
                <a:solidFill>
                  <a:srgbClr val="323232"/>
                </a:solidFill>
                <a:latin typeface="Arial" charset="0"/>
              </a:defRPr>
            </a:lvl1pPr>
          </a:lstStyle>
          <a:p>
            <a:r>
              <a:rPr lang="en-US" dirty="0" smtClean="0"/>
              <a:t>Caption for image goes here</a:t>
            </a:r>
          </a:p>
        </p:txBody>
      </p:sp>
      <p:sp>
        <p:nvSpPr>
          <p:cNvPr id="20"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22"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5295085E-D6D6-E540-8690-A27071C8CB3D}" type="datetime1">
              <a:rPr lang="en-IN" smtClean="0"/>
              <a:t>19/03/17</a:t>
            </a:fld>
            <a:endParaRPr lang="en-US" dirty="0"/>
          </a:p>
        </p:txBody>
      </p:sp>
      <p:sp>
        <p:nvSpPr>
          <p:cNvPr id="23"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smtClean="0"/>
              <a:t>Header goes here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with Copy and Image">
    <p:spTree>
      <p:nvGrpSpPr>
        <p:cNvPr id="1" name=""/>
        <p:cNvGrpSpPr/>
        <p:nvPr/>
      </p:nvGrpSpPr>
      <p:grpSpPr>
        <a:xfrm>
          <a:off x="0" y="0"/>
          <a:ext cx="0" cy="0"/>
          <a:chOff x="0" y="0"/>
          <a:chExt cx="0" cy="0"/>
        </a:xfrm>
      </p:grpSpPr>
      <p:sp>
        <p:nvSpPr>
          <p:cNvPr id="21" name="Text Placeholder 15"/>
          <p:cNvSpPr>
            <a:spLocks noGrp="1"/>
          </p:cNvSpPr>
          <p:nvPr>
            <p:ph type="body" sz="quarter" idx="12" hasCustomPrompt="1"/>
          </p:nvPr>
        </p:nvSpPr>
        <p:spPr>
          <a:xfrm>
            <a:off x="270021" y="1206605"/>
            <a:ext cx="5027021" cy="4248991"/>
          </a:xfrm>
        </p:spPr>
        <p:txBody>
          <a:bodyPr>
            <a:noAutofit/>
          </a:bodyPr>
          <a:lstStyle>
            <a:lvl1pPr marL="0" indent="0" fontAlgn="t">
              <a:lnSpc>
                <a:spcPts val="2700"/>
              </a:lnSpc>
              <a:spcBef>
                <a:spcPts val="0"/>
              </a:spcBef>
              <a:spcAft>
                <a:spcPts val="1200"/>
              </a:spcAft>
              <a:buFontTx/>
              <a:buNone/>
              <a:defRPr sz="2500" baseline="0">
                <a:solidFill>
                  <a:srgbClr val="323232"/>
                </a:solidFill>
                <a:latin typeface="Arial" charset="0"/>
              </a:defRPr>
            </a:lvl1pPr>
          </a:lstStyle>
          <a:p>
            <a:r>
              <a:rPr lang="en-US" dirty="0" smtClean="0"/>
              <a:t>Copy goes here lorem ipsum </a:t>
            </a:r>
            <a:r>
              <a:rPr lang="en-US" dirty="0" err="1" smtClean="0"/>
              <a:t>dolar</a:t>
            </a:r>
            <a:r>
              <a:rPr lang="en-US" dirty="0" smtClean="0"/>
              <a:t>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Donec</a:t>
            </a:r>
            <a:r>
              <a:rPr lang="en-US" dirty="0" smtClean="0"/>
              <a:t> </a:t>
            </a:r>
            <a:r>
              <a:rPr lang="en-US" dirty="0" err="1" smtClean="0"/>
              <a:t>vehicula</a:t>
            </a:r>
            <a:r>
              <a:rPr lang="en-US" dirty="0" smtClean="0"/>
              <a:t> lorem </a:t>
            </a:r>
            <a:r>
              <a:rPr lang="en-US" dirty="0" err="1" smtClean="0"/>
              <a:t>enim</a:t>
            </a:r>
            <a:r>
              <a:rPr lang="en-US" dirty="0" smtClean="0"/>
              <a:t>, </a:t>
            </a:r>
            <a:r>
              <a:rPr lang="en-US" dirty="0" err="1" smtClean="0"/>
              <a:t>quis</a:t>
            </a:r>
            <a:r>
              <a:rPr lang="en-US" dirty="0" smtClean="0"/>
              <a:t> convallis lacus </a:t>
            </a:r>
            <a:r>
              <a:rPr lang="en-US" dirty="0" err="1" smtClean="0"/>
              <a:t>sodales</a:t>
            </a:r>
            <a:r>
              <a:rPr lang="en-US" dirty="0" smtClean="0"/>
              <a:t> in.</a:t>
            </a:r>
          </a:p>
        </p:txBody>
      </p:sp>
      <p:sp>
        <p:nvSpPr>
          <p:cNvPr id="3" name="Picture Placeholder 2"/>
          <p:cNvSpPr>
            <a:spLocks noGrp="1"/>
          </p:cNvSpPr>
          <p:nvPr>
            <p:ph type="pic" sz="quarter" idx="13" hasCustomPrompt="1"/>
          </p:nvPr>
        </p:nvSpPr>
        <p:spPr>
          <a:xfrm>
            <a:off x="6090834" y="0"/>
            <a:ext cx="6091306" cy="6858000"/>
          </a:xfrm>
          <a:solidFill>
            <a:srgbClr val="F1EDED"/>
          </a:solidFill>
          <a:ln>
            <a:noFill/>
          </a:ln>
        </p:spPr>
        <p:txBody>
          <a:bodyPr anchor="ctr">
            <a:normAutofit/>
          </a:bodyPr>
          <a:lstStyle>
            <a:lvl1pPr marL="0" indent="0" algn="ctr">
              <a:buNone/>
              <a:defRPr sz="2000">
                <a:ln>
                  <a:noFill/>
                </a:ln>
                <a:solidFill>
                  <a:srgbClr val="A6A6A6"/>
                </a:solidFill>
              </a:defRPr>
            </a:lvl1pPr>
          </a:lstStyle>
          <a:p>
            <a:r>
              <a:rPr lang="en-US" dirty="0" smtClean="0"/>
              <a:t>Your image goes here</a:t>
            </a:r>
            <a:endParaRPr lang="en-US" dirty="0"/>
          </a:p>
        </p:txBody>
      </p:sp>
      <p:sp>
        <p:nvSpPr>
          <p:cNvPr id="9" name="Slide Number Placeholder 3"/>
          <p:cNvSpPr>
            <a:spLocks noGrp="1"/>
          </p:cNvSpPr>
          <p:nvPr>
            <p:ph type="sldNum" sz="quarter" idx="4"/>
          </p:nvPr>
        </p:nvSpPr>
        <p:spPr>
          <a:xfrm>
            <a:off x="389109"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10" name="Date Placeholder 4"/>
          <p:cNvSpPr>
            <a:spLocks noGrp="1"/>
          </p:cNvSpPr>
          <p:nvPr>
            <p:ph type="dt" sz="half" idx="2"/>
          </p:nvPr>
        </p:nvSpPr>
        <p:spPr>
          <a:xfrm>
            <a:off x="969654"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fld id="{21980983-EA18-2845-A2D9-F4939DEFEAA7}" type="datetime1">
              <a:rPr lang="en-IN" smtClean="0"/>
              <a:t>19/03/17</a:t>
            </a:fld>
            <a:endParaRPr lang="en-US" dirty="0"/>
          </a:p>
        </p:txBody>
      </p:sp>
      <p:sp>
        <p:nvSpPr>
          <p:cNvPr id="7" name="Text Placeholder 15"/>
          <p:cNvSpPr>
            <a:spLocks noGrp="1"/>
          </p:cNvSpPr>
          <p:nvPr>
            <p:ph type="body" sz="quarter" idx="11" hasCustomPrompt="1"/>
          </p:nvPr>
        </p:nvSpPr>
        <p:spPr>
          <a:xfrm>
            <a:off x="270022" y="387902"/>
            <a:ext cx="5027020" cy="521222"/>
          </a:xfrm>
        </p:spPr>
        <p:txBody>
          <a:bodyPr>
            <a:noAutofit/>
          </a:bodyPr>
          <a:lstStyle>
            <a:lvl1pPr marL="0" indent="0" fontAlgn="t">
              <a:buFontTx/>
              <a:buNone/>
              <a:defRPr sz="3000" baseline="0">
                <a:solidFill>
                  <a:srgbClr val="5498E4"/>
                </a:solidFill>
                <a:latin typeface="Arial" charset="0"/>
              </a:defRPr>
            </a:lvl1pPr>
          </a:lstStyle>
          <a:p>
            <a:r>
              <a:rPr lang="en-US" dirty="0" smtClean="0"/>
              <a:t>Header goes here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5446853" cy="132556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7" name="Text Placeholder 6"/>
          <p:cNvSpPr>
            <a:spLocks noGrp="1"/>
          </p:cNvSpPr>
          <p:nvPr>
            <p:ph type="body" idx="1"/>
          </p:nvPr>
        </p:nvSpPr>
        <p:spPr>
          <a:xfrm>
            <a:off x="838200" y="1825625"/>
            <a:ext cx="5446853"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dirty="0" smtClean="0"/>
              <a:t>Click to add text</a:t>
            </a:r>
            <a:endParaRPr lang="en-US" dirty="0"/>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IBM Mobile Foundation on Bluemix</a:t>
            </a:r>
            <a:endParaRPr lang="en-US" dirty="0"/>
          </a:p>
        </p:txBody>
      </p:sp>
      <p:sp>
        <p:nvSpPr>
          <p:cNvPr id="4"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8A213-8E92-D94A-82D7-8578C89CAF17}" type="slidenum">
              <a:rPr lang="en-US" smtClean="0"/>
              <a:t>‹#›</a:t>
            </a:fld>
            <a:endParaRPr lang="en-US" dirty="0"/>
          </a:p>
        </p:txBody>
      </p:sp>
      <p:sp>
        <p:nvSpPr>
          <p:cNvPr id="5" name="Date Placeholder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02260-6685-544D-9EEC-3EB2847F04C4}" type="datetime1">
              <a:rPr lang="en-IN" smtClean="0"/>
              <a:t>19/03/17</a:t>
            </a:fld>
            <a:endParaRPr lang="en-US" dirty="0"/>
          </a:p>
        </p:txBody>
      </p:sp>
    </p:spTree>
    <p:extLst>
      <p:ext uri="{BB962C8B-B14F-4D97-AF65-F5344CB8AC3E}">
        <p14:creationId xmlns:p14="http://schemas.microsoft.com/office/powerpoint/2010/main" val="201075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6" r:id="rId4"/>
    <p:sldLayoutId id="2147483677" r:id="rId5"/>
    <p:sldLayoutId id="2147483676" r:id="rId6"/>
    <p:sldLayoutId id="2147483667" r:id="rId7"/>
    <p:sldLayoutId id="2147483668" r:id="rId8"/>
    <p:sldLayoutId id="2147483673" r:id="rId9"/>
    <p:sldLayoutId id="2147483671" r:id="rId10"/>
    <p:sldLayoutId id="2147483672" r:id="rId11"/>
    <p:sldLayoutId id="2147483675"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500" kern="1200" baseline="0">
          <a:solidFill>
            <a:srgbClr val="32323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tiff"/><Relationship Id="rId5" Type="http://schemas.openxmlformats.org/officeDocument/2006/relationships/image" Target="../media/image28.png"/><Relationship Id="rId6" Type="http://schemas.openxmlformats.org/officeDocument/2006/relationships/image" Target="../media/image29.tiff"/><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34.tiff"/><Relationship Id="rId1" Type="http://schemas.openxmlformats.org/officeDocument/2006/relationships/slideLayout" Target="../slideLayouts/slideLayout3.xml"/><Relationship Id="rId2" Type="http://schemas.openxmlformats.org/officeDocument/2006/relationships/image" Target="../media/image2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ibm.com/legal/copytrade.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1" Type="http://schemas.openxmlformats.org/officeDocument/2006/relationships/image" Target="../media/image11.tiff"/><Relationship Id="rId12"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tiff"/><Relationship Id="rId7" Type="http://schemas.openxmlformats.org/officeDocument/2006/relationships/image" Target="../media/image7.tiff"/><Relationship Id="rId8" Type="http://schemas.openxmlformats.org/officeDocument/2006/relationships/image" Target="../media/image8.tiff"/><Relationship Id="rId9" Type="http://schemas.openxmlformats.org/officeDocument/2006/relationships/image" Target="../media/image9.tiff"/><Relationship Id="rId10" Type="http://schemas.openxmlformats.org/officeDocument/2006/relationships/image" Target="../media/image10.tiff"/></Relationships>
</file>

<file path=ppt/slides/_rels/slide7.xml.rels><?xml version="1.0" encoding="UTF-8" standalone="yes"?>
<Relationships xmlns="http://schemas.openxmlformats.org/package/2006/relationships"><Relationship Id="rId11" Type="http://schemas.openxmlformats.org/officeDocument/2006/relationships/image" Target="../media/image20.tiff"/><Relationship Id="rId12" Type="http://schemas.openxmlformats.org/officeDocument/2006/relationships/image" Target="../media/image7.tiff"/><Relationship Id="rId13" Type="http://schemas.openxmlformats.org/officeDocument/2006/relationships/image" Target="../media/image21.tiff"/><Relationship Id="rId14" Type="http://schemas.openxmlformats.org/officeDocument/2006/relationships/image" Target="../media/image9.tiff"/><Relationship Id="rId15" Type="http://schemas.openxmlformats.org/officeDocument/2006/relationships/image" Target="../media/image8.tiff"/><Relationship Id="rId16"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3.png"/><Relationship Id="rId9" Type="http://schemas.openxmlformats.org/officeDocument/2006/relationships/image" Target="../media/image19.tiff"/><Relationship Id="rId10" Type="http://schemas.openxmlformats.org/officeDocument/2006/relationships/image" Target="../media/image6.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7.tiff"/><Relationship Id="rId9" Type="http://schemas.openxmlformats.org/officeDocument/2006/relationships/image" Target="../media/image23.tiff"/><Relationship Id="rId10" Type="http://schemas.openxmlformats.org/officeDocument/2006/relationships/image" Target="../media/image24.tiff"/><Relationship Id="rId1" Type="http://schemas.openxmlformats.org/officeDocument/2006/relationships/slideLayout" Target="../slideLayouts/slideLayout3.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IBM Mobile Foundation on Bluemix Solution Architecture Pattern</a:t>
            </a:r>
            <a:endParaRPr lang="en-GB" dirty="0"/>
          </a:p>
          <a:p>
            <a:endParaRPr lang="en-US" dirty="0"/>
          </a:p>
        </p:txBody>
      </p:sp>
      <p:sp>
        <p:nvSpPr>
          <p:cNvPr id="3" name="Text Placeholder 2"/>
          <p:cNvSpPr>
            <a:spLocks noGrp="1"/>
          </p:cNvSpPr>
          <p:nvPr>
            <p:ph type="body" sz="quarter" idx="12"/>
          </p:nvPr>
        </p:nvSpPr>
        <p:spPr>
          <a:xfrm>
            <a:off x="270021" y="2952333"/>
            <a:ext cx="5152880" cy="2191167"/>
          </a:xfrm>
        </p:spPr>
        <p:txBody>
          <a:bodyPr/>
          <a:lstStyle/>
          <a:p>
            <a:r>
              <a:rPr lang="en-US" dirty="0" smtClean="0"/>
              <a:t>Ajay Chebbi </a:t>
            </a:r>
            <a:r>
              <a:rPr lang="mr-IN" dirty="0" smtClean="0"/>
              <a:t>–</a:t>
            </a:r>
            <a:r>
              <a:rPr lang="en-US" dirty="0" smtClean="0"/>
              <a:t> Sr. Architect Mobile on Bluemix</a:t>
            </a:r>
          </a:p>
          <a:p>
            <a:endParaRPr lang="en-US" dirty="0" smtClean="0"/>
          </a:p>
          <a:p>
            <a:r>
              <a:rPr lang="en-US" dirty="0" smtClean="0"/>
              <a:t>Simon Wong </a:t>
            </a:r>
            <a:r>
              <a:rPr lang="mr-IN" dirty="0" smtClean="0"/>
              <a:t>–</a:t>
            </a:r>
            <a:r>
              <a:rPr lang="en-US" dirty="0" smtClean="0"/>
              <a:t> Technical Sales Leader</a:t>
            </a:r>
            <a:endParaRPr lang="en-US" dirty="0"/>
          </a:p>
        </p:txBody>
      </p:sp>
    </p:spTree>
    <p:extLst>
      <p:ext uri="{BB962C8B-B14F-4D97-AF65-F5344CB8AC3E}">
        <p14:creationId xmlns:p14="http://schemas.microsoft.com/office/powerpoint/2010/main" val="1164422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10</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sp>
        <p:nvSpPr>
          <p:cNvPr id="5" name="Title 34"/>
          <p:cNvSpPr txBox="1">
            <a:spLocks/>
          </p:cNvSpPr>
          <p:nvPr/>
        </p:nvSpPr>
        <p:spPr>
          <a:xfrm>
            <a:off x="844549" y="264871"/>
            <a:ext cx="6620267" cy="708955"/>
          </a:xfrm>
          <a:prstGeom prst="rect">
            <a:avLst/>
          </a:prstGeom>
        </p:spPr>
        <p:txBody>
          <a:bodyPr/>
          <a:lst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a:lstStyle>
          <a:p>
            <a:r>
              <a:rPr lang="en-US" dirty="0" smtClean="0"/>
              <a:t>Mobile Foundation Pricing calculation</a:t>
            </a:r>
            <a:endParaRPr lang="en-US" dirty="0"/>
          </a:p>
        </p:txBody>
      </p:sp>
      <p:sp>
        <p:nvSpPr>
          <p:cNvPr id="6" name="Text Placeholder 35"/>
          <p:cNvSpPr>
            <a:spLocks noGrp="1"/>
          </p:cNvSpPr>
          <p:nvPr>
            <p:ph type="body" sz="quarter" idx="4294967295"/>
          </p:nvPr>
        </p:nvSpPr>
        <p:spPr>
          <a:xfrm>
            <a:off x="728663" y="1151078"/>
            <a:ext cx="6276622" cy="3544590"/>
          </a:xfrm>
          <a:prstGeom prst="rect">
            <a:avLst/>
          </a:prstGeom>
        </p:spPr>
        <p:txBody>
          <a:bodyPr/>
          <a:lstStyle/>
          <a:p>
            <a:r>
              <a:rPr lang="en-US" dirty="0" smtClean="0"/>
              <a:t>Per GB-Hour</a:t>
            </a:r>
          </a:p>
          <a:p>
            <a:pPr lvl="1"/>
            <a:r>
              <a:rPr lang="en-US" dirty="0" smtClean="0"/>
              <a:t>Mobile Foundation (</a:t>
            </a:r>
            <a:r>
              <a:rPr lang="en-US" i="1" dirty="0" smtClean="0"/>
              <a:t>Developer Pro </a:t>
            </a:r>
            <a:r>
              <a:rPr lang="en-US" dirty="0" smtClean="0"/>
              <a:t>and </a:t>
            </a:r>
            <a:r>
              <a:rPr lang="en-US" i="1" dirty="0" smtClean="0"/>
              <a:t>Professional per capacity</a:t>
            </a:r>
            <a:r>
              <a:rPr lang="en-US" dirty="0" smtClean="0"/>
              <a:t>)</a:t>
            </a:r>
          </a:p>
          <a:p>
            <a:pPr lvl="1"/>
            <a:r>
              <a:rPr lang="en-US" dirty="0" smtClean="0"/>
              <a:t>Liberty for Java (for the Mobile Server)</a:t>
            </a:r>
          </a:p>
          <a:p>
            <a:pPr lvl="1"/>
            <a:r>
              <a:rPr lang="en-US" dirty="0" smtClean="0"/>
              <a:t>Containers (for Analytics), optional</a:t>
            </a:r>
          </a:p>
          <a:p>
            <a:r>
              <a:rPr lang="en-US" dirty="0" smtClean="0"/>
              <a:t>Per capacity</a:t>
            </a:r>
          </a:p>
          <a:p>
            <a:pPr lvl="1"/>
            <a:r>
              <a:rPr lang="en-US" dirty="0" smtClean="0"/>
              <a:t>Storage for Analytics, optional</a:t>
            </a:r>
          </a:p>
          <a:p>
            <a:pPr lvl="1"/>
            <a:r>
              <a:rPr lang="en-US" dirty="0" smtClean="0"/>
              <a:t>Secure </a:t>
            </a:r>
            <a:r>
              <a:rPr lang="en-US" dirty="0" smtClean="0"/>
              <a:t>gateway, optional</a:t>
            </a:r>
            <a:endParaRPr lang="en-US" dirty="0" smtClean="0"/>
          </a:p>
          <a:p>
            <a:r>
              <a:rPr lang="en-US" dirty="0" smtClean="0"/>
              <a:t>Per instance</a:t>
            </a:r>
          </a:p>
          <a:p>
            <a:pPr lvl="1"/>
            <a:r>
              <a:rPr lang="en-US" dirty="0" err="1"/>
              <a:t>D</a:t>
            </a:r>
            <a:r>
              <a:rPr lang="en-US" dirty="0" err="1" smtClean="0"/>
              <a:t>ashDB</a:t>
            </a:r>
            <a:endParaRPr lang="en-US" dirty="0"/>
          </a:p>
        </p:txBody>
      </p:sp>
      <p:grpSp>
        <p:nvGrpSpPr>
          <p:cNvPr id="50" name="Group 49"/>
          <p:cNvGrpSpPr/>
          <p:nvPr/>
        </p:nvGrpSpPr>
        <p:grpSpPr>
          <a:xfrm>
            <a:off x="7915275" y="385764"/>
            <a:ext cx="3429000" cy="5710185"/>
            <a:chOff x="8661691" y="1269574"/>
            <a:chExt cx="2223505" cy="3976079"/>
          </a:xfrm>
        </p:grpSpPr>
        <p:sp>
          <p:nvSpPr>
            <p:cNvPr id="7" name="Rounded Rectangle 6"/>
            <p:cNvSpPr/>
            <p:nvPr/>
          </p:nvSpPr>
          <p:spPr>
            <a:xfrm>
              <a:off x="8661691" y="2393908"/>
              <a:ext cx="2223505" cy="1789328"/>
            </a:xfrm>
            <a:prstGeom prst="roundRect">
              <a:avLst/>
            </a:prstGeom>
            <a:solidFill>
              <a:srgbClr val="1D313C"/>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8792151" y="3904497"/>
              <a:ext cx="757432" cy="227230"/>
            </a:xfrm>
            <a:prstGeom prst="rect">
              <a:avLst/>
            </a:prstGeom>
          </p:spPr>
        </p:pic>
        <p:grpSp>
          <p:nvGrpSpPr>
            <p:cNvPr id="9" name="Group 8"/>
            <p:cNvGrpSpPr/>
            <p:nvPr/>
          </p:nvGrpSpPr>
          <p:grpSpPr>
            <a:xfrm>
              <a:off x="8769008" y="2985964"/>
              <a:ext cx="1787878" cy="448517"/>
              <a:chOff x="5815320" y="3874689"/>
              <a:chExt cx="2246990" cy="670888"/>
            </a:xfrm>
          </p:grpSpPr>
          <p:sp>
            <p:nvSpPr>
              <p:cNvPr id="10" name="Rounded Rectangle 9"/>
              <p:cNvSpPr/>
              <p:nvPr/>
            </p:nvSpPr>
            <p:spPr>
              <a:xfrm>
                <a:off x="5815320" y="3874689"/>
                <a:ext cx="2246990" cy="66442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TextBox 10"/>
              <p:cNvSpPr txBox="1"/>
              <p:nvPr/>
            </p:nvSpPr>
            <p:spPr>
              <a:xfrm>
                <a:off x="6996455" y="4131244"/>
                <a:ext cx="506405" cy="414333"/>
              </a:xfrm>
              <a:prstGeom prst="rect">
                <a:avLst/>
              </a:prstGeom>
              <a:noFill/>
            </p:spPr>
            <p:txBody>
              <a:bodyPr wrap="none" rtlCol="0">
                <a:spAutoFit/>
              </a:bodyPr>
              <a:lstStyle/>
              <a:p>
                <a:r>
                  <a:rPr lang="en-US" sz="1200" dirty="0" smtClean="0"/>
                  <a:t>…</a:t>
                </a:r>
                <a:endParaRPr lang="en-US" sz="1200" dirty="0"/>
              </a:p>
            </p:txBody>
          </p:sp>
        </p:grpSp>
        <p:sp>
          <p:nvSpPr>
            <p:cNvPr id="12" name="TextBox 11"/>
            <p:cNvSpPr txBox="1"/>
            <p:nvPr/>
          </p:nvSpPr>
          <p:spPr>
            <a:xfrm>
              <a:off x="9277536" y="2548969"/>
              <a:ext cx="1018872" cy="182163"/>
            </a:xfrm>
            <a:prstGeom prst="rect">
              <a:avLst/>
            </a:prstGeom>
            <a:ln w="1270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100" dirty="0" err="1" smtClean="0"/>
                <a:t>myApp.mybluemix.net</a:t>
              </a:r>
              <a:endParaRPr lang="en-US" sz="1100" dirty="0"/>
            </a:p>
          </p:txBody>
        </p:sp>
        <p:cxnSp>
          <p:nvCxnSpPr>
            <p:cNvPr id="13" name="Straight Arrow Connector 12"/>
            <p:cNvCxnSpPr/>
            <p:nvPr/>
          </p:nvCxnSpPr>
          <p:spPr>
            <a:xfrm>
              <a:off x="9811497" y="2749024"/>
              <a:ext cx="2581" cy="23694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grpSp>
          <p:nvGrpSpPr>
            <p:cNvPr id="14" name="Group 13"/>
            <p:cNvGrpSpPr/>
            <p:nvPr/>
          </p:nvGrpSpPr>
          <p:grpSpPr>
            <a:xfrm>
              <a:off x="8870452" y="1332380"/>
              <a:ext cx="561975" cy="784225"/>
              <a:chOff x="6966121" y="1536949"/>
              <a:chExt cx="561975" cy="784225"/>
            </a:xfrm>
          </p:grpSpPr>
          <p:pic>
            <p:nvPicPr>
              <p:cNvPr id="15"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6121" y="1536949"/>
                <a:ext cx="257175" cy="479425"/>
              </a:xfrm>
              <a:prstGeom prst="rect">
                <a:avLst/>
              </a:prstGeom>
              <a:noFill/>
              <a:ln>
                <a:noFill/>
              </a:ln>
              <a:extLst>
                <a:ext uri="{909E8E84-426E-40DD-AFC4-6F175D3DCCD1}">
                  <a14:hiddenFill xmlns:a14="http://schemas.microsoft.com/office/drawing/2010/main">
                    <a:solidFill>
                      <a:srgbClr val="FFFFFF">
                        <a:alpha val="5999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8521" y="1689349"/>
                <a:ext cx="257175" cy="479425"/>
              </a:xfrm>
              <a:prstGeom prst="rect">
                <a:avLst/>
              </a:prstGeom>
              <a:noFill/>
              <a:ln>
                <a:noFill/>
              </a:ln>
              <a:extLst>
                <a:ext uri="{909E8E84-426E-40DD-AFC4-6F175D3DCCD1}">
                  <a14:hiddenFill xmlns:a14="http://schemas.microsoft.com/office/drawing/2010/main">
                    <a:solidFill>
                      <a:srgbClr val="FFFFFF">
                        <a:alpha val="59999"/>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70921" y="1841749"/>
                <a:ext cx="257175" cy="479425"/>
              </a:xfrm>
              <a:prstGeom prst="rect">
                <a:avLst/>
              </a:prstGeom>
              <a:noFill/>
              <a:ln>
                <a:noFill/>
              </a:ln>
              <a:extLst>
                <a:ext uri="{909E8E84-426E-40DD-AFC4-6F175D3DCCD1}">
                  <a14:hiddenFill xmlns:a14="http://schemas.microsoft.com/office/drawing/2010/main">
                    <a:solidFill>
                      <a:srgbClr val="FFFFFF">
                        <a:alpha val="59999"/>
                      </a:srgbClr>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8" name="Straight Arrow Connector 17"/>
            <p:cNvCxnSpPr/>
            <p:nvPr/>
          </p:nvCxnSpPr>
          <p:spPr>
            <a:xfrm>
              <a:off x="9432427" y="2111230"/>
              <a:ext cx="137085" cy="425935"/>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9984510" y="2121053"/>
              <a:ext cx="127235" cy="41611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pic>
          <p:nvPicPr>
            <p:cNvPr id="20" name="Picture 19"/>
            <p:cNvPicPr>
              <a:picLocks noChangeAspect="1"/>
            </p:cNvPicPr>
            <p:nvPr/>
          </p:nvPicPr>
          <p:blipFill>
            <a:blip r:embed="rId4"/>
            <a:stretch>
              <a:fillRect/>
            </a:stretch>
          </p:blipFill>
          <p:spPr>
            <a:xfrm>
              <a:off x="10084752" y="3617571"/>
              <a:ext cx="246196" cy="246196"/>
            </a:xfrm>
            <a:prstGeom prst="rect">
              <a:avLst/>
            </a:prstGeom>
          </p:spPr>
        </p:pic>
        <p:sp>
          <p:nvSpPr>
            <p:cNvPr id="21" name="TextBox 34"/>
            <p:cNvSpPr txBox="1">
              <a:spLocks noChangeArrowheads="1"/>
            </p:cNvSpPr>
            <p:nvPr/>
          </p:nvSpPr>
          <p:spPr bwMode="auto">
            <a:xfrm>
              <a:off x="9872638" y="4604730"/>
              <a:ext cx="594776" cy="2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000" dirty="0" smtClean="0">
                  <a:solidFill>
                    <a:srgbClr val="244A61"/>
                  </a:solidFill>
                  <a:latin typeface="+mn-lt"/>
                  <a:cs typeface="Arial" charset="0"/>
                </a:rPr>
                <a:t>On-premises</a:t>
              </a:r>
              <a:endParaRPr lang="en-US" altLang="en-US" sz="1000" dirty="0">
                <a:solidFill>
                  <a:srgbClr val="244A61"/>
                </a:solidFill>
                <a:latin typeface="+mn-lt"/>
                <a:cs typeface="Arial" charset="0"/>
              </a:endParaRPr>
            </a:p>
            <a:p>
              <a:pPr algn="ctr" eaLnBrk="1" hangingPunct="1">
                <a:defRPr/>
              </a:pPr>
              <a:r>
                <a:rPr lang="en-US" altLang="en-US" sz="1000" dirty="0" smtClean="0">
                  <a:solidFill>
                    <a:srgbClr val="244A61"/>
                  </a:solidFill>
                  <a:latin typeface="+mn-lt"/>
                  <a:cs typeface="Arial" charset="0"/>
                </a:rPr>
                <a:t>data center</a:t>
              </a:r>
              <a:endParaRPr lang="en-US" altLang="en-US" sz="1000" dirty="0">
                <a:solidFill>
                  <a:srgbClr val="244A61"/>
                </a:solidFill>
                <a:latin typeface="+mn-lt"/>
                <a:cs typeface="Arial" charset="0"/>
              </a:endParaRPr>
            </a:p>
          </p:txBody>
        </p:sp>
        <p:pic>
          <p:nvPicPr>
            <p:cNvPr id="22" name="Picture 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91696" y="4571956"/>
              <a:ext cx="3698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Arrow Connector 22"/>
            <p:cNvCxnSpPr/>
            <p:nvPr/>
          </p:nvCxnSpPr>
          <p:spPr>
            <a:xfrm flipH="1">
              <a:off x="9676640" y="3952792"/>
              <a:ext cx="2732" cy="619164"/>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4" name="TextBox 34"/>
            <p:cNvSpPr txBox="1">
              <a:spLocks noChangeArrowheads="1"/>
            </p:cNvSpPr>
            <p:nvPr/>
          </p:nvSpPr>
          <p:spPr bwMode="auto">
            <a:xfrm>
              <a:off x="9638181" y="4262510"/>
              <a:ext cx="845283" cy="17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050" dirty="0" smtClean="0">
                  <a:solidFill>
                    <a:srgbClr val="244A61"/>
                  </a:solidFill>
                  <a:latin typeface="+mn-lt"/>
                  <a:cs typeface="Arial" charset="0"/>
                </a:rPr>
                <a:t>Secure connection</a:t>
              </a:r>
              <a:endParaRPr lang="en-US" altLang="en-US" sz="1050" dirty="0">
                <a:solidFill>
                  <a:srgbClr val="244A61"/>
                </a:solidFill>
                <a:latin typeface="+mn-lt"/>
                <a:cs typeface="Arial" charset="0"/>
              </a:endParaRPr>
            </a:p>
          </p:txBody>
        </p:sp>
        <p:grpSp>
          <p:nvGrpSpPr>
            <p:cNvPr id="25" name="Group 24"/>
            <p:cNvGrpSpPr/>
            <p:nvPr/>
          </p:nvGrpSpPr>
          <p:grpSpPr>
            <a:xfrm>
              <a:off x="9871927" y="1269574"/>
              <a:ext cx="884394" cy="871238"/>
              <a:chOff x="6708038" y="1224162"/>
              <a:chExt cx="884394" cy="871238"/>
            </a:xfrm>
          </p:grpSpPr>
          <p:sp>
            <p:nvSpPr>
              <p:cNvPr id="26" name="Oval 25"/>
              <p:cNvSpPr/>
              <p:nvPr/>
            </p:nvSpPr>
            <p:spPr>
              <a:xfrm>
                <a:off x="6708038" y="1224162"/>
                <a:ext cx="884394" cy="87123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6"/>
              <a:stretch>
                <a:fillRect/>
              </a:stretch>
            </p:blipFill>
            <p:spPr>
              <a:xfrm>
                <a:off x="6714448" y="1226922"/>
                <a:ext cx="870752" cy="868478"/>
              </a:xfrm>
              <a:prstGeom prst="rect">
                <a:avLst/>
              </a:prstGeom>
            </p:spPr>
          </p:pic>
        </p:grpSp>
        <p:sp>
          <p:nvSpPr>
            <p:cNvPr id="28" name="TextBox 34"/>
            <p:cNvSpPr txBox="1">
              <a:spLocks noChangeArrowheads="1"/>
            </p:cNvSpPr>
            <p:nvPr/>
          </p:nvSpPr>
          <p:spPr bwMode="auto">
            <a:xfrm>
              <a:off x="9524389" y="2121977"/>
              <a:ext cx="4764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700" dirty="0" smtClean="0">
                  <a:solidFill>
                    <a:srgbClr val="244A61"/>
                  </a:solidFill>
                  <a:latin typeface="+mn-lt"/>
                  <a:cs typeface="Arial" charset="0"/>
                </a:rPr>
                <a:t>HTTP</a:t>
              </a:r>
            </a:p>
            <a:p>
              <a:pPr algn="ctr" eaLnBrk="1" hangingPunct="1">
                <a:defRPr/>
              </a:pPr>
              <a:r>
                <a:rPr lang="en-US" altLang="en-US" sz="700" dirty="0" smtClean="0">
                  <a:solidFill>
                    <a:srgbClr val="244A61"/>
                  </a:solidFill>
                  <a:latin typeface="+mn-lt"/>
                  <a:cs typeface="Arial" charset="0"/>
                </a:rPr>
                <a:t>HTTPS</a:t>
              </a:r>
              <a:endParaRPr lang="en-US" altLang="en-US" sz="700" dirty="0">
                <a:solidFill>
                  <a:srgbClr val="244A61"/>
                </a:solidFill>
                <a:latin typeface="+mn-lt"/>
                <a:cs typeface="Arial" charset="0"/>
              </a:endParaRPr>
            </a:p>
          </p:txBody>
        </p:sp>
        <p:pic>
          <p:nvPicPr>
            <p:cNvPr id="29" name="Picture 2" descr="BM Secure Gateway for Bluemix enables users to integrate cloud services 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4386" y="3579347"/>
              <a:ext cx="309966" cy="30996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8900751" y="3044718"/>
              <a:ext cx="322803" cy="325202"/>
              <a:chOff x="241775" y="1017874"/>
              <a:chExt cx="477786" cy="477786"/>
            </a:xfrm>
          </p:grpSpPr>
          <p:sp>
            <p:nvSpPr>
              <p:cNvPr id="31" name="Oval 30"/>
              <p:cNvSpPr/>
              <p:nvPr/>
            </p:nvSpPr>
            <p:spPr>
              <a:xfrm>
                <a:off x="241775" y="1017874"/>
                <a:ext cx="477786" cy="477786"/>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4" descr="evelop, deploy, and scale Java web apps with ease. IBM WebSphere Li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83" y="1097179"/>
                <a:ext cx="319176" cy="3191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9395814" y="3045574"/>
              <a:ext cx="336697" cy="339199"/>
              <a:chOff x="7262058" y="3304778"/>
              <a:chExt cx="807277" cy="813277"/>
            </a:xfrm>
          </p:grpSpPr>
          <p:sp>
            <p:nvSpPr>
              <p:cNvPr id="34" name="Oval 33"/>
              <p:cNvSpPr/>
              <p:nvPr/>
            </p:nvSpPr>
            <p:spPr>
              <a:xfrm>
                <a:off x="7262058" y="3304778"/>
                <a:ext cx="807277" cy="81327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4" descr="ee original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3778" y="3495763"/>
                <a:ext cx="463825" cy="408655"/>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Oval 35"/>
            <p:cNvSpPr/>
            <p:nvPr/>
          </p:nvSpPr>
          <p:spPr>
            <a:xfrm>
              <a:off x="10272656" y="3576873"/>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9642225" y="3030464"/>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9142494" y="3030464"/>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9785295" y="3572788"/>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1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769008" y="2495581"/>
              <a:ext cx="241547" cy="30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Oval 40"/>
            <p:cNvSpPr/>
            <p:nvPr/>
          </p:nvSpPr>
          <p:spPr>
            <a:xfrm>
              <a:off x="8957982" y="2474191"/>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11"/>
            <a:stretch>
              <a:fillRect/>
            </a:stretch>
          </p:blipFill>
          <p:spPr>
            <a:xfrm>
              <a:off x="10160015" y="3056918"/>
              <a:ext cx="231769" cy="311298"/>
            </a:xfrm>
            <a:prstGeom prst="rect">
              <a:avLst/>
            </a:prstGeom>
          </p:spPr>
        </p:pic>
        <p:sp>
          <p:nvSpPr>
            <p:cNvPr id="43" name="Oval 42"/>
            <p:cNvSpPr/>
            <p:nvPr/>
          </p:nvSpPr>
          <p:spPr>
            <a:xfrm>
              <a:off x="10361279" y="3030464"/>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9096203" y="5114609"/>
              <a:ext cx="82114" cy="82114"/>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34"/>
            <p:cNvSpPr txBox="1">
              <a:spLocks noChangeArrowheads="1"/>
            </p:cNvSpPr>
            <p:nvPr/>
          </p:nvSpPr>
          <p:spPr bwMode="auto">
            <a:xfrm>
              <a:off x="9186220" y="5068848"/>
              <a:ext cx="1253789" cy="17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050" dirty="0" smtClean="0">
                  <a:solidFill>
                    <a:srgbClr val="244A61"/>
                  </a:solidFill>
                  <a:latin typeface="+mn-lt"/>
                  <a:cs typeface="Arial" charset="0"/>
                </a:rPr>
                <a:t>Needs to be sized and priced</a:t>
              </a:r>
              <a:endParaRPr lang="en-US" altLang="en-US" sz="1050" dirty="0">
                <a:solidFill>
                  <a:srgbClr val="244A61"/>
                </a:solidFill>
                <a:latin typeface="+mn-lt"/>
                <a:cs typeface="Arial" charset="0"/>
              </a:endParaRPr>
            </a:p>
          </p:txBody>
        </p:sp>
      </p:grpSp>
    </p:spTree>
    <p:extLst>
      <p:ext uri="{BB962C8B-B14F-4D97-AF65-F5344CB8AC3E}">
        <p14:creationId xmlns:p14="http://schemas.microsoft.com/office/powerpoint/2010/main" val="82837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11</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sp>
        <p:nvSpPr>
          <p:cNvPr id="5" name="Title 1"/>
          <p:cNvSpPr txBox="1">
            <a:spLocks/>
          </p:cNvSpPr>
          <p:nvPr/>
        </p:nvSpPr>
        <p:spPr>
          <a:xfrm>
            <a:off x="844549" y="264871"/>
            <a:ext cx="8423020" cy="995704"/>
          </a:xfrm>
          <a:prstGeom prst="rect">
            <a:avLst/>
          </a:prstGeom>
        </p:spPr>
        <p:txBody>
          <a:bodyPr/>
          <a:lst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a:lstStyle>
          <a:p>
            <a:r>
              <a:rPr lang="en-US" dirty="0" smtClean="0"/>
              <a:t>TPS drives production sizing</a:t>
            </a:r>
            <a:endParaRPr lang="en-US" dirty="0"/>
          </a:p>
        </p:txBody>
      </p:sp>
      <p:sp>
        <p:nvSpPr>
          <p:cNvPr id="6" name="Text Placeholder 2"/>
          <p:cNvSpPr>
            <a:spLocks noGrp="1"/>
          </p:cNvSpPr>
          <p:nvPr>
            <p:ph type="body" sz="quarter" idx="4294967295"/>
          </p:nvPr>
        </p:nvSpPr>
        <p:spPr>
          <a:xfrm>
            <a:off x="832103" y="1151078"/>
            <a:ext cx="10797922" cy="4978260"/>
          </a:xfrm>
          <a:prstGeom prst="rect">
            <a:avLst/>
          </a:prstGeom>
        </p:spPr>
        <p:txBody>
          <a:bodyPr/>
          <a:lstStyle/>
          <a:p>
            <a:r>
              <a:rPr lang="en-US" dirty="0" smtClean="0"/>
              <a:t>1 GB of Cloud Foundry Liberty for Java = </a:t>
            </a:r>
            <a:r>
              <a:rPr lang="en-US" b="1" dirty="0" smtClean="0"/>
              <a:t>40 </a:t>
            </a:r>
            <a:r>
              <a:rPr lang="en-US" b="1" dirty="0" smtClean="0"/>
              <a:t>TPS </a:t>
            </a:r>
            <a:r>
              <a:rPr lang="en-US" dirty="0" smtClean="0"/>
              <a:t>(for a typical app </a:t>
            </a:r>
            <a:r>
              <a:rPr lang="mr-IN" dirty="0" smtClean="0"/>
              <a:t>–</a:t>
            </a:r>
            <a:r>
              <a:rPr lang="en-US" dirty="0" smtClean="0"/>
              <a:t> your mileage may vary)</a:t>
            </a:r>
            <a:endParaRPr lang="en-US" dirty="0" smtClean="0"/>
          </a:p>
          <a:p>
            <a:pPr lvl="1"/>
            <a:r>
              <a:rPr lang="en-US" dirty="0" smtClean="0"/>
              <a:t>Example: </a:t>
            </a:r>
            <a:r>
              <a:rPr lang="en-US" dirty="0" smtClean="0"/>
              <a:t>2x2GB </a:t>
            </a:r>
            <a:r>
              <a:rPr lang="en-US" dirty="0" smtClean="0"/>
              <a:t>= </a:t>
            </a:r>
            <a:r>
              <a:rPr lang="en-US" dirty="0" smtClean="0"/>
              <a:t>160 TPS</a:t>
            </a:r>
          </a:p>
          <a:p>
            <a:pPr lvl="1"/>
            <a:r>
              <a:rPr lang="en-US" dirty="0" smtClean="0"/>
              <a:t>Tip: Use 2x2GB as a starting point </a:t>
            </a:r>
            <a:r>
              <a:rPr lang="mr-IN" dirty="0" smtClean="0"/>
              <a:t>–</a:t>
            </a:r>
            <a:r>
              <a:rPr lang="en-US" dirty="0" smtClean="0"/>
              <a:t> and then scale later</a:t>
            </a:r>
            <a:endParaRPr lang="en-US" dirty="0" smtClean="0"/>
          </a:p>
          <a:p>
            <a:r>
              <a:rPr lang="en-US" dirty="0" smtClean="0"/>
              <a:t>In average, Analytics requires </a:t>
            </a:r>
            <a:r>
              <a:rPr lang="en-US" b="1" dirty="0" smtClean="0"/>
              <a:t>x1.5</a:t>
            </a:r>
            <a:r>
              <a:rPr lang="en-US" dirty="0" smtClean="0"/>
              <a:t> the size of the Mobile Server</a:t>
            </a:r>
          </a:p>
          <a:p>
            <a:pPr lvl="1"/>
            <a:r>
              <a:rPr lang="en-US" dirty="0" smtClean="0"/>
              <a:t>Example: if the server is 2x2GB, Analytics requires </a:t>
            </a:r>
            <a:r>
              <a:rPr lang="en-US" dirty="0" smtClean="0"/>
              <a:t>2x3GB</a:t>
            </a:r>
            <a:endParaRPr lang="en-US" dirty="0" smtClean="0"/>
          </a:p>
          <a:p>
            <a:r>
              <a:rPr lang="en-US" dirty="0" smtClean="0"/>
              <a:t>Production requires at least </a:t>
            </a:r>
            <a:r>
              <a:rPr lang="en-US" b="1" dirty="0" smtClean="0"/>
              <a:t>2 nodes.</a:t>
            </a:r>
            <a:r>
              <a:rPr lang="en-US" dirty="0" smtClean="0"/>
              <a:t> More nodes </a:t>
            </a:r>
            <a:r>
              <a:rPr lang="en-US" dirty="0" smtClean="0">
                <a:sym typeface="Wingdings"/>
              </a:rPr>
              <a:t></a:t>
            </a:r>
            <a:r>
              <a:rPr lang="en-US" dirty="0" smtClean="0"/>
              <a:t> </a:t>
            </a:r>
            <a:r>
              <a:rPr lang="en-US" dirty="0" smtClean="0"/>
              <a:t>better availability</a:t>
            </a:r>
          </a:p>
          <a:p>
            <a:r>
              <a:rPr lang="en-US" dirty="0" smtClean="0"/>
              <a:t>Note</a:t>
            </a:r>
            <a:endParaRPr lang="en-US" dirty="0" smtClean="0"/>
          </a:p>
          <a:p>
            <a:pPr lvl="1"/>
            <a:r>
              <a:rPr lang="en-US" dirty="0" smtClean="0"/>
              <a:t>TPS rate must be determined </a:t>
            </a:r>
            <a:r>
              <a:rPr lang="en-US" dirty="0" smtClean="0"/>
              <a:t>based on user interaction of the app</a:t>
            </a:r>
            <a:endParaRPr lang="en-US" dirty="0" smtClean="0"/>
          </a:p>
          <a:p>
            <a:pPr lvl="1"/>
            <a:r>
              <a:rPr lang="en-US" dirty="0" smtClean="0"/>
              <a:t>Concurrent users depend on multiple factors (session duration, frequency of transactions, etc.)</a:t>
            </a:r>
          </a:p>
        </p:txBody>
      </p:sp>
    </p:spTree>
    <p:extLst>
      <p:ext uri="{BB962C8B-B14F-4D97-AF65-F5344CB8AC3E}">
        <p14:creationId xmlns:p14="http://schemas.microsoft.com/office/powerpoint/2010/main" val="118725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Lab instructions</a:t>
            </a:r>
            <a:endParaRPr lang="en-US" dirty="0"/>
          </a:p>
        </p:txBody>
      </p:sp>
      <p:sp>
        <p:nvSpPr>
          <p:cNvPr id="3" name="Text Placeholder 2"/>
          <p:cNvSpPr>
            <a:spLocks noGrp="1"/>
          </p:cNvSpPr>
          <p:nvPr>
            <p:ph type="body" sz="quarter" idx="12"/>
          </p:nvPr>
        </p:nvSpPr>
        <p:spPr>
          <a:xfrm>
            <a:off x="270022" y="1889657"/>
            <a:ext cx="4024247" cy="521222"/>
          </a:xfrm>
        </p:spPr>
        <p:txBody>
          <a:bodyPr/>
          <a:lstStyle/>
          <a:p>
            <a:r>
              <a:rPr lang="en-US" dirty="0" smtClean="0"/>
              <a:t>Adapter compile and invoke</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12</a:t>
            </a:fld>
            <a:endParaRPr lang="en-US" dirty="0"/>
          </a:p>
        </p:txBody>
      </p:sp>
      <p:sp>
        <p:nvSpPr>
          <p:cNvPr id="5" name="Date Placeholder 4"/>
          <p:cNvSpPr>
            <a:spLocks noGrp="1"/>
          </p:cNvSpPr>
          <p:nvPr>
            <p:ph type="dt" sz="half" idx="2"/>
          </p:nvPr>
        </p:nvSpPr>
        <p:spPr/>
        <p:txBody>
          <a:bodyPr/>
          <a:lstStyle/>
          <a:p>
            <a:fld id="{E3AA4910-90FC-4241-BFE2-0079D4BD7C55}" type="datetime1">
              <a:rPr lang="en-IN" smtClean="0"/>
              <a:t>19/03/17</a:t>
            </a:fld>
            <a:endParaRPr lang="en-US" dirty="0"/>
          </a:p>
        </p:txBody>
      </p:sp>
    </p:spTree>
    <p:extLst>
      <p:ext uri="{BB962C8B-B14F-4D97-AF65-F5344CB8AC3E}">
        <p14:creationId xmlns:p14="http://schemas.microsoft.com/office/powerpoint/2010/main" val="639399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84308" y="180905"/>
            <a:ext cx="11731479" cy="1039514"/>
          </a:xfrm>
        </p:spPr>
        <p:txBody>
          <a:bodyPr/>
          <a:lstStyle/>
          <a:p>
            <a:r>
              <a:rPr lang="en-US" dirty="0" smtClean="0"/>
              <a:t>Steps</a:t>
            </a:r>
            <a:endParaRPr lang="en-US" dirty="0"/>
          </a:p>
        </p:txBody>
      </p:sp>
      <p:sp>
        <p:nvSpPr>
          <p:cNvPr id="3" name="Slide Number Placeholder 2"/>
          <p:cNvSpPr>
            <a:spLocks noGrp="1"/>
          </p:cNvSpPr>
          <p:nvPr>
            <p:ph type="sldNum" sz="quarter" idx="4"/>
          </p:nvPr>
        </p:nvSpPr>
        <p:spPr/>
        <p:txBody>
          <a:bodyPr/>
          <a:lstStyle/>
          <a:p>
            <a:fld id="{64A8A213-8E92-D94A-82D7-8578C89CAF17}" type="slidenum">
              <a:rPr lang="en-US" smtClean="0"/>
              <a:pPr/>
              <a:t>13</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sp>
        <p:nvSpPr>
          <p:cNvPr id="5" name="TextBox 4"/>
          <p:cNvSpPr txBox="1"/>
          <p:nvPr/>
        </p:nvSpPr>
        <p:spPr>
          <a:xfrm>
            <a:off x="842963" y="1085850"/>
            <a:ext cx="10366365" cy="5000625"/>
          </a:xfrm>
          <a:prstGeom prst="rect">
            <a:avLst/>
          </a:prstGeom>
        </p:spPr>
        <p:txBody>
          <a:bodyPr vert="horz" wrap="none" lIns="91440" tIns="45720" rIns="91440" bIns="45720" rtlCol="0" anchor="t" anchorCtr="0">
            <a:noAutofit/>
          </a:bodyPr>
          <a:lstStyle/>
          <a:p>
            <a:pPr>
              <a:lnSpc>
                <a:spcPct val="90000"/>
              </a:lnSpc>
              <a:spcBef>
                <a:spcPts val="1000"/>
              </a:spcBef>
            </a:pPr>
            <a:r>
              <a:rPr lang="en-US" sz="2500" dirty="0" smtClean="0"/>
              <a:t>Create MF </a:t>
            </a:r>
            <a:r>
              <a:rPr lang="en-US" sz="2500" dirty="0" smtClean="0"/>
              <a:t>service on Bluemix</a:t>
            </a:r>
            <a:endParaRPr lang="en-US" sz="2500" dirty="0" smtClean="0"/>
          </a:p>
          <a:p>
            <a:pPr>
              <a:lnSpc>
                <a:spcPct val="90000"/>
              </a:lnSpc>
              <a:spcBef>
                <a:spcPts val="1000"/>
              </a:spcBef>
            </a:pPr>
            <a:r>
              <a:rPr lang="en-US" sz="2500" dirty="0" smtClean="0"/>
              <a:t>Build </a:t>
            </a:r>
            <a:r>
              <a:rPr lang="en-US" sz="2500" dirty="0" smtClean="0"/>
              <a:t>the </a:t>
            </a:r>
            <a:r>
              <a:rPr lang="en-US" sz="2500" dirty="0" smtClean="0"/>
              <a:t>adapter</a:t>
            </a:r>
          </a:p>
          <a:p>
            <a:pPr lvl="1"/>
            <a:r>
              <a:rPr lang="en-US" sz="1600" b="1" dirty="0" smtClean="0"/>
              <a:t>&gt;cd home/</a:t>
            </a:r>
            <a:r>
              <a:rPr lang="en-US" sz="1600" b="1" dirty="0" err="1" smtClean="0"/>
              <a:t>ibm</a:t>
            </a:r>
            <a:r>
              <a:rPr lang="en-US" sz="1600" b="1" dirty="0" smtClean="0"/>
              <a:t>/dev/workspaces/Interconnect/</a:t>
            </a:r>
            <a:r>
              <a:rPr lang="en-US" sz="1600" b="1" dirty="0" err="1" smtClean="0"/>
              <a:t>InterconnectAdapterServices</a:t>
            </a:r>
            <a:r>
              <a:rPr lang="en-US" sz="1600" b="1" dirty="0" smtClean="0"/>
              <a:t>/</a:t>
            </a:r>
            <a:r>
              <a:rPr lang="en-US" sz="1600" b="1" dirty="0" err="1" smtClean="0"/>
              <a:t>REST_GetUserInfo</a:t>
            </a:r>
            <a:endParaRPr lang="en-GB" sz="1600" dirty="0"/>
          </a:p>
          <a:p>
            <a:pPr lvl="1"/>
            <a:r>
              <a:rPr lang="en-US" sz="1600" b="1" dirty="0" smtClean="0"/>
              <a:t>&gt;</a:t>
            </a:r>
            <a:r>
              <a:rPr lang="en-US" sz="1600" b="1" dirty="0" err="1" smtClean="0"/>
              <a:t>mvn</a:t>
            </a:r>
            <a:r>
              <a:rPr lang="en-US" sz="1600" b="1" dirty="0" smtClean="0"/>
              <a:t> </a:t>
            </a:r>
            <a:r>
              <a:rPr lang="en-US" sz="1600" b="1" dirty="0"/>
              <a:t>install</a:t>
            </a:r>
            <a:endParaRPr lang="en-GB" sz="1600" dirty="0"/>
          </a:p>
          <a:p>
            <a:pPr lvl="1"/>
            <a:r>
              <a:rPr lang="en-US" sz="1600" dirty="0"/>
              <a:t>This builds the </a:t>
            </a:r>
            <a:r>
              <a:rPr lang="en-US" sz="1600" dirty="0" err="1" smtClean="0"/>
              <a:t>adapter.In</a:t>
            </a:r>
            <a:r>
              <a:rPr lang="en-US" sz="1600" dirty="0" smtClean="0"/>
              <a:t> </a:t>
            </a:r>
            <a:r>
              <a:rPr lang="en-US" sz="1600" dirty="0"/>
              <a:t>the </a:t>
            </a:r>
            <a:r>
              <a:rPr lang="en-US" sz="1600" b="1" dirty="0"/>
              <a:t>target</a:t>
            </a:r>
            <a:r>
              <a:rPr lang="en-US" sz="1600" dirty="0"/>
              <a:t>  </a:t>
            </a:r>
            <a:r>
              <a:rPr lang="en-US" sz="1600" dirty="0" smtClean="0"/>
              <a:t>folder</a:t>
            </a:r>
            <a:endParaRPr lang="en-GB" sz="1600" dirty="0"/>
          </a:p>
          <a:p>
            <a:r>
              <a:rPr lang="en-US" sz="2500" dirty="0" smtClean="0"/>
              <a:t>Deploy</a:t>
            </a:r>
            <a:endParaRPr lang="en-US" sz="2500" dirty="0" smtClean="0"/>
          </a:p>
        </p:txBody>
      </p:sp>
      <p:pic>
        <p:nvPicPr>
          <p:cNvPr id="6" name="Picture 5"/>
          <p:cNvPicPr>
            <a:picLocks noChangeAspect="1"/>
          </p:cNvPicPr>
          <p:nvPr/>
        </p:nvPicPr>
        <p:blipFill>
          <a:blip r:embed="rId2"/>
          <a:stretch>
            <a:fillRect/>
          </a:stretch>
        </p:blipFill>
        <p:spPr>
          <a:xfrm>
            <a:off x="1428750" y="3161251"/>
            <a:ext cx="9112244" cy="3117817"/>
          </a:xfrm>
          <a:prstGeom prst="rect">
            <a:avLst/>
          </a:prstGeom>
        </p:spPr>
      </p:pic>
      <p:sp>
        <p:nvSpPr>
          <p:cNvPr id="7" name="Right Arrow 6"/>
          <p:cNvSpPr/>
          <p:nvPr/>
        </p:nvSpPr>
        <p:spPr>
          <a:xfrm rot="20228894">
            <a:off x="3014663" y="5014913"/>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ight Arrow 7"/>
          <p:cNvSpPr/>
          <p:nvPr/>
        </p:nvSpPr>
        <p:spPr>
          <a:xfrm rot="20228894">
            <a:off x="8910638" y="4038600"/>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7528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14</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pic>
        <p:nvPicPr>
          <p:cNvPr id="5" name="Picture 4"/>
          <p:cNvPicPr>
            <a:picLocks noChangeAspect="1"/>
          </p:cNvPicPr>
          <p:nvPr/>
        </p:nvPicPr>
        <p:blipFill>
          <a:blip r:embed="rId2"/>
          <a:stretch>
            <a:fillRect/>
          </a:stretch>
        </p:blipFill>
        <p:spPr>
          <a:xfrm>
            <a:off x="1956439" y="2341351"/>
            <a:ext cx="9288771" cy="3995646"/>
          </a:xfrm>
          <a:prstGeom prst="rect">
            <a:avLst/>
          </a:prstGeom>
        </p:spPr>
      </p:pic>
      <p:sp>
        <p:nvSpPr>
          <p:cNvPr id="6" name="Rectangle 5"/>
          <p:cNvSpPr/>
          <p:nvPr/>
        </p:nvSpPr>
        <p:spPr>
          <a:xfrm>
            <a:off x="504824" y="1191022"/>
            <a:ext cx="9953626" cy="1015663"/>
          </a:xfrm>
          <a:prstGeom prst="rect">
            <a:avLst/>
          </a:prstGeom>
        </p:spPr>
        <p:txBody>
          <a:bodyPr wrap="square">
            <a:spAutoFit/>
          </a:bodyPr>
          <a:lstStyle/>
          <a:p>
            <a:pPr lvl="1"/>
            <a:r>
              <a:rPr lang="en-US" sz="2000" dirty="0"/>
              <a:t>Normally you will use a challenge handler - but since we don</a:t>
            </a:r>
            <a:r>
              <a:rPr lang="mr-IN" sz="2000" dirty="0"/>
              <a:t>’</a:t>
            </a:r>
            <a:r>
              <a:rPr lang="en-US" sz="2000" dirty="0"/>
              <a:t>t have a </a:t>
            </a:r>
            <a:r>
              <a:rPr lang="en-US" sz="2000" dirty="0" smtClean="0"/>
              <a:t>app</a:t>
            </a:r>
          </a:p>
          <a:p>
            <a:pPr lvl="1"/>
            <a:r>
              <a:rPr lang="en-US" sz="2000" dirty="0" smtClean="0"/>
              <a:t>Go </a:t>
            </a:r>
            <a:r>
              <a:rPr lang="en-US" sz="2000" dirty="0"/>
              <a:t>to Console&gt;Runtime Settings&gt; Confidential clients</a:t>
            </a:r>
          </a:p>
          <a:p>
            <a:pPr lvl="1"/>
            <a:r>
              <a:rPr lang="en-US" sz="2000" dirty="0"/>
              <a:t>Create a client with DEFAULT_SCOPE</a:t>
            </a:r>
            <a:endParaRPr lang="en-US" sz="2000" dirty="0"/>
          </a:p>
        </p:txBody>
      </p:sp>
      <p:sp>
        <p:nvSpPr>
          <p:cNvPr id="7" name="Text Placeholder 1"/>
          <p:cNvSpPr>
            <a:spLocks noGrp="1"/>
          </p:cNvSpPr>
          <p:nvPr>
            <p:ph type="body" sz="quarter" idx="11"/>
          </p:nvPr>
        </p:nvSpPr>
        <p:spPr>
          <a:xfrm>
            <a:off x="270021" y="389236"/>
            <a:ext cx="11731479" cy="1039514"/>
          </a:xfrm>
        </p:spPr>
        <p:txBody>
          <a:bodyPr/>
          <a:lstStyle/>
          <a:p>
            <a:r>
              <a:rPr lang="en-US" dirty="0" smtClean="0"/>
              <a:t>Steps</a:t>
            </a:r>
            <a:endParaRPr lang="en-US" dirty="0"/>
          </a:p>
        </p:txBody>
      </p:sp>
      <p:sp>
        <p:nvSpPr>
          <p:cNvPr id="8" name="Right Arrow 7"/>
          <p:cNvSpPr/>
          <p:nvPr/>
        </p:nvSpPr>
        <p:spPr>
          <a:xfrm rot="20228894">
            <a:off x="1412193" y="4174868"/>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ight Arrow 8"/>
          <p:cNvSpPr/>
          <p:nvPr/>
        </p:nvSpPr>
        <p:spPr>
          <a:xfrm rot="20228894">
            <a:off x="9686927" y="4347714"/>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5216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9654" y="1700213"/>
            <a:ext cx="10502507" cy="3950141"/>
          </a:xfrm>
          <a:prstGeom prst="rect">
            <a:avLst/>
          </a:prstGeom>
        </p:spPr>
      </p:pic>
      <p:sp>
        <p:nvSpPr>
          <p:cNvPr id="3" name="Slide Number Placeholder 2"/>
          <p:cNvSpPr>
            <a:spLocks noGrp="1"/>
          </p:cNvSpPr>
          <p:nvPr>
            <p:ph type="sldNum" sz="quarter" idx="4"/>
          </p:nvPr>
        </p:nvSpPr>
        <p:spPr/>
        <p:txBody>
          <a:bodyPr/>
          <a:lstStyle/>
          <a:p>
            <a:fld id="{64A8A213-8E92-D94A-82D7-8578C89CAF17}" type="slidenum">
              <a:rPr lang="en-US" smtClean="0"/>
              <a:pPr/>
              <a:t>15</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sp>
        <p:nvSpPr>
          <p:cNvPr id="6" name="Rectangle 5"/>
          <p:cNvSpPr/>
          <p:nvPr/>
        </p:nvSpPr>
        <p:spPr>
          <a:xfrm>
            <a:off x="504824" y="1191022"/>
            <a:ext cx="9953626" cy="400110"/>
          </a:xfrm>
          <a:prstGeom prst="rect">
            <a:avLst/>
          </a:prstGeom>
        </p:spPr>
        <p:txBody>
          <a:bodyPr wrap="square">
            <a:spAutoFit/>
          </a:bodyPr>
          <a:lstStyle/>
          <a:p>
            <a:pPr lvl="1"/>
            <a:r>
              <a:rPr lang="en-US" sz="2000" dirty="0" smtClean="0"/>
              <a:t>Call the adapter</a:t>
            </a:r>
            <a:endParaRPr lang="en-US" sz="2000" dirty="0"/>
          </a:p>
        </p:txBody>
      </p:sp>
      <p:sp>
        <p:nvSpPr>
          <p:cNvPr id="7" name="Text Placeholder 1"/>
          <p:cNvSpPr>
            <a:spLocks noGrp="1"/>
          </p:cNvSpPr>
          <p:nvPr>
            <p:ph type="body" sz="quarter" idx="11"/>
          </p:nvPr>
        </p:nvSpPr>
        <p:spPr>
          <a:xfrm>
            <a:off x="270021" y="389236"/>
            <a:ext cx="11731479" cy="1039514"/>
          </a:xfrm>
        </p:spPr>
        <p:txBody>
          <a:bodyPr/>
          <a:lstStyle/>
          <a:p>
            <a:r>
              <a:rPr lang="en-US" dirty="0" smtClean="0"/>
              <a:t>Steps</a:t>
            </a:r>
            <a:endParaRPr lang="en-US" dirty="0"/>
          </a:p>
        </p:txBody>
      </p:sp>
      <p:sp>
        <p:nvSpPr>
          <p:cNvPr id="8" name="Right Arrow 7"/>
          <p:cNvSpPr/>
          <p:nvPr/>
        </p:nvSpPr>
        <p:spPr>
          <a:xfrm rot="20228894">
            <a:off x="854980" y="4099205"/>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ight Arrow 8"/>
          <p:cNvSpPr/>
          <p:nvPr/>
        </p:nvSpPr>
        <p:spPr>
          <a:xfrm rot="20228894">
            <a:off x="9615489" y="3867091"/>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9800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76435" y="1601145"/>
            <a:ext cx="10006012" cy="3717373"/>
          </a:xfrm>
          <a:prstGeom prst="rect">
            <a:avLst/>
          </a:prstGeom>
        </p:spPr>
      </p:pic>
      <p:sp>
        <p:nvSpPr>
          <p:cNvPr id="3" name="Slide Number Placeholder 2"/>
          <p:cNvSpPr>
            <a:spLocks noGrp="1"/>
          </p:cNvSpPr>
          <p:nvPr>
            <p:ph type="sldNum" sz="quarter" idx="4"/>
          </p:nvPr>
        </p:nvSpPr>
        <p:spPr/>
        <p:txBody>
          <a:bodyPr/>
          <a:lstStyle/>
          <a:p>
            <a:fld id="{64A8A213-8E92-D94A-82D7-8578C89CAF17}" type="slidenum">
              <a:rPr lang="en-US" smtClean="0"/>
              <a:pPr/>
              <a:t>16</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21/03/17</a:t>
            </a:fld>
            <a:endParaRPr lang="en-US" dirty="0"/>
          </a:p>
        </p:txBody>
      </p:sp>
      <p:sp>
        <p:nvSpPr>
          <p:cNvPr id="6" name="Rectangle 5"/>
          <p:cNvSpPr/>
          <p:nvPr/>
        </p:nvSpPr>
        <p:spPr>
          <a:xfrm>
            <a:off x="504824" y="1191022"/>
            <a:ext cx="9953626" cy="400110"/>
          </a:xfrm>
          <a:prstGeom prst="rect">
            <a:avLst/>
          </a:prstGeom>
        </p:spPr>
        <p:txBody>
          <a:bodyPr wrap="square">
            <a:spAutoFit/>
          </a:bodyPr>
          <a:lstStyle/>
          <a:p>
            <a:pPr lvl="1"/>
            <a:r>
              <a:rPr lang="en-US" sz="2000" dirty="0" smtClean="0"/>
              <a:t>Authenticate using the confidential client</a:t>
            </a:r>
            <a:endParaRPr lang="en-US" sz="2000" dirty="0"/>
          </a:p>
        </p:txBody>
      </p:sp>
      <p:sp>
        <p:nvSpPr>
          <p:cNvPr id="7" name="Text Placeholder 1"/>
          <p:cNvSpPr>
            <a:spLocks noGrp="1"/>
          </p:cNvSpPr>
          <p:nvPr>
            <p:ph type="body" sz="quarter" idx="11"/>
          </p:nvPr>
        </p:nvSpPr>
        <p:spPr>
          <a:xfrm>
            <a:off x="270021" y="389236"/>
            <a:ext cx="11731479" cy="1039514"/>
          </a:xfrm>
        </p:spPr>
        <p:txBody>
          <a:bodyPr/>
          <a:lstStyle/>
          <a:p>
            <a:r>
              <a:rPr lang="en-US" dirty="0" smtClean="0"/>
              <a:t>Steps</a:t>
            </a:r>
            <a:endParaRPr lang="en-US" dirty="0"/>
          </a:p>
        </p:txBody>
      </p:sp>
      <p:sp>
        <p:nvSpPr>
          <p:cNvPr id="9" name="Right Arrow 8"/>
          <p:cNvSpPr/>
          <p:nvPr/>
        </p:nvSpPr>
        <p:spPr>
          <a:xfrm rot="20228894">
            <a:off x="9644064" y="4009966"/>
            <a:ext cx="500062" cy="328612"/>
          </a:xfrm>
          <a:prstGeom prst="rightArrow">
            <a:avLst/>
          </a:prstGeom>
          <a:solidFill>
            <a:schemeClr val="accent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5531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17</a:t>
            </a:fld>
            <a:endParaRPr lang="en-US" dirty="0"/>
          </a:p>
        </p:txBody>
      </p:sp>
      <p:sp>
        <p:nvSpPr>
          <p:cNvPr id="3" name="Date Placeholder 2"/>
          <p:cNvSpPr>
            <a:spLocks noGrp="1"/>
          </p:cNvSpPr>
          <p:nvPr>
            <p:ph type="dt" sz="half" idx="2"/>
          </p:nvPr>
        </p:nvSpPr>
        <p:spPr/>
        <p:txBody>
          <a:bodyPr/>
          <a:lstStyle/>
          <a:p>
            <a:fld id="{86249C04-DA80-0845-B92D-8580E68D2D1E}" type="datetime1">
              <a:rPr lang="en-IN" smtClean="0"/>
              <a:t>19/03/17</a:t>
            </a:fld>
            <a:endParaRPr lang="en-US" dirty="0"/>
          </a:p>
        </p:txBody>
      </p:sp>
      <p:sp>
        <p:nvSpPr>
          <p:cNvPr id="6" name="Text Placeholder 5"/>
          <p:cNvSpPr>
            <a:spLocks noGrp="1"/>
          </p:cNvSpPr>
          <p:nvPr>
            <p:ph type="body" sz="quarter" idx="11"/>
          </p:nvPr>
        </p:nvSpPr>
        <p:spPr/>
        <p:txBody>
          <a:bodyPr/>
          <a:lstStyle/>
          <a:p>
            <a:r>
              <a:rPr lang="en-US" dirty="0"/>
              <a:t>Notices and disclaimers</a:t>
            </a:r>
          </a:p>
          <a:p>
            <a:endParaRPr lang="en-US" dirty="0"/>
          </a:p>
        </p:txBody>
      </p:sp>
      <p:sp>
        <p:nvSpPr>
          <p:cNvPr id="7" name="Text Placeholder 6"/>
          <p:cNvSpPr>
            <a:spLocks noGrp="1"/>
          </p:cNvSpPr>
          <p:nvPr>
            <p:ph type="body" sz="quarter" idx="13"/>
          </p:nvPr>
        </p:nvSpPr>
        <p:spPr>
          <a:xfrm>
            <a:off x="266701" y="1121939"/>
            <a:ext cx="10909300" cy="4616579"/>
          </a:xfrm>
        </p:spPr>
        <p:txBody>
          <a:bodyPr/>
          <a:lstStyle/>
          <a:p>
            <a:r>
              <a:rPr lang="en-US" sz="1200" dirty="0"/>
              <a:t>Copyright © 2017 by International Business Machines Corporation (IBM). No part of this document may be reproduced or transmitted in any form without written permission from IBM.</a:t>
            </a:r>
          </a:p>
          <a:p>
            <a:r>
              <a:rPr lang="en-US" sz="1200" b="1" dirty="0"/>
              <a:t>U.S. Government Users Restricted Rights — use, duplication or disclosure restricted by GSA ADP Schedule Contract with IBM.</a:t>
            </a:r>
          </a:p>
          <a:p>
            <a:r>
              <a:rPr lang="en-US" sz="1200" dirty="0"/>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a:t>
            </a:r>
            <a:r>
              <a:rPr lang="en-US" sz="1200" b="1" dirty="0"/>
              <a:t>This document is distributed “as is” without any warranty, either express or implied. In no event shall IBM be liable for any damage arising from the use of this information, including but not limited to, loss of data, business interruption, loss of profit or loss of opportunity. </a:t>
            </a:r>
            <a:r>
              <a:rPr lang="en-US" sz="1200" dirty="0"/>
              <a:t>IBM products and services are warranted according to the terms and conditions of </a:t>
            </a:r>
            <a:r>
              <a:rPr lang="en-US" sz="1200" dirty="0" smtClean="0"/>
              <a:t>the agreements </a:t>
            </a:r>
            <a:r>
              <a:rPr lang="en-US" sz="1200" dirty="0"/>
              <a:t>under which they are provided.</a:t>
            </a:r>
          </a:p>
          <a:p>
            <a:r>
              <a:rPr lang="en-US" sz="1200" dirty="0"/>
              <a:t>IBM products are manufactured from new parts or new and used parts. </a:t>
            </a:r>
            <a:br>
              <a:rPr lang="en-US" sz="1200" dirty="0"/>
            </a:br>
            <a:r>
              <a:rPr lang="en-US" sz="1200" dirty="0"/>
              <a:t>In some cases, a product may not be new and may have been previously installed. Regardless, our warranty terms apply.”</a:t>
            </a:r>
          </a:p>
          <a:p>
            <a:r>
              <a:rPr lang="en-US" sz="1200" b="1" dirty="0"/>
              <a:t>Any statements regarding IBM's future direction, intent or product plans are subject to change or withdrawal without notice.</a:t>
            </a:r>
          </a:p>
          <a:p>
            <a:r>
              <a:rPr lang="en-US" sz="1200" dirty="0"/>
              <a:t>Performance data contained herein was generally obtained in a controlled</a:t>
            </a:r>
            <a:r>
              <a:rPr lang="en-US" sz="1200" dirty="0" smtClean="0"/>
              <a:t>, isolated</a:t>
            </a:r>
            <a:r>
              <a:rPr lang="en-US" sz="1200" dirty="0"/>
              <a:t> environments. Customer examples are presented </a:t>
            </a:r>
            <a:br>
              <a:rPr lang="en-US" sz="1200" dirty="0"/>
            </a:br>
            <a:r>
              <a:rPr lang="en-US" sz="1200" dirty="0"/>
              <a:t>as illustrations of how those customers have used IBM products and </a:t>
            </a:r>
            <a:br>
              <a:rPr lang="en-US" sz="1200" dirty="0"/>
            </a:br>
            <a:r>
              <a:rPr lang="en-US" sz="1200" dirty="0"/>
              <a:t>the results they may have achieved. Actual performance, cost, savings or other results in other operating environments may vary. </a:t>
            </a:r>
          </a:p>
          <a:p>
            <a:r>
              <a:rPr lang="en-US" sz="1200" dirty="0"/>
              <a:t>References in this document to IBM products, programs, or services does not imply that IBM intends to make such products, programs or services available in all countries in which IBM operates or does business. </a:t>
            </a:r>
          </a:p>
          <a:p>
            <a:r>
              <a:rPr lang="en-US" sz="1200" dirty="0"/>
              <a:t>Workshops, sessions and associated materials may have been prepared  by independent session speakers, and do not necessarily reflect the </a:t>
            </a:r>
            <a:br>
              <a:rPr lang="en-US" sz="1200" dirty="0"/>
            </a:br>
            <a:r>
              <a:rPr lang="en-US" sz="1200" dirty="0"/>
              <a:t>views of IBM. All materials and discussions are provided for informational purposes only, and are neither intended to, nor shall constitute legal or other guidance or advice to any individual participant or their specific situation.</a:t>
            </a:r>
          </a:p>
          <a:p>
            <a:r>
              <a:rPr lang="en-US" sz="1200" dirty="0"/>
              <a:t>It is the customer’s responsibility to insure its own compliance with legal requirements and to obtain advice of competent legal counsel as to the identification and interpretation of any relevant laws and regulatory requirements that may affect the customer’s business and any actions</a:t>
            </a:r>
            <a:br>
              <a:rPr lang="en-US" sz="1200" dirty="0"/>
            </a:br>
            <a:r>
              <a:rPr lang="en-US" sz="1200" dirty="0"/>
              <a:t> the customer may need to take to comply with such laws. IBM does not provide legal advice or represent or warrant that its services or products will ensure that the customer is in compliance with any law.</a:t>
            </a:r>
          </a:p>
          <a:p>
            <a:endParaRPr lang="en-US" sz="1200" b="1" dirty="0"/>
          </a:p>
          <a:p>
            <a:endParaRPr lang="en-US" sz="1200" dirty="0"/>
          </a:p>
          <a:p>
            <a:endParaRPr lang="en-US" sz="1200" dirty="0"/>
          </a:p>
        </p:txBody>
      </p:sp>
    </p:spTree>
    <p:extLst>
      <p:ext uri="{BB962C8B-B14F-4D97-AF65-F5344CB8AC3E}">
        <p14:creationId xmlns:p14="http://schemas.microsoft.com/office/powerpoint/2010/main" val="1460448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18</a:t>
            </a:fld>
            <a:endParaRPr lang="en-US" dirty="0"/>
          </a:p>
        </p:txBody>
      </p:sp>
      <p:sp>
        <p:nvSpPr>
          <p:cNvPr id="3" name="Date Placeholder 2"/>
          <p:cNvSpPr>
            <a:spLocks noGrp="1"/>
          </p:cNvSpPr>
          <p:nvPr>
            <p:ph type="dt" sz="half" idx="2"/>
          </p:nvPr>
        </p:nvSpPr>
        <p:spPr/>
        <p:txBody>
          <a:bodyPr/>
          <a:lstStyle/>
          <a:p>
            <a:fld id="{7A2BC2BA-59BE-E44C-BDEB-3BF75C8460B5}" type="datetime1">
              <a:rPr lang="en-IN" smtClean="0"/>
              <a:t>19/03/17</a:t>
            </a:fld>
            <a:endParaRPr lang="en-US" dirty="0"/>
          </a:p>
        </p:txBody>
      </p:sp>
      <p:sp>
        <p:nvSpPr>
          <p:cNvPr id="4" name="Text Placeholder 3"/>
          <p:cNvSpPr>
            <a:spLocks noGrp="1"/>
          </p:cNvSpPr>
          <p:nvPr>
            <p:ph type="body" sz="quarter" idx="11"/>
          </p:nvPr>
        </p:nvSpPr>
        <p:spPr/>
        <p:txBody>
          <a:bodyPr/>
          <a:lstStyle/>
          <a:p>
            <a:r>
              <a:rPr lang="en-US" dirty="0" smtClean="0"/>
              <a:t>Notices and disclaimers continued</a:t>
            </a:r>
            <a:endParaRPr lang="en-US" dirty="0"/>
          </a:p>
        </p:txBody>
      </p:sp>
      <p:sp>
        <p:nvSpPr>
          <p:cNvPr id="5" name="Text Placeholder 4"/>
          <p:cNvSpPr>
            <a:spLocks noGrp="1"/>
          </p:cNvSpPr>
          <p:nvPr>
            <p:ph type="body" sz="quarter" idx="13"/>
          </p:nvPr>
        </p:nvSpPr>
        <p:spPr>
          <a:xfrm>
            <a:off x="266701" y="1545272"/>
            <a:ext cx="10909300" cy="3026728"/>
          </a:xfrm>
        </p:spPr>
        <p:txBody>
          <a:bodyPr spcCol="822960"/>
          <a:lstStyle/>
          <a:p>
            <a:r>
              <a:rPr lang="en-US" sz="1200" dirty="0"/>
              <a:t>Information concerning non-IBM products was obtained from the suppliers of those products, their published announcements or other publicly available sources. IBM has not tested those products in connection with this publication and cannot confirm the accuracy </a:t>
            </a:r>
            <a:r>
              <a:rPr lang="en-US" sz="1200" dirty="0" smtClean="0"/>
              <a:t>of performance</a:t>
            </a:r>
            <a:r>
              <a:rPr lang="en-US" sz="1200" dirty="0"/>
              <a:t>,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IBM’s products</a:t>
            </a:r>
            <a:r>
              <a:rPr lang="en-US" sz="1200" dirty="0" smtClean="0"/>
              <a:t>. </a:t>
            </a:r>
            <a:r>
              <a:rPr lang="en-US" sz="1200" b="1" dirty="0" smtClean="0"/>
              <a:t>IBM expressly disclaims all warranties, expressed or implied, including but not limited to, the implied warranties of merchantability and fitness for a particular</a:t>
            </a:r>
            <a:r>
              <a:rPr lang="en-US" sz="1200" dirty="0" smtClean="0"/>
              <a:t>, </a:t>
            </a:r>
            <a:r>
              <a:rPr lang="en-US" sz="1200" b="1" dirty="0"/>
              <a:t>purpose.</a:t>
            </a:r>
            <a:endParaRPr lang="en-US" sz="1200" dirty="0"/>
          </a:p>
          <a:p>
            <a:r>
              <a:rPr lang="en-US" sz="1200" dirty="0"/>
              <a:t>The provision of the information contained herein is not intended to, and does not, grant any right or license under any IBM patents, copyrights, trademarks or other intellectual property right.</a:t>
            </a:r>
          </a:p>
          <a:p>
            <a:r>
              <a:rPr lang="en-US" sz="1200" dirty="0"/>
              <a:t>IBM, the IBM logo, ibm.com, Aspera</a:t>
            </a:r>
            <a:r>
              <a:rPr lang="en-US" sz="1200" baseline="30000" dirty="0"/>
              <a:t>®</a:t>
            </a:r>
            <a:r>
              <a:rPr lang="en-US" sz="1200" dirty="0"/>
              <a:t>, Bluemix, Blueworks Live, CICS, Clearcase, Cognos</a:t>
            </a:r>
            <a:r>
              <a:rPr lang="en-US" sz="1200" baseline="30000" dirty="0"/>
              <a:t>®</a:t>
            </a:r>
            <a:r>
              <a:rPr lang="en-US" sz="1200" dirty="0"/>
              <a:t>, DOORS</a:t>
            </a:r>
            <a:r>
              <a:rPr lang="en-US" sz="1200" baseline="30000" dirty="0"/>
              <a:t>®</a:t>
            </a:r>
            <a:r>
              <a:rPr lang="en-US" sz="1200" dirty="0"/>
              <a:t>, Emptoris</a:t>
            </a:r>
            <a:r>
              <a:rPr lang="en-US" sz="1200" baseline="30000" dirty="0"/>
              <a:t>®</a:t>
            </a:r>
            <a:r>
              <a:rPr lang="en-US" sz="1200" dirty="0"/>
              <a:t>, Enterprise Document Management System™, FASP</a:t>
            </a:r>
            <a:r>
              <a:rPr lang="en-US" sz="1200" baseline="30000" dirty="0"/>
              <a:t>®</a:t>
            </a:r>
            <a:r>
              <a:rPr lang="en-US" sz="1200" dirty="0"/>
              <a:t>, FileNet</a:t>
            </a:r>
            <a:r>
              <a:rPr lang="en-US" sz="1200" baseline="30000" dirty="0"/>
              <a:t>®</a:t>
            </a:r>
            <a:r>
              <a:rPr lang="en-US" sz="1200" dirty="0"/>
              <a:t>, Global Business </a:t>
            </a:r>
            <a:r>
              <a:rPr lang="en-US" sz="1200" dirty="0" smtClean="0"/>
              <a:t>Services</a:t>
            </a:r>
            <a:r>
              <a:rPr lang="en-US" sz="1200" baseline="30000" dirty="0" smtClean="0"/>
              <a:t>®</a:t>
            </a:r>
            <a:r>
              <a:rPr lang="en-US" sz="1200" dirty="0"/>
              <a:t>,</a:t>
            </a:r>
            <a:br>
              <a:rPr lang="en-US" sz="1200" dirty="0"/>
            </a:br>
            <a:r>
              <a:rPr lang="en-US" sz="1200" dirty="0"/>
              <a:t>Global Technology </a:t>
            </a:r>
            <a:r>
              <a:rPr lang="en-US" sz="1200" dirty="0" smtClean="0"/>
              <a:t>Services</a:t>
            </a:r>
            <a:r>
              <a:rPr lang="en-US" sz="1200" baseline="30000" dirty="0" smtClean="0"/>
              <a:t>®</a:t>
            </a:r>
            <a:r>
              <a:rPr lang="en-US" sz="1200" dirty="0"/>
              <a:t>, IBM ExperienceOne™, IBM SmartCloud</a:t>
            </a:r>
            <a:r>
              <a:rPr lang="en-US" sz="1200" baseline="30000" dirty="0"/>
              <a:t>®</a:t>
            </a:r>
            <a:r>
              <a:rPr lang="en-US" sz="1200" dirty="0"/>
              <a:t>, IBM Social Business</a:t>
            </a:r>
            <a:r>
              <a:rPr lang="en-US" sz="1200" baseline="30000" dirty="0"/>
              <a:t>®</a:t>
            </a:r>
            <a:r>
              <a:rPr lang="en-US" sz="1200" dirty="0"/>
              <a:t>, Information on Demand, ILOG, Maximo</a:t>
            </a:r>
            <a:r>
              <a:rPr lang="en-US" sz="1200" baseline="30000" dirty="0"/>
              <a:t>®</a:t>
            </a:r>
            <a:r>
              <a:rPr lang="en-US" sz="1200" dirty="0"/>
              <a:t>, MQIntegrator</a:t>
            </a:r>
            <a:r>
              <a:rPr lang="en-US" sz="1200" baseline="30000" dirty="0"/>
              <a:t>®</a:t>
            </a:r>
            <a:r>
              <a:rPr lang="en-US" sz="1200" dirty="0"/>
              <a:t>, MQSeries</a:t>
            </a:r>
            <a:r>
              <a:rPr lang="en-US" sz="1200" baseline="30000" dirty="0"/>
              <a:t>®</a:t>
            </a:r>
            <a:r>
              <a:rPr lang="en-US" sz="1200" dirty="0"/>
              <a:t>, Netcool</a:t>
            </a:r>
            <a:r>
              <a:rPr lang="en-US" sz="1200" baseline="30000" dirty="0"/>
              <a:t>®</a:t>
            </a:r>
            <a:r>
              <a:rPr lang="en-US" sz="1200" dirty="0"/>
              <a:t>, OMEGAMON, OpenPower, PureAnalytics™, PureApplication</a:t>
            </a:r>
            <a:r>
              <a:rPr lang="en-US" sz="1200" baseline="30000" dirty="0"/>
              <a:t>®</a:t>
            </a:r>
            <a:r>
              <a:rPr lang="en-US" sz="1200" dirty="0"/>
              <a:t>, pureCluster™, PureCoverage</a:t>
            </a:r>
            <a:r>
              <a:rPr lang="en-US" sz="1200" baseline="30000" dirty="0"/>
              <a:t>®</a:t>
            </a:r>
            <a:r>
              <a:rPr lang="en-US" sz="1200" dirty="0"/>
              <a:t>, PureData</a:t>
            </a:r>
            <a:r>
              <a:rPr lang="en-US" sz="1200" baseline="30000" dirty="0"/>
              <a:t>®</a:t>
            </a:r>
            <a:r>
              <a:rPr lang="en-US" sz="1200" dirty="0"/>
              <a:t>, PureExperience</a:t>
            </a:r>
            <a:r>
              <a:rPr lang="en-US" sz="1200" baseline="30000" dirty="0"/>
              <a:t>®</a:t>
            </a:r>
            <a:r>
              <a:rPr lang="en-US" sz="1200" dirty="0"/>
              <a:t>, PureFlex</a:t>
            </a:r>
            <a:r>
              <a:rPr lang="en-US" sz="1200" baseline="30000" dirty="0"/>
              <a:t>®</a:t>
            </a:r>
            <a:r>
              <a:rPr lang="en-US" sz="1200" dirty="0"/>
              <a:t>, pureQuery</a:t>
            </a:r>
            <a:r>
              <a:rPr lang="en-US" sz="1200" baseline="30000" dirty="0"/>
              <a:t>®</a:t>
            </a:r>
            <a:r>
              <a:rPr lang="en-US" sz="1200" dirty="0"/>
              <a:t>, pureScale</a:t>
            </a:r>
            <a:r>
              <a:rPr lang="en-US" sz="1200" baseline="30000" dirty="0"/>
              <a:t>®</a:t>
            </a:r>
            <a:r>
              <a:rPr lang="en-US" sz="1200" dirty="0"/>
              <a:t>, PureSystems</a:t>
            </a:r>
            <a:r>
              <a:rPr lang="en-US" sz="1200" baseline="30000" dirty="0"/>
              <a:t>®</a:t>
            </a:r>
            <a:r>
              <a:rPr lang="en-US" sz="1200" dirty="0"/>
              <a:t>, QRadar</a:t>
            </a:r>
            <a:r>
              <a:rPr lang="en-US" sz="1200" baseline="30000" dirty="0"/>
              <a:t>®</a:t>
            </a:r>
            <a:r>
              <a:rPr lang="en-US" sz="1200" dirty="0"/>
              <a:t>, Rational</a:t>
            </a:r>
            <a:r>
              <a:rPr lang="en-US" sz="1200" baseline="30000" dirty="0"/>
              <a:t>®</a:t>
            </a:r>
            <a:r>
              <a:rPr lang="en-US" sz="1200" dirty="0"/>
              <a:t>, Rhapsody</a:t>
            </a:r>
            <a:r>
              <a:rPr lang="en-US" sz="1200" baseline="30000" dirty="0"/>
              <a:t>®</a:t>
            </a:r>
            <a:r>
              <a:rPr lang="en-US" sz="1200" dirty="0"/>
              <a:t>, Smarter Commerce</a:t>
            </a:r>
            <a:r>
              <a:rPr lang="en-US" sz="1200" baseline="30000" dirty="0"/>
              <a:t>®</a:t>
            </a:r>
            <a:r>
              <a:rPr lang="en-US" sz="1200" dirty="0" smtClean="0"/>
              <a:t>, SoDA</a:t>
            </a:r>
            <a:r>
              <a:rPr lang="en-US" sz="1200" dirty="0"/>
              <a:t>, SPSS, Sterling Commerce</a:t>
            </a:r>
            <a:r>
              <a:rPr lang="en-US" sz="1200" baseline="30000" dirty="0"/>
              <a:t>®</a:t>
            </a:r>
            <a:r>
              <a:rPr lang="en-US" sz="1200" dirty="0"/>
              <a:t>, StoredIQ, Tealeaf</a:t>
            </a:r>
            <a:r>
              <a:rPr lang="en-US" sz="1200" baseline="30000" dirty="0"/>
              <a:t>®</a:t>
            </a:r>
            <a:r>
              <a:rPr lang="en-US" sz="1200" dirty="0"/>
              <a:t>, Tivoli</a:t>
            </a:r>
            <a:r>
              <a:rPr lang="en-US" sz="1200" baseline="30000" dirty="0" smtClean="0"/>
              <a:t>®</a:t>
            </a:r>
            <a:r>
              <a:rPr lang="en-US" sz="1200" dirty="0" smtClean="0"/>
              <a:t> Trusteer</a:t>
            </a:r>
            <a:r>
              <a:rPr lang="en-US" sz="1200" baseline="30000" dirty="0"/>
              <a:t>®</a:t>
            </a:r>
            <a:r>
              <a:rPr lang="en-US" sz="1200" dirty="0"/>
              <a:t>, Unica</a:t>
            </a:r>
            <a:r>
              <a:rPr lang="en-US" sz="1200" baseline="30000" dirty="0"/>
              <a:t>®</a:t>
            </a:r>
            <a:r>
              <a:rPr lang="en-US" sz="1200" dirty="0"/>
              <a:t>, urban{code}</a:t>
            </a:r>
            <a:r>
              <a:rPr lang="en-US" sz="1200" baseline="30000" dirty="0"/>
              <a:t>®</a:t>
            </a:r>
            <a:r>
              <a:rPr lang="en-US" sz="1200" dirty="0"/>
              <a:t>, Watson, WebSphere</a:t>
            </a:r>
            <a:r>
              <a:rPr lang="en-US" sz="1200" baseline="30000" dirty="0"/>
              <a:t>®</a:t>
            </a:r>
            <a:r>
              <a:rPr lang="en-US" sz="1200" dirty="0"/>
              <a:t>, Worklight</a:t>
            </a:r>
            <a:r>
              <a:rPr lang="en-US" sz="1200" baseline="30000" dirty="0"/>
              <a:t>®</a:t>
            </a:r>
            <a:r>
              <a:rPr lang="en-US" sz="1200" dirty="0"/>
              <a:t>, X-Force</a:t>
            </a:r>
            <a:r>
              <a:rPr lang="en-US" sz="1200" baseline="30000" dirty="0"/>
              <a:t>®</a:t>
            </a:r>
            <a:r>
              <a:rPr lang="en-US" sz="1200" dirty="0"/>
              <a:t> and System z</a:t>
            </a:r>
            <a:r>
              <a:rPr lang="en-US" sz="1200" baseline="30000" dirty="0"/>
              <a:t>®</a:t>
            </a:r>
            <a:r>
              <a:rPr lang="en-US" sz="1200" dirty="0"/>
              <a:t> Z/OS, are trademarks of International Business Machines Corporation, registered in </a:t>
            </a:r>
            <a:r>
              <a:rPr lang="en-US" sz="1200" dirty="0" smtClean="0"/>
              <a:t>many jurisdictions </a:t>
            </a:r>
            <a:r>
              <a:rPr lang="en-US" sz="1200" dirty="0"/>
              <a:t>worldwide. Other product and service names might be trademarks of IBM or other companies. A current list of IBM trademarks is available on the Web at "Copyright and trademark information" </a:t>
            </a:r>
            <a:r>
              <a:rPr lang="en-US" sz="1200" dirty="0" smtClean="0"/>
              <a:t>at</a:t>
            </a:r>
            <a:r>
              <a:rPr lang="en-US" sz="1200" u="none" dirty="0" smtClean="0">
                <a:hlinkClick r:id="rId2"/>
              </a:rPr>
              <a:t>: </a:t>
            </a:r>
            <a:r>
              <a:rPr lang="en-US" sz="1200" dirty="0" smtClean="0">
                <a:hlinkClick r:id="rId2"/>
              </a:rPr>
              <a:t>www.ibm.com</a:t>
            </a:r>
            <a:r>
              <a:rPr lang="en-US" sz="1200" dirty="0">
                <a:hlinkClick r:id="rId2"/>
              </a:rPr>
              <a:t>/legal/copytrade.shtml</a:t>
            </a:r>
            <a:r>
              <a:rPr lang="en-US" sz="1200" dirty="0"/>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1786096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dirty="0"/>
          </a:p>
        </p:txBody>
      </p:sp>
      <p:sp>
        <p:nvSpPr>
          <p:cNvPr id="5" name="Slide Number Placeholder 4"/>
          <p:cNvSpPr>
            <a:spLocks noGrp="1"/>
          </p:cNvSpPr>
          <p:nvPr>
            <p:ph type="sldNum" sz="quarter" idx="4"/>
          </p:nvPr>
        </p:nvSpPr>
        <p:spPr/>
        <p:txBody>
          <a:bodyPr/>
          <a:lstStyle/>
          <a:p>
            <a:fld id="{64A8A213-8E92-D94A-82D7-8578C89CAF17}" type="slidenum">
              <a:rPr lang="en-US" smtClean="0"/>
              <a:pPr/>
              <a:t>19</a:t>
            </a:fld>
            <a:endParaRPr lang="en-US" dirty="0"/>
          </a:p>
        </p:txBody>
      </p:sp>
      <p:sp>
        <p:nvSpPr>
          <p:cNvPr id="6" name="Date Placeholder 5"/>
          <p:cNvSpPr>
            <a:spLocks noGrp="1"/>
          </p:cNvSpPr>
          <p:nvPr>
            <p:ph type="dt" sz="half" idx="2"/>
          </p:nvPr>
        </p:nvSpPr>
        <p:spPr/>
        <p:txBody>
          <a:bodyPr/>
          <a:lstStyle/>
          <a:p>
            <a:fld id="{ED81EA6E-F9D8-B344-956C-407BFBBBE42A}" type="datetime1">
              <a:rPr lang="en-IN" smtClean="0"/>
              <a:t>19/03/17</a:t>
            </a:fld>
            <a:endParaRPr lang="en-US" dirty="0"/>
          </a:p>
        </p:txBody>
      </p:sp>
    </p:spTree>
    <p:extLst>
      <p:ext uri="{BB962C8B-B14F-4D97-AF65-F5344CB8AC3E}">
        <p14:creationId xmlns:p14="http://schemas.microsoft.com/office/powerpoint/2010/main" val="366082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4A8A213-8E92-D94A-82D7-8578C89CAF17}" type="slidenum">
              <a:rPr lang="en-US" smtClean="0"/>
              <a:pPr/>
              <a:t>2</a:t>
            </a:fld>
            <a:endParaRPr lang="en-US" dirty="0"/>
          </a:p>
        </p:txBody>
      </p:sp>
      <p:sp>
        <p:nvSpPr>
          <p:cNvPr id="3" name="Date Placeholder 2"/>
          <p:cNvSpPr>
            <a:spLocks noGrp="1"/>
          </p:cNvSpPr>
          <p:nvPr>
            <p:ph type="dt" sz="half" idx="2"/>
          </p:nvPr>
        </p:nvSpPr>
        <p:spPr/>
        <p:txBody>
          <a:bodyPr/>
          <a:lstStyle/>
          <a:p>
            <a:fld id="{810D159B-3B9D-6D4B-9977-907B765C767C}" type="datetime1">
              <a:rPr lang="en-IN" smtClean="0"/>
              <a:t>19/03/17</a:t>
            </a:fld>
            <a:endParaRPr lang="en-US" dirty="0"/>
          </a:p>
        </p:txBody>
      </p:sp>
      <p:sp>
        <p:nvSpPr>
          <p:cNvPr id="6" name="Text Placeholder 5"/>
          <p:cNvSpPr>
            <a:spLocks noGrp="1"/>
          </p:cNvSpPr>
          <p:nvPr>
            <p:ph type="body" sz="quarter" idx="11"/>
          </p:nvPr>
        </p:nvSpPr>
        <p:spPr/>
        <p:txBody>
          <a:bodyPr/>
          <a:lstStyle/>
          <a:p>
            <a:r>
              <a:rPr lang="en-US" dirty="0" smtClean="0"/>
              <a:t>Please note</a:t>
            </a:r>
            <a:endParaRPr lang="en-US" dirty="0"/>
          </a:p>
        </p:txBody>
      </p:sp>
      <p:sp>
        <p:nvSpPr>
          <p:cNvPr id="7" name="Text Placeholder 6"/>
          <p:cNvSpPr>
            <a:spLocks noGrp="1"/>
          </p:cNvSpPr>
          <p:nvPr>
            <p:ph type="body" sz="quarter" idx="13"/>
          </p:nvPr>
        </p:nvSpPr>
        <p:spPr>
          <a:xfrm>
            <a:off x="266701" y="1121940"/>
            <a:ext cx="10909300" cy="3327763"/>
          </a:xfrm>
        </p:spPr>
        <p:txBody>
          <a:bodyPr/>
          <a:lstStyle/>
          <a:p>
            <a:r>
              <a:rPr lang="en-US" sz="1400" dirty="0"/>
              <a:t>IBM’s statements regarding its plans, directions, and intent </a:t>
            </a:r>
            <a:br>
              <a:rPr lang="en-US" sz="1400" dirty="0"/>
            </a:br>
            <a:r>
              <a:rPr lang="en-US" sz="1400" dirty="0"/>
              <a:t>are subject to change or withdrawal without notice at IBM’s </a:t>
            </a:r>
            <a:br>
              <a:rPr lang="en-US" sz="1400" dirty="0"/>
            </a:br>
            <a:r>
              <a:rPr lang="en-US" sz="1400" dirty="0"/>
              <a:t>sole discretion.</a:t>
            </a:r>
          </a:p>
          <a:p>
            <a:r>
              <a:rPr lang="en-US" sz="1400" dirty="0"/>
              <a:t>Information regarding potential future products is intended to outline our general product direction and it should not be relied on in making a purchasing decision.</a:t>
            </a:r>
          </a:p>
          <a:p>
            <a:r>
              <a:rPr lang="en-US" sz="1400" dirty="0"/>
              <a:t>The information mentioned regarding potential future products is not a commitment, promise, or legal obligation to deliver </a:t>
            </a:r>
            <a:br>
              <a:rPr lang="en-US" sz="1400" dirty="0"/>
            </a:br>
            <a:r>
              <a:rPr lang="en-US" sz="1400" dirty="0"/>
              <a:t>any material, code or functionality. Information about potential future products may not be incorporated into any contract.</a:t>
            </a:r>
          </a:p>
          <a:p>
            <a:r>
              <a:rPr lang="en-US" sz="1400" dirty="0"/>
              <a:t>The development, release, and timing of any future features </a:t>
            </a:r>
            <a:br>
              <a:rPr lang="en-US" sz="1400" dirty="0"/>
            </a:br>
            <a:r>
              <a:rPr lang="en-US" sz="1400" dirty="0"/>
              <a:t>or functionality described for our products remains at our sole discretion.</a:t>
            </a:r>
          </a:p>
          <a:p>
            <a:r>
              <a:rPr lang="en-US" sz="1400" dirty="0"/>
              <a:t>Performance is based on measurements and projections </a:t>
            </a:r>
            <a:br>
              <a:rPr lang="en-US" sz="1400" dirty="0"/>
            </a:br>
            <a:r>
              <a:rPr lang="en-US" sz="1400" dirty="0"/>
              <a:t>using standard IBM benchmarks in a controlled environment. The actual throughput or performance that any user will experience will vary depending upon many factors, including considerations such as the amount of multiprogramming in</a:t>
            </a:r>
            <a:br>
              <a:rPr lang="en-US" sz="1400" dirty="0"/>
            </a:br>
            <a:r>
              <a:rPr lang="en-US" sz="1400" dirty="0"/>
              <a:t>the user’s job stream, the I/O configuration, the storage configuration, and the workload processed. Therefore, no assurance can be given that an individual user will achieve results similar to those stated here.</a:t>
            </a:r>
          </a:p>
          <a:p>
            <a:endParaRPr lang="en-US" sz="1400" dirty="0"/>
          </a:p>
        </p:txBody>
      </p:sp>
    </p:spTree>
    <p:extLst>
      <p:ext uri="{BB962C8B-B14F-4D97-AF65-F5344CB8AC3E}">
        <p14:creationId xmlns:p14="http://schemas.microsoft.com/office/powerpoint/2010/main" val="1890131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Mobile Foundation </a:t>
            </a:r>
          </a:p>
          <a:p>
            <a:r>
              <a:rPr lang="en-US" sz="2000" dirty="0" smtClean="0"/>
              <a:t>(aka IBM MobileFirst platform Foundation)  </a:t>
            </a:r>
            <a:endParaRPr lang="en-US" dirty="0"/>
          </a:p>
        </p:txBody>
      </p:sp>
      <p:sp>
        <p:nvSpPr>
          <p:cNvPr id="3" name="Text Placeholder 2"/>
          <p:cNvSpPr>
            <a:spLocks noGrp="1"/>
          </p:cNvSpPr>
          <p:nvPr>
            <p:ph type="body" sz="quarter" idx="12"/>
          </p:nvPr>
        </p:nvSpPr>
        <p:spPr>
          <a:xfrm>
            <a:off x="270022" y="1889657"/>
            <a:ext cx="4024247" cy="521222"/>
          </a:xfrm>
        </p:spPr>
        <p:txBody>
          <a:bodyPr/>
          <a:lstStyle/>
          <a:p>
            <a:r>
              <a:rPr lang="en-US" dirty="0" smtClean="0"/>
              <a:t>Deployment patterns on Bluemix</a:t>
            </a:r>
            <a:endParaRPr lang="en-US" dirty="0"/>
          </a:p>
        </p:txBody>
      </p:sp>
      <p:sp>
        <p:nvSpPr>
          <p:cNvPr id="4" name="Slide Number Placeholder 3"/>
          <p:cNvSpPr>
            <a:spLocks noGrp="1"/>
          </p:cNvSpPr>
          <p:nvPr>
            <p:ph type="sldNum" sz="quarter" idx="4"/>
          </p:nvPr>
        </p:nvSpPr>
        <p:spPr/>
        <p:txBody>
          <a:bodyPr/>
          <a:lstStyle/>
          <a:p>
            <a:fld id="{64A8A213-8E92-D94A-82D7-8578C89CAF17}" type="slidenum">
              <a:rPr lang="en-US" smtClean="0"/>
              <a:pPr/>
              <a:t>3</a:t>
            </a:fld>
            <a:endParaRPr lang="en-US" dirty="0"/>
          </a:p>
        </p:txBody>
      </p:sp>
      <p:sp>
        <p:nvSpPr>
          <p:cNvPr id="5" name="Date Placeholder 4"/>
          <p:cNvSpPr>
            <a:spLocks noGrp="1"/>
          </p:cNvSpPr>
          <p:nvPr>
            <p:ph type="dt" sz="half" idx="2"/>
          </p:nvPr>
        </p:nvSpPr>
        <p:spPr/>
        <p:txBody>
          <a:bodyPr/>
          <a:lstStyle/>
          <a:p>
            <a:fld id="{E3AA4910-90FC-4241-BFE2-0079D4BD7C55}" type="datetime1">
              <a:rPr lang="en-IN" smtClean="0"/>
              <a:t>19/03/17</a:t>
            </a:fld>
            <a:endParaRPr lang="en-US" dirty="0"/>
          </a:p>
        </p:txBody>
      </p:sp>
    </p:spTree>
    <p:extLst>
      <p:ext uri="{BB962C8B-B14F-4D97-AF65-F5344CB8AC3E}">
        <p14:creationId xmlns:p14="http://schemas.microsoft.com/office/powerpoint/2010/main" val="211446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4</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19/03/17</a:t>
            </a:fld>
            <a:endParaRPr lang="en-US" dirty="0"/>
          </a:p>
        </p:txBody>
      </p:sp>
      <p:sp>
        <p:nvSpPr>
          <p:cNvPr id="5" name="Title 1"/>
          <p:cNvSpPr txBox="1">
            <a:spLocks/>
          </p:cNvSpPr>
          <p:nvPr/>
        </p:nvSpPr>
        <p:spPr>
          <a:xfrm>
            <a:off x="844550" y="265113"/>
            <a:ext cx="9399588" cy="709612"/>
          </a:xfrm>
          <a:prstGeom prst="rect">
            <a:avLst/>
          </a:prstGeom>
        </p:spPr>
        <p:txBody>
          <a:bodyPr/>
          <a:lst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a:lstStyle>
          <a:p>
            <a:pPr fontAlgn="t">
              <a:lnSpc>
                <a:spcPts val="6000"/>
              </a:lnSpc>
              <a:spcBef>
                <a:spcPts val="1500"/>
              </a:spcBef>
            </a:pPr>
            <a:r>
              <a:rPr lang="en-US" sz="5500" dirty="0" smtClean="0">
                <a:solidFill>
                  <a:srgbClr val="323232"/>
                </a:solidFill>
                <a:ea typeface="+mn-ea"/>
                <a:cs typeface="+mn-cs"/>
              </a:rPr>
              <a:t>Options for Mobile Foundation </a:t>
            </a:r>
            <a:r>
              <a:rPr lang="en-US" sz="5500" dirty="0">
                <a:solidFill>
                  <a:srgbClr val="323232"/>
                </a:solidFill>
                <a:ea typeface="+mn-ea"/>
                <a:cs typeface="+mn-cs"/>
              </a:rPr>
              <a:t>on Bluemix</a:t>
            </a:r>
            <a:endParaRPr lang="en-US" sz="5500" dirty="0">
              <a:solidFill>
                <a:srgbClr val="323232"/>
              </a:solidFil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889260896"/>
              </p:ext>
            </p:extLst>
          </p:nvPr>
        </p:nvGraphicFramePr>
        <p:xfrm>
          <a:off x="2128837" y="2232549"/>
          <a:ext cx="7486650" cy="2286000"/>
        </p:xfrm>
        <a:graphic>
          <a:graphicData uri="http://schemas.openxmlformats.org/drawingml/2006/table">
            <a:tbl>
              <a:tblPr firstRow="1" bandRow="1">
                <a:tableStyleId>{5C22544A-7EE6-4342-B048-85BDC9FD1C3A}</a:tableStyleId>
              </a:tblPr>
              <a:tblGrid>
                <a:gridCol w="3743325"/>
                <a:gridCol w="3743325"/>
              </a:tblGrid>
              <a:tr h="370840">
                <a:tc>
                  <a:txBody>
                    <a:bodyPr/>
                    <a:lstStyle/>
                    <a:p>
                      <a:r>
                        <a:rPr lang="en-US" sz="2000" dirty="0" smtClean="0"/>
                        <a:t>BYOL Scripts</a:t>
                      </a:r>
                      <a:endParaRPr lang="en-US" sz="2000" dirty="0"/>
                    </a:p>
                  </a:txBody>
                  <a:tcPr/>
                </a:tc>
                <a:tc>
                  <a:txBody>
                    <a:bodyPr/>
                    <a:lstStyle/>
                    <a:p>
                      <a:r>
                        <a:rPr lang="en-US" sz="2000" dirty="0" smtClean="0"/>
                        <a:t>Mobile Foundation service</a:t>
                      </a:r>
                      <a:endParaRPr lang="en-US" sz="2000" dirty="0"/>
                    </a:p>
                  </a:txBody>
                  <a:tcPr/>
                </a:tc>
              </a:tr>
              <a:tr h="370840">
                <a:tc>
                  <a:txBody>
                    <a:bodyPr/>
                    <a:lstStyle/>
                    <a:p>
                      <a:r>
                        <a:rPr lang="en-US" sz="2000" dirty="0" smtClean="0"/>
                        <a:t>If you have On-</a:t>
                      </a:r>
                      <a:r>
                        <a:rPr lang="en-US" sz="2000" dirty="0" err="1" smtClean="0"/>
                        <a:t>prem</a:t>
                      </a:r>
                      <a:r>
                        <a:rPr lang="en-US" sz="2000" dirty="0" smtClean="0"/>
                        <a:t> license</a:t>
                      </a:r>
                      <a:endParaRPr lang="en-US" sz="2000" dirty="0"/>
                    </a:p>
                  </a:txBody>
                  <a:tcPr/>
                </a:tc>
                <a:tc>
                  <a:txBody>
                    <a:bodyPr/>
                    <a:lstStyle/>
                    <a:p>
                      <a:r>
                        <a:rPr lang="en-US" sz="2000" dirty="0" smtClean="0"/>
                        <a:t>If you want</a:t>
                      </a:r>
                      <a:r>
                        <a:rPr lang="en-US" sz="2000" baseline="0" dirty="0" smtClean="0"/>
                        <a:t> pay-go</a:t>
                      </a:r>
                      <a:endParaRPr lang="en-US" sz="2000" dirty="0"/>
                    </a:p>
                  </a:txBody>
                  <a:tcPr/>
                </a:tc>
              </a:tr>
              <a:tr h="370840">
                <a:tc>
                  <a:txBody>
                    <a:bodyPr/>
                    <a:lstStyle/>
                    <a:p>
                      <a:r>
                        <a:rPr lang="en-US" sz="2000" dirty="0" smtClean="0"/>
                        <a:t>Download from IBM</a:t>
                      </a:r>
                      <a:r>
                        <a:rPr lang="en-US" sz="2000" baseline="0" dirty="0" smtClean="0"/>
                        <a:t> Fix central</a:t>
                      </a:r>
                      <a:endParaRPr lang="en-US" sz="2000" dirty="0"/>
                    </a:p>
                  </a:txBody>
                  <a:tcPr/>
                </a:tc>
                <a:tc>
                  <a:txBody>
                    <a:bodyPr/>
                    <a:lstStyle/>
                    <a:p>
                      <a:r>
                        <a:rPr lang="en-US" sz="2000" dirty="0" smtClean="0"/>
                        <a:t>Bluemix</a:t>
                      </a:r>
                      <a:r>
                        <a:rPr lang="en-US" sz="2000" baseline="0" dirty="0" smtClean="0"/>
                        <a:t> catalog</a:t>
                      </a:r>
                      <a:endParaRPr lang="en-US" sz="2000" dirty="0"/>
                    </a:p>
                  </a:txBody>
                  <a:tcPr/>
                </a:tc>
              </a:tr>
              <a:tr h="370840">
                <a:tc>
                  <a:txBody>
                    <a:bodyPr/>
                    <a:lstStyle/>
                    <a:p>
                      <a:r>
                        <a:rPr lang="en-US" sz="2000" dirty="0" smtClean="0"/>
                        <a:t>Manually manage</a:t>
                      </a:r>
                      <a:r>
                        <a:rPr lang="en-US" sz="2000" baseline="0" dirty="0" smtClean="0"/>
                        <a:t> upgrades</a:t>
                      </a:r>
                      <a:endParaRPr lang="en-US" sz="2000" dirty="0"/>
                    </a:p>
                  </a:txBody>
                  <a:tcPr/>
                </a:tc>
                <a:tc>
                  <a:txBody>
                    <a:bodyPr/>
                    <a:lstStyle/>
                    <a:p>
                      <a:r>
                        <a:rPr lang="en-US" sz="2000" dirty="0" smtClean="0"/>
                        <a:t>On</a:t>
                      </a:r>
                      <a:r>
                        <a:rPr lang="en-US" sz="2000" baseline="0" dirty="0" smtClean="0"/>
                        <a:t> demand auto upgrades</a:t>
                      </a:r>
                      <a:endParaRPr lang="en-US" sz="2000" dirty="0"/>
                    </a:p>
                  </a:txBody>
                  <a:tcPr/>
                </a:tc>
              </a:tr>
              <a:tr h="370840">
                <a:tc>
                  <a:txBody>
                    <a:bodyPr/>
                    <a:lstStyle/>
                    <a:p>
                      <a:r>
                        <a:rPr lang="en-US" sz="2000" dirty="0" smtClean="0"/>
                        <a:t>Pay</a:t>
                      </a:r>
                      <a:r>
                        <a:rPr lang="en-US" sz="2000" baseline="0" dirty="0" smtClean="0"/>
                        <a:t> for Runtime and </a:t>
                      </a:r>
                      <a:r>
                        <a:rPr lang="en-US" sz="2000" baseline="0" dirty="0" err="1" smtClean="0"/>
                        <a:t>dashDB</a:t>
                      </a:r>
                      <a:r>
                        <a:rPr lang="en-US" sz="2000" baseline="0" dirty="0" smtClean="0"/>
                        <a:t>*</a:t>
                      </a:r>
                      <a:endParaRPr lang="en-US" sz="2000" dirty="0"/>
                    </a:p>
                  </a:txBody>
                  <a:tcPr/>
                </a:tc>
                <a:tc>
                  <a:txBody>
                    <a:bodyPr/>
                    <a:lstStyle/>
                    <a:p>
                      <a:r>
                        <a:rPr lang="en-US" sz="2000" dirty="0" smtClean="0"/>
                        <a:t>Pay</a:t>
                      </a:r>
                      <a:r>
                        <a:rPr lang="en-US" sz="2000" baseline="0" dirty="0" smtClean="0"/>
                        <a:t> for MF plan charges, runtime and dash DB**</a:t>
                      </a:r>
                      <a:endParaRPr lang="en-US" sz="2000" dirty="0"/>
                    </a:p>
                  </a:txBody>
                  <a:tcPr/>
                </a:tc>
              </a:tr>
            </a:tbl>
          </a:graphicData>
        </a:graphic>
      </p:graphicFrame>
      <p:sp>
        <p:nvSpPr>
          <p:cNvPr id="7" name="TextBox 6"/>
          <p:cNvSpPr txBox="1"/>
          <p:nvPr/>
        </p:nvSpPr>
        <p:spPr>
          <a:xfrm>
            <a:off x="1139346" y="5552853"/>
            <a:ext cx="3070071" cy="430887"/>
          </a:xfrm>
          <a:prstGeom prst="rect">
            <a:avLst/>
          </a:prstGeom>
          <a:noFill/>
        </p:spPr>
        <p:txBody>
          <a:bodyPr wrap="none" rtlCol="0">
            <a:spAutoFit/>
          </a:bodyPr>
          <a:lstStyle/>
          <a:p>
            <a:r>
              <a:rPr lang="en-US" sz="1100" dirty="0" smtClean="0"/>
              <a:t>*Because you already paid for the MF license</a:t>
            </a:r>
          </a:p>
          <a:p>
            <a:r>
              <a:rPr lang="en-US" sz="1100" dirty="0" smtClean="0"/>
              <a:t>** </a:t>
            </a:r>
            <a:r>
              <a:rPr lang="en-US" sz="1100" dirty="0" err="1" smtClean="0"/>
              <a:t>dashDB</a:t>
            </a:r>
            <a:r>
              <a:rPr lang="en-US" sz="1100" dirty="0" smtClean="0"/>
              <a:t> not needed for “</a:t>
            </a:r>
            <a:r>
              <a:rPr lang="en-US" sz="1100" smtClean="0"/>
              <a:t>Developer” plan</a:t>
            </a:r>
            <a:endParaRPr lang="en-US" sz="1100" dirty="0"/>
          </a:p>
        </p:txBody>
      </p:sp>
    </p:spTree>
    <p:extLst>
      <p:ext uri="{BB962C8B-B14F-4D97-AF65-F5344CB8AC3E}">
        <p14:creationId xmlns:p14="http://schemas.microsoft.com/office/powerpoint/2010/main" val="48973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827234" y="465693"/>
            <a:ext cx="10288441" cy="839489"/>
          </a:xfrm>
        </p:spPr>
        <p:txBody>
          <a:bodyPr/>
          <a:lstStyle/>
          <a:p>
            <a:r>
              <a:rPr lang="en-US" dirty="0" smtClean="0"/>
              <a:t>What to use when</a:t>
            </a:r>
            <a:endParaRPr lang="en-US" dirty="0"/>
          </a:p>
        </p:txBody>
      </p:sp>
      <p:sp>
        <p:nvSpPr>
          <p:cNvPr id="3" name="Slide Number Placeholder 2"/>
          <p:cNvSpPr>
            <a:spLocks noGrp="1"/>
          </p:cNvSpPr>
          <p:nvPr>
            <p:ph type="sldNum" sz="quarter" idx="4"/>
          </p:nvPr>
        </p:nvSpPr>
        <p:spPr/>
        <p:txBody>
          <a:bodyPr/>
          <a:lstStyle/>
          <a:p>
            <a:fld id="{64A8A213-8E92-D94A-82D7-8578C89CAF17}" type="slidenum">
              <a:rPr lang="en-US" smtClean="0"/>
              <a:pPr/>
              <a:t>5</a:t>
            </a:fld>
            <a:endParaRPr lang="en-US" dirty="0"/>
          </a:p>
        </p:txBody>
      </p:sp>
      <p:sp>
        <p:nvSpPr>
          <p:cNvPr id="4" name="Date Placeholder 3"/>
          <p:cNvSpPr>
            <a:spLocks noGrp="1"/>
          </p:cNvSpPr>
          <p:nvPr>
            <p:ph type="dt" sz="half" idx="2"/>
          </p:nvPr>
        </p:nvSpPr>
        <p:spPr/>
        <p:txBody>
          <a:bodyPr/>
          <a:lstStyle/>
          <a:p>
            <a:fld id="{B29EB1A1-53E3-CA42-8A33-E0208C1C2308}" type="datetime1">
              <a:rPr lang="en-IN" smtClean="0"/>
              <a:t>19/03/17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0721025"/>
              </p:ext>
            </p:extLst>
          </p:nvPr>
        </p:nvGraphicFramePr>
        <p:xfrm>
          <a:off x="1214439" y="1416156"/>
          <a:ext cx="10044110" cy="2712720"/>
        </p:xfrm>
        <a:graphic>
          <a:graphicData uri="http://schemas.openxmlformats.org/drawingml/2006/table">
            <a:tbl>
              <a:tblPr firstRow="1" bandRow="1">
                <a:tableStyleId>{5C22544A-7EE6-4342-B048-85BDC9FD1C3A}</a:tableStyleId>
              </a:tblPr>
              <a:tblGrid>
                <a:gridCol w="2614611"/>
                <a:gridCol w="2583130"/>
                <a:gridCol w="2360345"/>
                <a:gridCol w="2486024"/>
              </a:tblGrid>
              <a:tr h="370840">
                <a:tc>
                  <a:txBody>
                    <a:bodyPr/>
                    <a:lstStyle/>
                    <a:p>
                      <a:endParaRPr lang="en-US" dirty="0"/>
                    </a:p>
                  </a:txBody>
                  <a:tcPr/>
                </a:tc>
                <a:tc>
                  <a:txBody>
                    <a:bodyPr/>
                    <a:lstStyle/>
                    <a:p>
                      <a:r>
                        <a:rPr lang="en-US" dirty="0" smtClean="0"/>
                        <a:t>Dedicated/Local</a:t>
                      </a:r>
                    </a:p>
                    <a:p>
                      <a:r>
                        <a:rPr lang="en-US" sz="1400" dirty="0" smtClean="0"/>
                        <a:t>(Cloudant is added</a:t>
                      </a:r>
                      <a:r>
                        <a:rPr lang="en-US" sz="1400" baseline="0" dirty="0" smtClean="0"/>
                        <a:t> by default</a:t>
                      </a:r>
                      <a:r>
                        <a:rPr lang="en-US" sz="1400" dirty="0" smtClean="0"/>
                        <a:t>)</a:t>
                      </a:r>
                      <a:endParaRPr lang="en-US" sz="1400" dirty="0"/>
                    </a:p>
                  </a:txBody>
                  <a:tcPr/>
                </a:tc>
                <a:tc>
                  <a:txBody>
                    <a:bodyPr/>
                    <a:lstStyle/>
                    <a:p>
                      <a:r>
                        <a:rPr lang="en-US" dirty="0" smtClean="0"/>
                        <a:t>Public</a:t>
                      </a:r>
                      <a:r>
                        <a:rPr lang="en-US" baseline="0" dirty="0" smtClean="0"/>
                        <a:t> </a:t>
                      </a:r>
                    </a:p>
                    <a:p>
                      <a:r>
                        <a:rPr lang="en-US" sz="1400" baseline="0" dirty="0" smtClean="0"/>
                        <a:t>(</a:t>
                      </a:r>
                      <a:r>
                        <a:rPr lang="en-US" sz="1400" dirty="0" smtClean="0"/>
                        <a:t>Customer has paid for Cloudant)</a:t>
                      </a:r>
                      <a:endParaRPr lang="en-US" sz="1400" dirty="0"/>
                    </a:p>
                  </a:txBody>
                  <a:tcPr/>
                </a:tc>
                <a:tc>
                  <a:txBody>
                    <a:bodyPr/>
                    <a:lstStyle/>
                    <a:p>
                      <a:r>
                        <a:rPr lang="en-US" dirty="0" smtClean="0"/>
                        <a:t>Public</a:t>
                      </a:r>
                      <a:endParaRPr lang="en-US" dirty="0"/>
                    </a:p>
                  </a:txBody>
                  <a:tcPr/>
                </a:tc>
              </a:tr>
              <a:tr h="370840">
                <a:tc>
                  <a:txBody>
                    <a:bodyPr/>
                    <a:lstStyle/>
                    <a:p>
                      <a:r>
                        <a:rPr lang="en-US" dirty="0" smtClean="0"/>
                        <a:t>Lift and shift existing app</a:t>
                      </a:r>
                      <a:endParaRPr lang="en-US" dirty="0"/>
                    </a:p>
                  </a:txBody>
                  <a:tcPr/>
                </a:tc>
                <a:tc>
                  <a:txBody>
                    <a:bodyPr/>
                    <a:lstStyle/>
                    <a:p>
                      <a:r>
                        <a:rPr lang="en-US" dirty="0" smtClean="0"/>
                        <a:t>BYOL 7.1 + Cloudant</a:t>
                      </a:r>
                      <a:endParaRPr lang="en-US" dirty="0"/>
                    </a:p>
                  </a:txBody>
                  <a:tcPr/>
                </a:tc>
                <a:tc>
                  <a:txBody>
                    <a:bodyPr/>
                    <a:lstStyle/>
                    <a:p>
                      <a:r>
                        <a:rPr lang="en-US" dirty="0" smtClean="0"/>
                        <a:t>BYOL 7.1 + Cloudant</a:t>
                      </a:r>
                      <a:endParaRPr lang="en-US" dirty="0"/>
                    </a:p>
                  </a:txBody>
                  <a:tcPr/>
                </a:tc>
                <a:tc>
                  <a:txBody>
                    <a:bodyPr/>
                    <a:lstStyle/>
                    <a:p>
                      <a:r>
                        <a:rPr lang="en-US" dirty="0" smtClean="0"/>
                        <a:t>BYOL 7.1 + dashDB</a:t>
                      </a:r>
                      <a:endParaRPr lang="en-US" dirty="0"/>
                    </a:p>
                  </a:txBody>
                  <a:tcPr/>
                </a:tc>
              </a:tr>
              <a:tr h="370840">
                <a:tc>
                  <a:txBody>
                    <a:bodyPr/>
                    <a:lstStyle/>
                    <a:p>
                      <a:r>
                        <a:rPr lang="en-US" dirty="0" smtClean="0"/>
                        <a:t>Already</a:t>
                      </a:r>
                      <a:r>
                        <a:rPr lang="en-US" baseline="0" dirty="0" smtClean="0"/>
                        <a:t> has On </a:t>
                      </a:r>
                      <a:r>
                        <a:rPr lang="en-US" baseline="0" dirty="0" err="1" smtClean="0"/>
                        <a:t>prem</a:t>
                      </a:r>
                      <a:r>
                        <a:rPr lang="en-US" baseline="0" dirty="0" smtClean="0"/>
                        <a:t> </a:t>
                      </a:r>
                      <a:r>
                        <a:rPr lang="en-US" baseline="0" dirty="0" smtClean="0"/>
                        <a:t>license; </a:t>
                      </a:r>
                      <a:r>
                        <a:rPr lang="en-US" baseline="0" dirty="0" smtClean="0"/>
                        <a:t>new app</a:t>
                      </a:r>
                      <a:endParaRPr lang="en-US" dirty="0"/>
                    </a:p>
                  </a:txBody>
                  <a:tcPr/>
                </a:tc>
                <a:tc>
                  <a:txBody>
                    <a:bodyPr/>
                    <a:lstStyle/>
                    <a:p>
                      <a:r>
                        <a:rPr lang="en-US" dirty="0" smtClean="0"/>
                        <a:t>BYOL 7.1 + Cloudant</a:t>
                      </a:r>
                      <a:endParaRPr lang="en-US" dirty="0"/>
                    </a:p>
                  </a:txBody>
                  <a:tcPr/>
                </a:tc>
                <a:tc>
                  <a:txBody>
                    <a:bodyPr/>
                    <a:lstStyle/>
                    <a:p>
                      <a:r>
                        <a:rPr lang="en-US" dirty="0" smtClean="0"/>
                        <a:t>BYOL 7.1 + Cloudant</a:t>
                      </a:r>
                      <a:endParaRPr lang="en-US" dirty="0"/>
                    </a:p>
                  </a:txBody>
                  <a:tcPr/>
                </a:tc>
                <a:tc>
                  <a:txBody>
                    <a:bodyPr/>
                    <a:lstStyle/>
                    <a:p>
                      <a:r>
                        <a:rPr lang="en-US" dirty="0" smtClean="0"/>
                        <a:t>BYOL 7.1 + dashDB</a:t>
                      </a:r>
                      <a:endParaRPr lang="en-US" baseline="0" dirty="0" smtClean="0"/>
                    </a:p>
                    <a:p>
                      <a:r>
                        <a:rPr lang="en-US" baseline="0" dirty="0" smtClean="0">
                          <a:solidFill>
                            <a:srgbClr val="00B050"/>
                          </a:solidFill>
                        </a:rPr>
                        <a:t>BYOL 8.0 + dashDB</a:t>
                      </a:r>
                      <a:endParaRPr lang="en-US" dirty="0">
                        <a:solidFill>
                          <a:srgbClr val="00B050"/>
                        </a:solidFill>
                      </a:endParaRPr>
                    </a:p>
                  </a:txBody>
                  <a:tcPr/>
                </a:tc>
              </a:tr>
              <a:tr h="370840">
                <a:tc>
                  <a:txBody>
                    <a:bodyPr/>
                    <a:lstStyle/>
                    <a:p>
                      <a:r>
                        <a:rPr lang="en-US" dirty="0" smtClean="0"/>
                        <a:t>New Bluemix implementation</a:t>
                      </a:r>
                      <a:endParaRPr lang="en-US" dirty="0"/>
                    </a:p>
                  </a:txBody>
                  <a:tcPr/>
                </a:tc>
                <a:tc>
                  <a:txBody>
                    <a:bodyPr/>
                    <a:lstStyle/>
                    <a:p>
                      <a:r>
                        <a:rPr lang="en-US" dirty="0" smtClean="0"/>
                        <a:t>BYOL 7.1 + Cloudant</a:t>
                      </a:r>
                    </a:p>
                    <a:p>
                      <a:r>
                        <a:rPr lang="en-US" dirty="0" smtClean="0">
                          <a:solidFill>
                            <a:srgbClr val="00B050"/>
                          </a:solidFill>
                        </a:rPr>
                        <a:t>BYOL</a:t>
                      </a:r>
                      <a:r>
                        <a:rPr lang="en-US" baseline="0" dirty="0" smtClean="0">
                          <a:solidFill>
                            <a:srgbClr val="00B050"/>
                          </a:solidFill>
                        </a:rPr>
                        <a:t> </a:t>
                      </a:r>
                      <a:r>
                        <a:rPr lang="en-US" dirty="0" smtClean="0">
                          <a:solidFill>
                            <a:srgbClr val="00B050"/>
                          </a:solidFill>
                        </a:rPr>
                        <a:t>8.0 +</a:t>
                      </a:r>
                      <a:r>
                        <a:rPr lang="en-US" baseline="0" dirty="0" smtClean="0">
                          <a:solidFill>
                            <a:srgbClr val="00B050"/>
                          </a:solidFill>
                        </a:rPr>
                        <a:t> </a:t>
                      </a:r>
                      <a:r>
                        <a:rPr lang="en-US" dirty="0" smtClean="0">
                          <a:solidFill>
                            <a:srgbClr val="00B050"/>
                          </a:solidFill>
                        </a:rPr>
                        <a:t>dashDB</a:t>
                      </a:r>
                      <a:endParaRPr lang="en-US" dirty="0">
                        <a:solidFill>
                          <a:srgbClr val="00B050"/>
                        </a:solidFill>
                      </a:endParaRPr>
                    </a:p>
                  </a:txBody>
                  <a:tcPr/>
                </a:tc>
                <a:tc>
                  <a:txBody>
                    <a:bodyPr/>
                    <a:lstStyle/>
                    <a:p>
                      <a:r>
                        <a:rPr lang="en-US" dirty="0" smtClean="0"/>
                        <a:t>BYOL 7.1 + Cloudant</a:t>
                      </a:r>
                      <a:endParaRPr lang="en-US" dirty="0"/>
                    </a:p>
                  </a:txBody>
                  <a:tcPr/>
                </a:tc>
                <a:tc>
                  <a:txBody>
                    <a:bodyPr/>
                    <a:lstStyle/>
                    <a:p>
                      <a:r>
                        <a:rPr lang="en-US" dirty="0" smtClean="0"/>
                        <a:t>MF Service + dashDB</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0803020"/>
              </p:ext>
            </p:extLst>
          </p:nvPr>
        </p:nvGraphicFramePr>
        <p:xfrm>
          <a:off x="1907452" y="4391554"/>
          <a:ext cx="8422411" cy="1483360"/>
        </p:xfrm>
        <a:graphic>
          <a:graphicData uri="http://schemas.openxmlformats.org/drawingml/2006/table">
            <a:tbl>
              <a:tblPr firstRow="1" bandRow="1">
                <a:tableStyleId>{5C22544A-7EE6-4342-B048-85BDC9FD1C3A}</a:tableStyleId>
              </a:tblPr>
              <a:tblGrid>
                <a:gridCol w="1633934"/>
                <a:gridCol w="1823351"/>
                <a:gridCol w="2202048"/>
                <a:gridCol w="2763078"/>
              </a:tblGrid>
              <a:tr h="370840">
                <a:tc>
                  <a:txBody>
                    <a:bodyPr/>
                    <a:lstStyle/>
                    <a:p>
                      <a:endParaRPr lang="en-US" dirty="0"/>
                    </a:p>
                  </a:txBody>
                  <a:tcPr/>
                </a:tc>
                <a:tc>
                  <a:txBody>
                    <a:bodyPr/>
                    <a:lstStyle/>
                    <a:p>
                      <a:r>
                        <a:rPr lang="en-US" dirty="0" smtClean="0"/>
                        <a:t>MFP Server</a:t>
                      </a:r>
                      <a:endParaRPr lang="en-US" dirty="0"/>
                    </a:p>
                  </a:txBody>
                  <a:tcPr/>
                </a:tc>
                <a:tc>
                  <a:txBody>
                    <a:bodyPr/>
                    <a:lstStyle/>
                    <a:p>
                      <a:r>
                        <a:rPr lang="en-US" dirty="0" smtClean="0"/>
                        <a:t>Analytics server</a:t>
                      </a:r>
                      <a:endParaRPr lang="en-US" dirty="0"/>
                    </a:p>
                  </a:txBody>
                  <a:tcPr/>
                </a:tc>
                <a:tc>
                  <a:txBody>
                    <a:bodyPr/>
                    <a:lstStyle/>
                    <a:p>
                      <a:r>
                        <a:rPr lang="en-US" dirty="0" smtClean="0"/>
                        <a:t>Pay for</a:t>
                      </a:r>
                      <a:endParaRPr lang="en-US" dirty="0"/>
                    </a:p>
                  </a:txBody>
                  <a:tcPr/>
                </a:tc>
              </a:tr>
              <a:tr h="370840">
                <a:tc>
                  <a:txBody>
                    <a:bodyPr/>
                    <a:lstStyle/>
                    <a:p>
                      <a:r>
                        <a:rPr lang="en-US" dirty="0" smtClean="0"/>
                        <a:t>BYOL 7.1</a:t>
                      </a:r>
                      <a:endParaRPr lang="en-US" dirty="0"/>
                    </a:p>
                  </a:txBody>
                  <a:tcPr/>
                </a:tc>
                <a:tc>
                  <a:txBody>
                    <a:bodyPr/>
                    <a:lstStyle/>
                    <a:p>
                      <a:r>
                        <a:rPr lang="en-US" dirty="0" smtClean="0"/>
                        <a:t>Container</a:t>
                      </a:r>
                      <a:endParaRPr lang="en-US" dirty="0"/>
                    </a:p>
                  </a:txBody>
                  <a:tcPr/>
                </a:tc>
                <a:tc>
                  <a:txBody>
                    <a:bodyPr/>
                    <a:lstStyle/>
                    <a:p>
                      <a:r>
                        <a:rPr lang="en-US" dirty="0" smtClean="0"/>
                        <a:t>Container</a:t>
                      </a:r>
                      <a:endParaRPr lang="en-US" dirty="0"/>
                    </a:p>
                  </a:txBody>
                  <a:tcPr/>
                </a:tc>
                <a:tc>
                  <a:txBody>
                    <a:bodyPr/>
                    <a:lstStyle/>
                    <a:p>
                      <a:r>
                        <a:rPr lang="en-US" dirty="0" smtClean="0"/>
                        <a:t>Runtime + DB</a:t>
                      </a:r>
                      <a:endParaRPr lang="en-US" dirty="0"/>
                    </a:p>
                  </a:txBody>
                  <a:tcPr/>
                </a:tc>
              </a:tr>
              <a:tr h="370840">
                <a:tc>
                  <a:txBody>
                    <a:bodyPr/>
                    <a:lstStyle/>
                    <a:p>
                      <a:r>
                        <a:rPr lang="en-US" dirty="0" smtClean="0"/>
                        <a:t>BYOL 8.0</a:t>
                      </a:r>
                      <a:endParaRPr lang="en-US" dirty="0"/>
                    </a:p>
                  </a:txBody>
                  <a:tcPr/>
                </a:tc>
                <a:tc>
                  <a:txBody>
                    <a:bodyPr/>
                    <a:lstStyle/>
                    <a:p>
                      <a:r>
                        <a:rPr lang="en-US" dirty="0" smtClean="0"/>
                        <a:t>LBP</a:t>
                      </a:r>
                      <a:endParaRPr lang="en-US" dirty="0"/>
                    </a:p>
                  </a:txBody>
                  <a:tcPr/>
                </a:tc>
                <a:tc>
                  <a:txBody>
                    <a:bodyPr/>
                    <a:lstStyle/>
                    <a:p>
                      <a:r>
                        <a:rPr lang="en-US" dirty="0" smtClean="0"/>
                        <a:t>Container</a:t>
                      </a:r>
                      <a:endParaRPr lang="en-US" dirty="0"/>
                    </a:p>
                  </a:txBody>
                  <a:tcPr/>
                </a:tc>
                <a:tc>
                  <a:txBody>
                    <a:bodyPr/>
                    <a:lstStyle/>
                    <a:p>
                      <a:r>
                        <a:rPr lang="en-US" dirty="0" smtClean="0"/>
                        <a:t>Runtime + DB</a:t>
                      </a:r>
                      <a:endParaRPr lang="en-US" dirty="0"/>
                    </a:p>
                  </a:txBody>
                  <a:tcPr/>
                </a:tc>
              </a:tr>
              <a:tr h="370840">
                <a:tc>
                  <a:txBody>
                    <a:bodyPr/>
                    <a:lstStyle/>
                    <a:p>
                      <a:r>
                        <a:rPr lang="en-US" dirty="0" smtClean="0"/>
                        <a:t>MF Service</a:t>
                      </a:r>
                      <a:endParaRPr lang="en-US" dirty="0"/>
                    </a:p>
                  </a:txBody>
                  <a:tcPr/>
                </a:tc>
                <a:tc>
                  <a:txBody>
                    <a:bodyPr/>
                    <a:lstStyle/>
                    <a:p>
                      <a:r>
                        <a:rPr lang="en-US" dirty="0" smtClean="0"/>
                        <a:t>LBP</a:t>
                      </a:r>
                      <a:endParaRPr lang="en-US" dirty="0"/>
                    </a:p>
                  </a:txBody>
                  <a:tcPr/>
                </a:tc>
                <a:tc>
                  <a:txBody>
                    <a:bodyPr/>
                    <a:lstStyle/>
                    <a:p>
                      <a:r>
                        <a:rPr lang="en-US" dirty="0" smtClean="0"/>
                        <a:t>In Built</a:t>
                      </a:r>
                      <a:endParaRPr lang="en-US" dirty="0"/>
                    </a:p>
                  </a:txBody>
                  <a:tcPr/>
                </a:tc>
                <a:tc>
                  <a:txBody>
                    <a:bodyPr/>
                    <a:lstStyle/>
                    <a:p>
                      <a:r>
                        <a:rPr lang="en-US" dirty="0" smtClean="0"/>
                        <a:t>Runtime + DB + Plan</a:t>
                      </a:r>
                      <a:endParaRPr lang="en-US" dirty="0"/>
                    </a:p>
                  </a:txBody>
                  <a:tcPr/>
                </a:tc>
              </a:tr>
            </a:tbl>
          </a:graphicData>
        </a:graphic>
      </p:graphicFrame>
      <p:sp>
        <p:nvSpPr>
          <p:cNvPr id="8" name="TextBox 7"/>
          <p:cNvSpPr txBox="1"/>
          <p:nvPr/>
        </p:nvSpPr>
        <p:spPr>
          <a:xfrm>
            <a:off x="969654" y="6137592"/>
            <a:ext cx="9708229" cy="332294"/>
          </a:xfrm>
          <a:prstGeom prst="rect">
            <a:avLst/>
          </a:prstGeom>
        </p:spPr>
        <p:txBody>
          <a:bodyPr vert="horz" wrap="none" lIns="91440" tIns="45720" rIns="91440" bIns="45720" rtlCol="0" anchor="t" anchorCtr="0">
            <a:noAutofit/>
          </a:bodyPr>
          <a:lstStyle/>
          <a:p>
            <a:pPr algn="ctr">
              <a:lnSpc>
                <a:spcPct val="90000"/>
              </a:lnSpc>
              <a:spcBef>
                <a:spcPts val="1000"/>
              </a:spcBef>
            </a:pPr>
            <a:r>
              <a:rPr lang="en-US" sz="1600" dirty="0" smtClean="0"/>
              <a:t>If Secure </a:t>
            </a:r>
            <a:r>
              <a:rPr lang="en-US" sz="1600" dirty="0"/>
              <a:t>gateway is not an acceptable </a:t>
            </a:r>
            <a:r>
              <a:rPr lang="en-US" sz="1600" dirty="0" smtClean="0"/>
              <a:t>solution - </a:t>
            </a:r>
            <a:r>
              <a:rPr lang="en-US" sz="1600" dirty="0"/>
              <a:t>Stay with </a:t>
            </a:r>
            <a:r>
              <a:rPr lang="en-US" sz="1600" dirty="0" smtClean="0"/>
              <a:t>Containers</a:t>
            </a:r>
            <a:endParaRPr lang="en-US" sz="1600" dirty="0" smtClean="0"/>
          </a:p>
        </p:txBody>
      </p:sp>
    </p:spTree>
    <p:extLst>
      <p:ext uri="{BB962C8B-B14F-4D97-AF65-F5344CB8AC3E}">
        <p14:creationId xmlns:p14="http://schemas.microsoft.com/office/powerpoint/2010/main" val="811871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6</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19/03/17</a:t>
            </a:fld>
            <a:endParaRPr lang="en-US" dirty="0"/>
          </a:p>
        </p:txBody>
      </p:sp>
      <p:sp>
        <p:nvSpPr>
          <p:cNvPr id="5" name="Rounded Rectangle 4"/>
          <p:cNvSpPr/>
          <p:nvPr/>
        </p:nvSpPr>
        <p:spPr>
          <a:xfrm>
            <a:off x="3921315" y="1707098"/>
            <a:ext cx="4725841" cy="3212441"/>
          </a:xfrm>
          <a:prstGeom prst="roundRect">
            <a:avLst/>
          </a:prstGeom>
          <a:solidFill>
            <a:schemeClr val="accent1">
              <a:alpha val="2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6"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7167" y="3287963"/>
            <a:ext cx="357758" cy="736415"/>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7" name="Down Arrow 6"/>
          <p:cNvSpPr/>
          <p:nvPr/>
        </p:nvSpPr>
        <p:spPr>
          <a:xfrm>
            <a:off x="4908895" y="2816258"/>
            <a:ext cx="325793" cy="390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8" name="TextBox 7"/>
          <p:cNvSpPr txBox="1"/>
          <p:nvPr/>
        </p:nvSpPr>
        <p:spPr>
          <a:xfrm>
            <a:off x="7639042" y="4638005"/>
            <a:ext cx="947873" cy="261610"/>
          </a:xfrm>
          <a:prstGeom prst="rect">
            <a:avLst/>
          </a:prstGeom>
          <a:noFill/>
        </p:spPr>
        <p:txBody>
          <a:bodyPr>
            <a:spAutoFit/>
          </a:bodyPr>
          <a:lstStyle/>
          <a:p>
            <a:pPr eaLnBrk="1" fontAlgn="auto" hangingPunct="1">
              <a:spcBef>
                <a:spcPts val="0"/>
              </a:spcBef>
              <a:spcAft>
                <a:spcPts val="0"/>
              </a:spcAft>
              <a:defRPr/>
            </a:pPr>
            <a:r>
              <a:rPr lang="en-US" sz="1100" dirty="0">
                <a:latin typeface="+mn-lt"/>
                <a:ea typeface="+mn-ea"/>
              </a:rPr>
              <a:t>Bluemix</a:t>
            </a:r>
          </a:p>
        </p:txBody>
      </p:sp>
      <p:cxnSp>
        <p:nvCxnSpPr>
          <p:cNvPr id="9" name="Curved Connector 8"/>
          <p:cNvCxnSpPr/>
          <p:nvPr/>
        </p:nvCxnSpPr>
        <p:spPr>
          <a:xfrm flipV="1">
            <a:off x="2884925" y="3577028"/>
            <a:ext cx="1886821" cy="79143"/>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4537247" y="1857391"/>
            <a:ext cx="1134257" cy="230832"/>
          </a:xfrm>
          <a:prstGeom prst="rect">
            <a:avLst/>
          </a:prstGeom>
          <a:noFill/>
        </p:spPr>
        <p:txBody>
          <a:bodyPr wrap="none">
            <a:spAutoFit/>
          </a:bodyPr>
          <a:lstStyle/>
          <a:p>
            <a:pPr eaLnBrk="1" fontAlgn="auto" hangingPunct="1">
              <a:spcBef>
                <a:spcPts val="0"/>
              </a:spcBef>
              <a:spcAft>
                <a:spcPts val="0"/>
              </a:spcAft>
              <a:defRPr/>
            </a:pPr>
            <a:r>
              <a:rPr lang="en-US" sz="900" dirty="0">
                <a:latin typeface="+mn-lt"/>
                <a:ea typeface="+mn-ea"/>
              </a:rPr>
              <a:t>Mobile Foundation</a:t>
            </a:r>
          </a:p>
        </p:txBody>
      </p:sp>
      <p:pic>
        <p:nvPicPr>
          <p:cNvPr id="11"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4088" y="2816258"/>
            <a:ext cx="541864" cy="553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Freeform 11"/>
          <p:cNvSpPr/>
          <p:nvPr/>
        </p:nvSpPr>
        <p:spPr>
          <a:xfrm>
            <a:off x="5954754" y="2020596"/>
            <a:ext cx="2351856" cy="2635849"/>
          </a:xfrm>
          <a:custGeom>
            <a:avLst/>
            <a:gdLst>
              <a:gd name="connsiteX0" fmla="*/ 424872 w 4048250"/>
              <a:gd name="connsiteY0" fmla="*/ 1110748 h 3860884"/>
              <a:gd name="connsiteX1" fmla="*/ 1604743 w 4048250"/>
              <a:gd name="connsiteY1" fmla="*/ 4619 h 3860884"/>
              <a:gd name="connsiteX2" fmla="*/ 3934988 w 4048250"/>
              <a:gd name="connsiteY2" fmla="*/ 830529 h 3860884"/>
              <a:gd name="connsiteX3" fmla="*/ 3433543 w 4048250"/>
              <a:gd name="connsiteY3" fmla="*/ 3382000 h 3860884"/>
              <a:gd name="connsiteX4" fmla="*/ 1250782 w 4048250"/>
              <a:gd name="connsiteY4" fmla="*/ 3853948 h 3860884"/>
              <a:gd name="connsiteX5" fmla="*/ 233143 w 4048250"/>
              <a:gd name="connsiteY5" fmla="*/ 3264012 h 3860884"/>
              <a:gd name="connsiteX6" fmla="*/ 11917 w 4048250"/>
              <a:gd name="connsiteY6" fmla="*/ 1730180 h 3860884"/>
              <a:gd name="connsiteX7" fmla="*/ 424872 w 4048250"/>
              <a:gd name="connsiteY7" fmla="*/ 1110748 h 386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8250" h="3860884">
                <a:moveTo>
                  <a:pt x="424872" y="1110748"/>
                </a:moveTo>
                <a:cubicBezTo>
                  <a:pt x="690343" y="823154"/>
                  <a:pt x="1019724" y="51322"/>
                  <a:pt x="1604743" y="4619"/>
                </a:cubicBezTo>
                <a:cubicBezTo>
                  <a:pt x="2189762" y="-42084"/>
                  <a:pt x="3630188" y="267632"/>
                  <a:pt x="3934988" y="830529"/>
                </a:cubicBezTo>
                <a:cubicBezTo>
                  <a:pt x="4239788" y="1393426"/>
                  <a:pt x="3880911" y="2878097"/>
                  <a:pt x="3433543" y="3382000"/>
                </a:cubicBezTo>
                <a:cubicBezTo>
                  <a:pt x="2986175" y="3885903"/>
                  <a:pt x="1784182" y="3873613"/>
                  <a:pt x="1250782" y="3853948"/>
                </a:cubicBezTo>
                <a:cubicBezTo>
                  <a:pt x="717382" y="3834283"/>
                  <a:pt x="439620" y="3617973"/>
                  <a:pt x="233143" y="3264012"/>
                </a:cubicBezTo>
                <a:cubicBezTo>
                  <a:pt x="26666" y="2910051"/>
                  <a:pt x="-27412" y="2091515"/>
                  <a:pt x="11917" y="1730180"/>
                </a:cubicBezTo>
                <a:cubicBezTo>
                  <a:pt x="51246" y="1368845"/>
                  <a:pt x="159401" y="1398342"/>
                  <a:pt x="424872" y="1110748"/>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50"/>
          </a:p>
        </p:txBody>
      </p:sp>
      <p:cxnSp>
        <p:nvCxnSpPr>
          <p:cNvPr id="13" name="Curved Connector 12"/>
          <p:cNvCxnSpPr/>
          <p:nvPr/>
        </p:nvCxnSpPr>
        <p:spPr>
          <a:xfrm flipV="1">
            <a:off x="5368646" y="3536456"/>
            <a:ext cx="577503" cy="40572"/>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4" name="Picture 2" descr="http://i.stack.imgur.com/ZW4Q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477" y="5178944"/>
            <a:ext cx="1351119" cy="308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50231" y="5178944"/>
            <a:ext cx="1550774" cy="311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6" name="Curved Connector 15"/>
          <p:cNvCxnSpPr/>
          <p:nvPr/>
        </p:nvCxnSpPr>
        <p:spPr>
          <a:xfrm rot="16200000" flipH="1">
            <a:off x="4804977" y="4414560"/>
            <a:ext cx="1342511" cy="183202"/>
          </a:xfrm>
          <a:prstGeom prst="curvedConnector3">
            <a:avLst>
              <a:gd name="adj1" fmla="val 51584"/>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5353450" y="3834906"/>
            <a:ext cx="1572168" cy="1344038"/>
          </a:xfrm>
          <a:prstGeom prst="curvedConnector3">
            <a:avLst>
              <a:gd name="adj1" fmla="val 3850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2"/>
          <p:cNvSpPr txBox="1">
            <a:spLocks noChangeArrowheads="1"/>
          </p:cNvSpPr>
          <p:nvPr/>
        </p:nvSpPr>
        <p:spPr>
          <a:xfrm>
            <a:off x="844549" y="265113"/>
            <a:ext cx="10056814" cy="709612"/>
          </a:xfrm>
          <a:prstGeom prst="rect">
            <a:avLst/>
          </a:prstGeom>
        </p:spPr>
        <p:txBody>
          <a:bodyPr/>
          <a:lst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a:lstStyle>
          <a:p>
            <a:pPr>
              <a:defRPr/>
            </a:pPr>
            <a:r>
              <a:rPr lang="en-US" sz="5500" dirty="0">
                <a:solidFill>
                  <a:srgbClr val="323232"/>
                </a:solidFill>
                <a:ea typeface="+mn-ea"/>
                <a:cs typeface="+mn-cs"/>
              </a:rPr>
              <a:t>Cloud Deployment pattern - I</a:t>
            </a:r>
            <a:endParaRPr lang="en-US" sz="5500" dirty="0">
              <a:solidFill>
                <a:srgbClr val="323232"/>
              </a:solidFill>
              <a:ea typeface="+mn-ea"/>
              <a:cs typeface="+mn-cs"/>
            </a:endParaRPr>
          </a:p>
        </p:txBody>
      </p:sp>
      <p:pic>
        <p:nvPicPr>
          <p:cNvPr id="19" name="Picture 18"/>
          <p:cNvPicPr>
            <a:picLocks noChangeAspect="1"/>
          </p:cNvPicPr>
          <p:nvPr/>
        </p:nvPicPr>
        <p:blipFill>
          <a:blip r:embed="rId6"/>
          <a:stretch>
            <a:fillRect/>
          </a:stretch>
        </p:blipFill>
        <p:spPr>
          <a:xfrm>
            <a:off x="4771746" y="3278578"/>
            <a:ext cx="596900" cy="596900"/>
          </a:xfrm>
          <a:prstGeom prst="rect">
            <a:avLst/>
          </a:prstGeom>
        </p:spPr>
      </p:pic>
      <p:pic>
        <p:nvPicPr>
          <p:cNvPr id="20" name="Picture 19"/>
          <p:cNvPicPr>
            <a:picLocks noChangeAspect="1"/>
          </p:cNvPicPr>
          <p:nvPr/>
        </p:nvPicPr>
        <p:blipFill>
          <a:blip r:embed="rId7"/>
          <a:stretch>
            <a:fillRect/>
          </a:stretch>
        </p:blipFill>
        <p:spPr>
          <a:xfrm>
            <a:off x="4762848" y="4177020"/>
            <a:ext cx="609600" cy="609600"/>
          </a:xfrm>
          <a:prstGeom prst="rect">
            <a:avLst/>
          </a:prstGeom>
        </p:spPr>
      </p:pic>
      <p:sp>
        <p:nvSpPr>
          <p:cNvPr id="21" name="Up-Down Arrow 20"/>
          <p:cNvSpPr/>
          <p:nvPr/>
        </p:nvSpPr>
        <p:spPr>
          <a:xfrm>
            <a:off x="4986048" y="3885677"/>
            <a:ext cx="214317" cy="278866"/>
          </a:xfrm>
          <a:prstGeom prst="upDownArrow">
            <a:avLst/>
          </a:prstGeom>
          <a:solidFill>
            <a:schemeClr val="accent1"/>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8"/>
          <a:stretch>
            <a:fillRect/>
          </a:stretch>
        </p:blipFill>
        <p:spPr>
          <a:xfrm>
            <a:off x="4775797" y="2116650"/>
            <a:ext cx="590602" cy="577478"/>
          </a:xfrm>
          <a:prstGeom prst="rect">
            <a:avLst/>
          </a:prstGeom>
        </p:spPr>
      </p:pic>
      <p:pic>
        <p:nvPicPr>
          <p:cNvPr id="23" name="Picture 22"/>
          <p:cNvPicPr>
            <a:picLocks noChangeAspect="1"/>
          </p:cNvPicPr>
          <p:nvPr/>
        </p:nvPicPr>
        <p:blipFill>
          <a:blip r:embed="rId9"/>
          <a:stretch>
            <a:fillRect/>
          </a:stretch>
        </p:blipFill>
        <p:spPr>
          <a:xfrm>
            <a:off x="7402085" y="3444271"/>
            <a:ext cx="577503" cy="590481"/>
          </a:xfrm>
          <a:prstGeom prst="rect">
            <a:avLst/>
          </a:prstGeom>
        </p:spPr>
      </p:pic>
      <p:pic>
        <p:nvPicPr>
          <p:cNvPr id="24" name="Picture 23"/>
          <p:cNvPicPr>
            <a:picLocks noChangeAspect="1"/>
          </p:cNvPicPr>
          <p:nvPr/>
        </p:nvPicPr>
        <p:blipFill>
          <a:blip r:embed="rId10"/>
          <a:stretch>
            <a:fillRect/>
          </a:stretch>
        </p:blipFill>
        <p:spPr>
          <a:xfrm>
            <a:off x="7389340" y="2629895"/>
            <a:ext cx="590248" cy="571207"/>
          </a:xfrm>
          <a:prstGeom prst="rect">
            <a:avLst/>
          </a:prstGeom>
        </p:spPr>
      </p:pic>
      <p:pic>
        <p:nvPicPr>
          <p:cNvPr id="25" name="Picture 24"/>
          <p:cNvPicPr>
            <a:picLocks noChangeAspect="1"/>
          </p:cNvPicPr>
          <p:nvPr/>
        </p:nvPicPr>
        <p:blipFill>
          <a:blip r:embed="rId11"/>
          <a:stretch>
            <a:fillRect/>
          </a:stretch>
        </p:blipFill>
        <p:spPr>
          <a:xfrm>
            <a:off x="6387162" y="3701663"/>
            <a:ext cx="535923" cy="530034"/>
          </a:xfrm>
          <a:prstGeom prst="rect">
            <a:avLst/>
          </a:prstGeom>
        </p:spPr>
      </p:pic>
      <p:pic>
        <p:nvPicPr>
          <p:cNvPr id="26" name="Picture 25"/>
          <p:cNvPicPr>
            <a:picLocks noChangeAspect="1"/>
          </p:cNvPicPr>
          <p:nvPr/>
        </p:nvPicPr>
        <p:blipFill>
          <a:blip r:embed="rId12"/>
          <a:stretch>
            <a:fillRect/>
          </a:stretch>
        </p:blipFill>
        <p:spPr>
          <a:xfrm>
            <a:off x="6861307" y="2189559"/>
            <a:ext cx="528033" cy="496351"/>
          </a:xfrm>
          <a:prstGeom prst="rect">
            <a:avLst/>
          </a:prstGeom>
        </p:spPr>
      </p:pic>
    </p:spTree>
    <p:extLst>
      <p:ext uri="{BB962C8B-B14F-4D97-AF65-F5344CB8AC3E}">
        <p14:creationId xmlns:p14="http://schemas.microsoft.com/office/powerpoint/2010/main" val="32198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64A8A213-8E92-D94A-82D7-8578C89CAF17}" type="slidenum">
              <a:rPr lang="en-US" smtClean="0"/>
              <a:pPr/>
              <a:t>7</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19/03/17</a:t>
            </a:fld>
            <a:endParaRPr lang="en-US" dirty="0"/>
          </a:p>
        </p:txBody>
      </p:sp>
      <p:sp>
        <p:nvSpPr>
          <p:cNvPr id="5" name="Rounded Rectangle 4"/>
          <p:cNvSpPr/>
          <p:nvPr/>
        </p:nvSpPr>
        <p:spPr>
          <a:xfrm>
            <a:off x="2564289" y="1503141"/>
            <a:ext cx="4605145" cy="3843375"/>
          </a:xfrm>
          <a:prstGeom prst="roundRect">
            <a:avLst/>
          </a:prstGeom>
          <a:solidFill>
            <a:schemeClr val="accent1">
              <a:alpha val="2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6"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0154" y="3611604"/>
            <a:ext cx="377812" cy="77769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7" name="Down Arrow 6"/>
          <p:cNvSpPr/>
          <p:nvPr/>
        </p:nvSpPr>
        <p:spPr>
          <a:xfrm>
            <a:off x="3628518" y="3152899"/>
            <a:ext cx="344055" cy="462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200"/>
          </a:p>
        </p:txBody>
      </p:sp>
      <p:sp>
        <p:nvSpPr>
          <p:cNvPr id="8" name="TextBox 7"/>
          <p:cNvSpPr txBox="1"/>
          <p:nvPr/>
        </p:nvSpPr>
        <p:spPr>
          <a:xfrm>
            <a:off x="2866593" y="1503141"/>
            <a:ext cx="1001005" cy="303792"/>
          </a:xfrm>
          <a:prstGeom prst="rect">
            <a:avLst/>
          </a:prstGeom>
          <a:noFill/>
        </p:spPr>
        <p:txBody>
          <a:bodyPr>
            <a:spAutoFit/>
          </a:bodyPr>
          <a:lstStyle/>
          <a:p>
            <a:pPr eaLnBrk="1" fontAlgn="auto" hangingPunct="1">
              <a:spcBef>
                <a:spcPts val="0"/>
              </a:spcBef>
              <a:spcAft>
                <a:spcPts val="0"/>
              </a:spcAft>
              <a:defRPr/>
            </a:pPr>
            <a:r>
              <a:rPr lang="en-US" sz="1200" dirty="0">
                <a:latin typeface="+mn-lt"/>
                <a:ea typeface="+mn-ea"/>
              </a:rPr>
              <a:t>Bluemix</a:t>
            </a:r>
          </a:p>
        </p:txBody>
      </p:sp>
      <p:cxnSp>
        <p:nvCxnSpPr>
          <p:cNvPr id="9" name="Curved Connector 8"/>
          <p:cNvCxnSpPr>
            <a:stCxn id="45" idx="1"/>
            <a:endCxn id="8" idx="3"/>
          </p:cNvCxnSpPr>
          <p:nvPr/>
        </p:nvCxnSpPr>
        <p:spPr>
          <a:xfrm rot="10800000">
            <a:off x="2427967" y="4000451"/>
            <a:ext cx="1087031" cy="98"/>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92657" y="1943812"/>
            <a:ext cx="2161705" cy="330682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11" name="Picture 85" descr="http://www.epiloguesystems.com/wp-content/uploads/2014/11/Apps-Siebe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9162" y="2921447"/>
            <a:ext cx="1259371" cy="194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Can 11"/>
          <p:cNvSpPr/>
          <p:nvPr/>
        </p:nvSpPr>
        <p:spPr>
          <a:xfrm>
            <a:off x="8535268" y="3264204"/>
            <a:ext cx="412866" cy="384303"/>
          </a:xfrm>
          <a:prstGeom prst="can">
            <a:avLst/>
          </a:prstGeom>
          <a:solidFill>
            <a:schemeClr val="bg1">
              <a:lumMod val="6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13" name="Picture 38" descr="http://simpleicon.com/wp-content/uploads/building-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75281" y="4784538"/>
            <a:ext cx="423253" cy="421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 name="Curved Connector 13"/>
          <p:cNvCxnSpPr>
            <a:stCxn id="44" idx="3"/>
          </p:cNvCxnSpPr>
          <p:nvPr/>
        </p:nvCxnSpPr>
        <p:spPr>
          <a:xfrm flipV="1">
            <a:off x="6503651" y="3590433"/>
            <a:ext cx="1070859" cy="1008467"/>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56334" y="3099318"/>
            <a:ext cx="283034" cy="99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4" descr="https://upload.wikimedia.org/wikipedia/commons/thumb/5/59/SAP_2011_logo.svg/2000px-SAP_2011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39162" y="2206073"/>
            <a:ext cx="891947" cy="454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35268" y="3817289"/>
            <a:ext cx="564769" cy="488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TextBox 17"/>
          <p:cNvSpPr txBox="1"/>
          <p:nvPr/>
        </p:nvSpPr>
        <p:spPr bwMode="auto">
          <a:xfrm>
            <a:off x="3237201" y="2169857"/>
            <a:ext cx="1077521" cy="207973"/>
          </a:xfrm>
          <a:prstGeom prst="rect">
            <a:avLst/>
          </a:prstGeom>
          <a:noFill/>
        </p:spPr>
        <p:txBody>
          <a:bodyPr wrap="none">
            <a:spAutoFit/>
          </a:bodyPr>
          <a:lstStyle/>
          <a:p>
            <a:pPr eaLnBrk="1" fontAlgn="auto" hangingPunct="1">
              <a:spcBef>
                <a:spcPts val="0"/>
              </a:spcBef>
              <a:spcAft>
                <a:spcPts val="0"/>
              </a:spcAft>
              <a:defRPr/>
            </a:pPr>
            <a:r>
              <a:rPr lang="en-US" sz="1000" dirty="0">
                <a:latin typeface="+mn-lt"/>
                <a:ea typeface="+mn-ea"/>
              </a:rPr>
              <a:t>Mobile Foundation</a:t>
            </a:r>
          </a:p>
        </p:txBody>
      </p:sp>
      <p:sp>
        <p:nvSpPr>
          <p:cNvPr id="19" name="TextBox 18"/>
          <p:cNvSpPr txBox="1"/>
          <p:nvPr/>
        </p:nvSpPr>
        <p:spPr>
          <a:xfrm>
            <a:off x="5653859" y="4804176"/>
            <a:ext cx="1127232" cy="246221"/>
          </a:xfrm>
          <a:prstGeom prst="rect">
            <a:avLst/>
          </a:prstGeom>
          <a:noFill/>
        </p:spPr>
        <p:txBody>
          <a:bodyPr wrap="none">
            <a:spAutoFit/>
          </a:bodyPr>
          <a:lstStyle/>
          <a:p>
            <a:pPr eaLnBrk="1" fontAlgn="auto" hangingPunct="1">
              <a:spcBef>
                <a:spcPts val="0"/>
              </a:spcBef>
              <a:spcAft>
                <a:spcPts val="0"/>
              </a:spcAft>
              <a:defRPr/>
            </a:pPr>
            <a:r>
              <a:rPr lang="en-US" sz="1000" smtClean="0">
                <a:latin typeface="+mn-lt"/>
                <a:ea typeface="+mn-ea"/>
              </a:rPr>
              <a:t>Secure Gateway</a:t>
            </a:r>
            <a:endParaRPr lang="en-US" sz="1000" dirty="0">
              <a:latin typeface="+mn-lt"/>
              <a:ea typeface="+mn-ea"/>
            </a:endParaRPr>
          </a:p>
        </p:txBody>
      </p:sp>
      <p:grpSp>
        <p:nvGrpSpPr>
          <p:cNvPr id="20" name="Group 19"/>
          <p:cNvGrpSpPr>
            <a:grpSpLocks/>
          </p:cNvGrpSpPr>
          <p:nvPr/>
        </p:nvGrpSpPr>
        <p:grpSpPr bwMode="auto">
          <a:xfrm>
            <a:off x="7574510" y="3467812"/>
            <a:ext cx="247979" cy="245242"/>
            <a:chOff x="2791326" y="926434"/>
            <a:chExt cx="532711" cy="519268"/>
          </a:xfrm>
        </p:grpSpPr>
        <p:sp>
          <p:nvSpPr>
            <p:cNvPr id="21" name="Oval 20"/>
            <p:cNvSpPr/>
            <p:nvPr/>
          </p:nvSpPr>
          <p:spPr>
            <a:xfrm>
              <a:off x="2791326" y="926434"/>
              <a:ext cx="532711" cy="519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2" name="Right Arrow 21"/>
            <p:cNvSpPr/>
            <p:nvPr/>
          </p:nvSpPr>
          <p:spPr>
            <a:xfrm rot="10800000">
              <a:off x="2791326" y="1147173"/>
              <a:ext cx="206391" cy="1030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3" name="Right Arrow 22"/>
            <p:cNvSpPr/>
            <p:nvPr/>
          </p:nvSpPr>
          <p:spPr>
            <a:xfrm>
              <a:off x="3134380" y="1147173"/>
              <a:ext cx="189657" cy="1030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4" name="Right Arrow 23"/>
            <p:cNvSpPr/>
            <p:nvPr/>
          </p:nvSpPr>
          <p:spPr>
            <a:xfrm rot="16200000">
              <a:off x="2965140" y="994665"/>
              <a:ext cx="201820" cy="10319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5" name="Right Arrow 24"/>
            <p:cNvSpPr/>
            <p:nvPr/>
          </p:nvSpPr>
          <p:spPr>
            <a:xfrm rot="5400000">
              <a:off x="2968293" y="1296344"/>
              <a:ext cx="195514" cy="10319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grpSp>
      <p:cxnSp>
        <p:nvCxnSpPr>
          <p:cNvPr id="26" name="Straight Connector 25"/>
          <p:cNvCxnSpPr/>
          <p:nvPr/>
        </p:nvCxnSpPr>
        <p:spPr>
          <a:xfrm flipH="1">
            <a:off x="8252234" y="2433279"/>
            <a:ext cx="7790" cy="16618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260024" y="2433279"/>
            <a:ext cx="27913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6" idx="0"/>
          </p:cNvCxnSpPr>
          <p:nvPr/>
        </p:nvCxnSpPr>
        <p:spPr>
          <a:xfrm>
            <a:off x="8274305" y="3011032"/>
            <a:ext cx="264857" cy="77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274305" y="3487515"/>
            <a:ext cx="26096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60024" y="4095130"/>
            <a:ext cx="27524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6" idx="3"/>
          </p:cNvCxnSpPr>
          <p:nvPr/>
        </p:nvCxnSpPr>
        <p:spPr>
          <a:xfrm>
            <a:off x="7822489" y="3596390"/>
            <a:ext cx="451816" cy="4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2"/>
          <p:cNvSpPr txBox="1">
            <a:spLocks noChangeArrowheads="1"/>
          </p:cNvSpPr>
          <p:nvPr/>
        </p:nvSpPr>
        <p:spPr>
          <a:xfrm>
            <a:off x="1597416" y="236387"/>
            <a:ext cx="9812470" cy="709612"/>
          </a:xfrm>
          <a:prstGeom prst="rect">
            <a:avLst/>
          </a:prstGeom>
        </p:spPr>
        <p:txBody>
          <a:bodyPr/>
          <a:lstStyle>
            <a:lvl1pPr algn="l" defTabSz="914400" rtl="0" eaLnBrk="1" latinLnBrk="0" hangingPunct="1">
              <a:lnSpc>
                <a:spcPct val="90000"/>
              </a:lnSpc>
              <a:spcBef>
                <a:spcPct val="0"/>
              </a:spcBef>
              <a:buNone/>
              <a:defRPr sz="3000" kern="1200" baseline="0">
                <a:solidFill>
                  <a:srgbClr val="5498E4"/>
                </a:solidFill>
                <a:latin typeface="Arial" charset="0"/>
                <a:ea typeface="+mj-ea"/>
                <a:cs typeface="+mj-cs"/>
              </a:defRPr>
            </a:lvl1pPr>
          </a:lstStyle>
          <a:p>
            <a:pPr>
              <a:defRPr/>
            </a:pPr>
            <a:r>
              <a:rPr lang="en-US" sz="5500" dirty="0">
                <a:solidFill>
                  <a:srgbClr val="323232"/>
                </a:solidFill>
                <a:ea typeface="+mn-ea"/>
                <a:cs typeface="+mn-cs"/>
              </a:rPr>
              <a:t>Cloud Deployment pattern - II</a:t>
            </a:r>
            <a:endParaRPr lang="en-US" sz="5500" dirty="0">
              <a:solidFill>
                <a:srgbClr val="323232"/>
              </a:solidFill>
              <a:ea typeface="+mn-ea"/>
              <a:cs typeface="+mn-cs"/>
            </a:endParaRPr>
          </a:p>
        </p:txBody>
      </p:sp>
      <p:pic>
        <p:nvPicPr>
          <p:cNvPr id="33"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267287" y="2502879"/>
            <a:ext cx="478177" cy="4885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 name="Picture 33"/>
          <p:cNvPicPr>
            <a:picLocks noChangeAspect="1"/>
          </p:cNvPicPr>
          <p:nvPr/>
        </p:nvPicPr>
        <p:blipFill>
          <a:blip r:embed="rId9"/>
          <a:stretch>
            <a:fillRect/>
          </a:stretch>
        </p:blipFill>
        <p:spPr>
          <a:xfrm>
            <a:off x="5924743" y="4324164"/>
            <a:ext cx="578908" cy="549472"/>
          </a:xfrm>
          <a:prstGeom prst="rect">
            <a:avLst/>
          </a:prstGeom>
        </p:spPr>
      </p:pic>
      <p:pic>
        <p:nvPicPr>
          <p:cNvPr id="35" name="Picture 34"/>
          <p:cNvPicPr>
            <a:picLocks noChangeAspect="1"/>
          </p:cNvPicPr>
          <p:nvPr/>
        </p:nvPicPr>
        <p:blipFill>
          <a:blip r:embed="rId10"/>
          <a:stretch>
            <a:fillRect/>
          </a:stretch>
        </p:blipFill>
        <p:spPr>
          <a:xfrm>
            <a:off x="3514997" y="3702099"/>
            <a:ext cx="596900" cy="596900"/>
          </a:xfrm>
          <a:prstGeom prst="rect">
            <a:avLst/>
          </a:prstGeom>
        </p:spPr>
      </p:pic>
      <p:cxnSp>
        <p:nvCxnSpPr>
          <p:cNvPr id="36" name="Curved Connector 35"/>
          <p:cNvCxnSpPr>
            <a:stCxn id="45" idx="3"/>
            <a:endCxn id="44" idx="1"/>
          </p:cNvCxnSpPr>
          <p:nvPr/>
        </p:nvCxnSpPr>
        <p:spPr>
          <a:xfrm>
            <a:off x="4111897" y="4000549"/>
            <a:ext cx="1812846" cy="598351"/>
          </a:xfrm>
          <a:prstGeom prst="curvedConnector3">
            <a:avLst/>
          </a:prstGeom>
          <a:ln w="127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7" name="Picture 36"/>
          <p:cNvPicPr>
            <a:picLocks noChangeAspect="1"/>
          </p:cNvPicPr>
          <p:nvPr/>
        </p:nvPicPr>
        <p:blipFill>
          <a:blip r:embed="rId11"/>
          <a:stretch>
            <a:fillRect/>
          </a:stretch>
        </p:blipFill>
        <p:spPr>
          <a:xfrm>
            <a:off x="6345674" y="2273843"/>
            <a:ext cx="490133" cy="490133"/>
          </a:xfrm>
          <a:prstGeom prst="rect">
            <a:avLst/>
          </a:prstGeom>
        </p:spPr>
      </p:pic>
      <p:pic>
        <p:nvPicPr>
          <p:cNvPr id="38" name="Picture 37"/>
          <p:cNvPicPr>
            <a:picLocks noChangeAspect="1"/>
          </p:cNvPicPr>
          <p:nvPr/>
        </p:nvPicPr>
        <p:blipFill>
          <a:blip r:embed="rId12"/>
          <a:stretch>
            <a:fillRect/>
          </a:stretch>
        </p:blipFill>
        <p:spPr>
          <a:xfrm>
            <a:off x="3514720" y="4578536"/>
            <a:ext cx="609600" cy="609600"/>
          </a:xfrm>
          <a:prstGeom prst="rect">
            <a:avLst/>
          </a:prstGeom>
        </p:spPr>
      </p:pic>
      <p:sp>
        <p:nvSpPr>
          <p:cNvPr id="39" name="Up-Down Arrow 38"/>
          <p:cNvSpPr/>
          <p:nvPr/>
        </p:nvSpPr>
        <p:spPr>
          <a:xfrm>
            <a:off x="3727419" y="4298999"/>
            <a:ext cx="214317" cy="278866"/>
          </a:xfrm>
          <a:prstGeom prst="upDownArrow">
            <a:avLst/>
          </a:prstGeom>
          <a:solidFill>
            <a:schemeClr val="accent1"/>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reeform 39"/>
          <p:cNvSpPr/>
          <p:nvPr/>
        </p:nvSpPr>
        <p:spPr>
          <a:xfrm>
            <a:off x="4658124" y="1593223"/>
            <a:ext cx="2334740" cy="1667306"/>
          </a:xfrm>
          <a:custGeom>
            <a:avLst/>
            <a:gdLst>
              <a:gd name="connsiteX0" fmla="*/ 424872 w 4048250"/>
              <a:gd name="connsiteY0" fmla="*/ 1110748 h 3860884"/>
              <a:gd name="connsiteX1" fmla="*/ 1604743 w 4048250"/>
              <a:gd name="connsiteY1" fmla="*/ 4619 h 3860884"/>
              <a:gd name="connsiteX2" fmla="*/ 3934988 w 4048250"/>
              <a:gd name="connsiteY2" fmla="*/ 830529 h 3860884"/>
              <a:gd name="connsiteX3" fmla="*/ 3433543 w 4048250"/>
              <a:gd name="connsiteY3" fmla="*/ 3382000 h 3860884"/>
              <a:gd name="connsiteX4" fmla="*/ 1250782 w 4048250"/>
              <a:gd name="connsiteY4" fmla="*/ 3853948 h 3860884"/>
              <a:gd name="connsiteX5" fmla="*/ 233143 w 4048250"/>
              <a:gd name="connsiteY5" fmla="*/ 3264012 h 3860884"/>
              <a:gd name="connsiteX6" fmla="*/ 11917 w 4048250"/>
              <a:gd name="connsiteY6" fmla="*/ 1730180 h 3860884"/>
              <a:gd name="connsiteX7" fmla="*/ 424872 w 4048250"/>
              <a:gd name="connsiteY7" fmla="*/ 1110748 h 386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8250" h="3860884">
                <a:moveTo>
                  <a:pt x="424872" y="1110748"/>
                </a:moveTo>
                <a:cubicBezTo>
                  <a:pt x="690343" y="823154"/>
                  <a:pt x="1019724" y="51322"/>
                  <a:pt x="1604743" y="4619"/>
                </a:cubicBezTo>
                <a:cubicBezTo>
                  <a:pt x="2189762" y="-42084"/>
                  <a:pt x="3630188" y="267632"/>
                  <a:pt x="3934988" y="830529"/>
                </a:cubicBezTo>
                <a:cubicBezTo>
                  <a:pt x="4239788" y="1393426"/>
                  <a:pt x="3880911" y="2878097"/>
                  <a:pt x="3433543" y="3382000"/>
                </a:cubicBezTo>
                <a:cubicBezTo>
                  <a:pt x="2986175" y="3885903"/>
                  <a:pt x="1784182" y="3873613"/>
                  <a:pt x="1250782" y="3853948"/>
                </a:cubicBezTo>
                <a:cubicBezTo>
                  <a:pt x="717382" y="3834283"/>
                  <a:pt x="439620" y="3617973"/>
                  <a:pt x="233143" y="3264012"/>
                </a:cubicBezTo>
                <a:cubicBezTo>
                  <a:pt x="26666" y="2910051"/>
                  <a:pt x="-27412" y="2091515"/>
                  <a:pt x="11917" y="1730180"/>
                </a:cubicBezTo>
                <a:cubicBezTo>
                  <a:pt x="51246" y="1368845"/>
                  <a:pt x="159401" y="1398342"/>
                  <a:pt x="424872" y="1110748"/>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50"/>
          </a:p>
        </p:txBody>
      </p:sp>
      <p:cxnSp>
        <p:nvCxnSpPr>
          <p:cNvPr id="41" name="Curved Connector 40"/>
          <p:cNvCxnSpPr/>
          <p:nvPr/>
        </p:nvCxnSpPr>
        <p:spPr>
          <a:xfrm flipV="1">
            <a:off x="4098546" y="3270989"/>
            <a:ext cx="1247637" cy="546301"/>
          </a:xfrm>
          <a:prstGeom prst="curvedConnector3">
            <a:avLst>
              <a:gd name="adj1" fmla="val 50000"/>
            </a:avLst>
          </a:prstGeom>
          <a:ln w="127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2" name="Curved Connector 41"/>
          <p:cNvCxnSpPr>
            <a:endCxn id="44" idx="0"/>
          </p:cNvCxnSpPr>
          <p:nvPr/>
        </p:nvCxnSpPr>
        <p:spPr>
          <a:xfrm rot="16200000" flipH="1">
            <a:off x="5644297" y="3754264"/>
            <a:ext cx="1093366" cy="46433"/>
          </a:xfrm>
          <a:prstGeom prst="curvedConnector3">
            <a:avLst>
              <a:gd name="adj1" fmla="val 50000"/>
            </a:avLst>
          </a:prstGeom>
          <a:ln w="12700">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3" name="Picture 42"/>
          <p:cNvPicPr>
            <a:picLocks noChangeAspect="1"/>
          </p:cNvPicPr>
          <p:nvPr/>
        </p:nvPicPr>
        <p:blipFill>
          <a:blip r:embed="rId13"/>
          <a:stretch>
            <a:fillRect/>
          </a:stretch>
        </p:blipFill>
        <p:spPr>
          <a:xfrm>
            <a:off x="5861567" y="2707507"/>
            <a:ext cx="463285" cy="452874"/>
          </a:xfrm>
          <a:prstGeom prst="rect">
            <a:avLst/>
          </a:prstGeom>
        </p:spPr>
      </p:pic>
      <p:pic>
        <p:nvPicPr>
          <p:cNvPr id="44" name="Picture 43"/>
          <p:cNvPicPr>
            <a:picLocks noChangeAspect="1"/>
          </p:cNvPicPr>
          <p:nvPr/>
        </p:nvPicPr>
        <p:blipFill>
          <a:blip r:embed="rId14"/>
          <a:stretch>
            <a:fillRect/>
          </a:stretch>
        </p:blipFill>
        <p:spPr>
          <a:xfrm>
            <a:off x="5765791" y="1945645"/>
            <a:ext cx="440314" cy="450209"/>
          </a:xfrm>
          <a:prstGeom prst="rect">
            <a:avLst/>
          </a:prstGeom>
        </p:spPr>
      </p:pic>
      <p:pic>
        <p:nvPicPr>
          <p:cNvPr id="45" name="Picture 44"/>
          <p:cNvPicPr>
            <a:picLocks noChangeAspect="1"/>
          </p:cNvPicPr>
          <p:nvPr/>
        </p:nvPicPr>
        <p:blipFill>
          <a:blip r:embed="rId15"/>
          <a:stretch>
            <a:fillRect/>
          </a:stretch>
        </p:blipFill>
        <p:spPr>
          <a:xfrm>
            <a:off x="3500211" y="2504707"/>
            <a:ext cx="598335" cy="585039"/>
          </a:xfrm>
          <a:prstGeom prst="rect">
            <a:avLst/>
          </a:prstGeom>
        </p:spPr>
      </p:pic>
      <p:pic>
        <p:nvPicPr>
          <p:cNvPr id="46" name="Picture 45"/>
          <p:cNvPicPr>
            <a:picLocks noChangeAspect="1"/>
          </p:cNvPicPr>
          <p:nvPr/>
        </p:nvPicPr>
        <p:blipFill>
          <a:blip r:embed="rId16"/>
          <a:stretch>
            <a:fillRect/>
          </a:stretch>
        </p:blipFill>
        <p:spPr>
          <a:xfrm>
            <a:off x="5148765" y="1905614"/>
            <a:ext cx="477457" cy="448810"/>
          </a:xfrm>
          <a:prstGeom prst="rect">
            <a:avLst/>
          </a:prstGeom>
        </p:spPr>
      </p:pic>
    </p:spTree>
    <p:extLst>
      <p:ext uri="{BB962C8B-B14F-4D97-AF65-F5344CB8AC3E}">
        <p14:creationId xmlns:p14="http://schemas.microsoft.com/office/powerpoint/2010/main" val="78054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70021" y="389236"/>
            <a:ext cx="11731479" cy="1039514"/>
          </a:xfrm>
        </p:spPr>
        <p:txBody>
          <a:bodyPr/>
          <a:lstStyle/>
          <a:p>
            <a:r>
              <a:rPr lang="en-US" dirty="0" smtClean="0"/>
              <a:t>On </a:t>
            </a:r>
            <a:r>
              <a:rPr lang="en-US" dirty="0" err="1" smtClean="0"/>
              <a:t>prem</a:t>
            </a:r>
            <a:r>
              <a:rPr lang="en-US" dirty="0" smtClean="0"/>
              <a:t> </a:t>
            </a:r>
            <a:r>
              <a:rPr lang="en-US" dirty="0" smtClean="0"/>
              <a:t>connect: Secure gateway</a:t>
            </a:r>
            <a:endParaRPr lang="en-US" dirty="0"/>
          </a:p>
        </p:txBody>
      </p:sp>
      <p:sp>
        <p:nvSpPr>
          <p:cNvPr id="3" name="Slide Number Placeholder 2"/>
          <p:cNvSpPr>
            <a:spLocks noGrp="1"/>
          </p:cNvSpPr>
          <p:nvPr>
            <p:ph type="sldNum" sz="quarter" idx="4"/>
          </p:nvPr>
        </p:nvSpPr>
        <p:spPr/>
        <p:txBody>
          <a:bodyPr/>
          <a:lstStyle/>
          <a:p>
            <a:fld id="{64A8A213-8E92-D94A-82D7-8578C89CAF17}" type="slidenum">
              <a:rPr lang="en-US" smtClean="0"/>
              <a:pPr/>
              <a:t>8</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19/03/17</a:t>
            </a:fld>
            <a:endParaRPr lang="en-US" dirty="0"/>
          </a:p>
        </p:txBody>
      </p:sp>
      <p:sp>
        <p:nvSpPr>
          <p:cNvPr id="5" name="TextBox 4"/>
          <p:cNvSpPr txBox="1"/>
          <p:nvPr/>
        </p:nvSpPr>
        <p:spPr>
          <a:xfrm>
            <a:off x="679441" y="1428750"/>
            <a:ext cx="10529887" cy="914400"/>
          </a:xfrm>
          <a:prstGeom prst="rect">
            <a:avLst/>
          </a:prstGeom>
        </p:spPr>
        <p:txBody>
          <a:bodyPr vert="horz" wrap="none" lIns="91440" tIns="45720" rIns="91440" bIns="45720" rtlCol="0" anchor="t" anchorCtr="0">
            <a:noAutofit/>
          </a:bodyPr>
          <a:lstStyle/>
          <a:p>
            <a:pPr>
              <a:lnSpc>
                <a:spcPct val="90000"/>
              </a:lnSpc>
              <a:spcBef>
                <a:spcPts val="1000"/>
              </a:spcBef>
            </a:pPr>
            <a:r>
              <a:rPr lang="en-US" sz="2500" dirty="0" smtClean="0"/>
              <a:t>Secure Gateway needs either </a:t>
            </a:r>
            <a:r>
              <a:rPr lang="en-US" sz="2500" dirty="0" err="1" smtClean="0"/>
              <a:t>Datapower</a:t>
            </a:r>
            <a:r>
              <a:rPr lang="en-US" sz="2500" dirty="0" smtClean="0"/>
              <a:t> or a gateway client running in the </a:t>
            </a:r>
          </a:p>
          <a:p>
            <a:pPr>
              <a:lnSpc>
                <a:spcPct val="90000"/>
              </a:lnSpc>
              <a:spcBef>
                <a:spcPts val="1000"/>
              </a:spcBef>
            </a:pPr>
            <a:r>
              <a:rPr lang="en-US" sz="2500" dirty="0" smtClean="0"/>
              <a:t>customers On </a:t>
            </a:r>
            <a:r>
              <a:rPr lang="en-US" sz="2500" dirty="0" err="1" smtClean="0"/>
              <a:t>prem</a:t>
            </a:r>
            <a:r>
              <a:rPr lang="en-US" sz="2500" dirty="0" smtClean="0"/>
              <a:t> </a:t>
            </a:r>
            <a:r>
              <a:rPr lang="en-US" sz="2500" dirty="0" err="1" smtClean="0"/>
              <a:t>datacentre</a:t>
            </a:r>
            <a:endParaRPr lang="en-US" sz="2500" dirty="0" smtClean="0"/>
          </a:p>
        </p:txBody>
      </p:sp>
      <p:pic>
        <p:nvPicPr>
          <p:cNvPr id="1026" name="Picture 2" descr="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094" y="2343150"/>
            <a:ext cx="6598579" cy="4090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flipH="1">
            <a:off x="7072313" y="1885950"/>
            <a:ext cx="971550" cy="1428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9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70021" y="389236"/>
            <a:ext cx="11731479" cy="1039514"/>
          </a:xfrm>
        </p:spPr>
        <p:txBody>
          <a:bodyPr/>
          <a:lstStyle/>
          <a:p>
            <a:r>
              <a:rPr lang="en-US" dirty="0" smtClean="0"/>
              <a:t>On </a:t>
            </a:r>
            <a:r>
              <a:rPr lang="en-US" dirty="0" err="1" smtClean="0"/>
              <a:t>prem</a:t>
            </a:r>
            <a:r>
              <a:rPr lang="en-US" dirty="0" smtClean="0"/>
              <a:t> connect : </a:t>
            </a:r>
            <a:r>
              <a:rPr lang="en-US" dirty="0" smtClean="0"/>
              <a:t>VPN Service</a:t>
            </a:r>
            <a:endParaRPr lang="en-US" dirty="0"/>
          </a:p>
        </p:txBody>
      </p:sp>
      <p:sp>
        <p:nvSpPr>
          <p:cNvPr id="3" name="Slide Number Placeholder 2"/>
          <p:cNvSpPr>
            <a:spLocks noGrp="1"/>
          </p:cNvSpPr>
          <p:nvPr>
            <p:ph type="sldNum" sz="quarter" idx="4"/>
          </p:nvPr>
        </p:nvSpPr>
        <p:spPr/>
        <p:txBody>
          <a:bodyPr/>
          <a:lstStyle/>
          <a:p>
            <a:fld id="{64A8A213-8E92-D94A-82D7-8578C89CAF17}" type="slidenum">
              <a:rPr lang="en-US" smtClean="0"/>
              <a:pPr/>
              <a:t>9</a:t>
            </a:fld>
            <a:endParaRPr lang="en-US" dirty="0"/>
          </a:p>
        </p:txBody>
      </p:sp>
      <p:sp>
        <p:nvSpPr>
          <p:cNvPr id="4" name="Date Placeholder 3"/>
          <p:cNvSpPr>
            <a:spLocks noGrp="1"/>
          </p:cNvSpPr>
          <p:nvPr>
            <p:ph type="dt" sz="half" idx="2"/>
          </p:nvPr>
        </p:nvSpPr>
        <p:spPr/>
        <p:txBody>
          <a:bodyPr/>
          <a:lstStyle/>
          <a:p>
            <a:fld id="{FCAEBA90-83B6-B74A-B117-47A30CD9C790}" type="datetime1">
              <a:rPr lang="en-IN" smtClean="0"/>
              <a:t>19/03/17</a:t>
            </a:fld>
            <a:endParaRPr lang="en-US" dirty="0"/>
          </a:p>
        </p:txBody>
      </p:sp>
      <p:sp>
        <p:nvSpPr>
          <p:cNvPr id="5" name="TextBox 4"/>
          <p:cNvSpPr txBox="1"/>
          <p:nvPr/>
        </p:nvSpPr>
        <p:spPr>
          <a:xfrm>
            <a:off x="679441" y="1428750"/>
            <a:ext cx="10529887" cy="914400"/>
          </a:xfrm>
          <a:prstGeom prst="rect">
            <a:avLst/>
          </a:prstGeom>
        </p:spPr>
        <p:txBody>
          <a:bodyPr vert="horz" wrap="none" lIns="91440" tIns="45720" rIns="91440" bIns="45720" rtlCol="0" anchor="t" anchorCtr="0">
            <a:noAutofit/>
          </a:bodyPr>
          <a:lstStyle/>
          <a:p>
            <a:pPr>
              <a:lnSpc>
                <a:spcPct val="90000"/>
              </a:lnSpc>
              <a:spcBef>
                <a:spcPts val="1000"/>
              </a:spcBef>
            </a:pPr>
            <a:r>
              <a:rPr lang="en-US" sz="2500" dirty="0" err="1" smtClean="0"/>
              <a:t>VPNaaS</a:t>
            </a:r>
            <a:r>
              <a:rPr lang="en-US" sz="2500" dirty="0" smtClean="0"/>
              <a:t> can connect to any </a:t>
            </a:r>
            <a:r>
              <a:rPr lang="en-US" sz="2500" dirty="0" err="1" smtClean="0"/>
              <a:t>IPSec</a:t>
            </a:r>
            <a:r>
              <a:rPr lang="en-US" sz="2500" dirty="0" smtClean="0"/>
              <a:t> standard gateway</a:t>
            </a:r>
          </a:p>
          <a:p>
            <a:pPr>
              <a:lnSpc>
                <a:spcPct val="90000"/>
              </a:lnSpc>
              <a:spcBef>
                <a:spcPts val="1000"/>
              </a:spcBef>
            </a:pPr>
            <a:r>
              <a:rPr lang="en-US" sz="2500" dirty="0" smtClean="0"/>
              <a:t>Available only </a:t>
            </a:r>
            <a:r>
              <a:rPr lang="en-US" sz="2500" smtClean="0"/>
              <a:t>with </a:t>
            </a:r>
            <a:r>
              <a:rPr lang="en-US" sz="2500" smtClean="0"/>
              <a:t>BYOL containers</a:t>
            </a:r>
            <a:endParaRPr lang="en-US" sz="2500" dirty="0" smtClean="0"/>
          </a:p>
        </p:txBody>
      </p:sp>
      <p:sp>
        <p:nvSpPr>
          <p:cNvPr id="6" name="Rounded Rectangle 5"/>
          <p:cNvSpPr/>
          <p:nvPr/>
        </p:nvSpPr>
        <p:spPr>
          <a:xfrm>
            <a:off x="2521426" y="2688886"/>
            <a:ext cx="4605145" cy="3140443"/>
          </a:xfrm>
          <a:prstGeom prst="roundRect">
            <a:avLst/>
          </a:prstGeom>
          <a:solidFill>
            <a:schemeClr val="accent1">
              <a:alpha val="2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7" name="Picture 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0580" y="3807540"/>
            <a:ext cx="377812" cy="77769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9" name="TextBox 8"/>
          <p:cNvSpPr txBox="1"/>
          <p:nvPr/>
        </p:nvSpPr>
        <p:spPr>
          <a:xfrm>
            <a:off x="2842888" y="2839506"/>
            <a:ext cx="1001005" cy="303792"/>
          </a:xfrm>
          <a:prstGeom prst="rect">
            <a:avLst/>
          </a:prstGeom>
          <a:noFill/>
        </p:spPr>
        <p:txBody>
          <a:bodyPr>
            <a:spAutoFit/>
          </a:bodyPr>
          <a:lstStyle/>
          <a:p>
            <a:pPr eaLnBrk="1" fontAlgn="auto" hangingPunct="1">
              <a:spcBef>
                <a:spcPts val="0"/>
              </a:spcBef>
              <a:spcAft>
                <a:spcPts val="0"/>
              </a:spcAft>
              <a:defRPr/>
            </a:pPr>
            <a:r>
              <a:rPr lang="en-US" sz="1200" dirty="0">
                <a:latin typeface="+mn-lt"/>
                <a:ea typeface="+mn-ea"/>
              </a:rPr>
              <a:t>Bluemix</a:t>
            </a:r>
          </a:p>
        </p:txBody>
      </p:sp>
      <p:cxnSp>
        <p:nvCxnSpPr>
          <p:cNvPr id="10" name="Curved Connector 9"/>
          <p:cNvCxnSpPr>
            <a:stCxn id="53" idx="1"/>
            <a:endCxn id="7" idx="3"/>
          </p:cNvCxnSpPr>
          <p:nvPr/>
        </p:nvCxnSpPr>
        <p:spPr>
          <a:xfrm rot="10800000">
            <a:off x="1718393" y="4196387"/>
            <a:ext cx="1716845" cy="135064"/>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49794" y="2726671"/>
            <a:ext cx="2161705" cy="330682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12" name="Picture 85" descr="http://www.epiloguesystems.com/wp-content/uploads/2014/11/Apps-Siebel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6299" y="3704306"/>
            <a:ext cx="1259371" cy="1947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Can 12"/>
          <p:cNvSpPr/>
          <p:nvPr/>
        </p:nvSpPr>
        <p:spPr>
          <a:xfrm>
            <a:off x="8492405" y="4047063"/>
            <a:ext cx="412866" cy="384303"/>
          </a:xfrm>
          <a:prstGeom prst="can">
            <a:avLst/>
          </a:prstGeom>
          <a:solidFill>
            <a:schemeClr val="bg1">
              <a:lumMod val="6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pic>
        <p:nvPicPr>
          <p:cNvPr id="14" name="Picture 38" descr="http://simpleicon.com/wp-content/uploads/building-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32418" y="5567397"/>
            <a:ext cx="423253" cy="421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Curved Connector 14"/>
          <p:cNvCxnSpPr/>
          <p:nvPr/>
        </p:nvCxnSpPr>
        <p:spPr>
          <a:xfrm>
            <a:off x="6316972" y="4259107"/>
            <a:ext cx="1214675" cy="114186"/>
          </a:xfrm>
          <a:prstGeom prst="curved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13471" y="3882177"/>
            <a:ext cx="283034" cy="99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 descr="https://upload.wikimedia.org/wikipedia/commons/thumb/5/59/SAP_2011_logo.svg/2000px-SAP_2011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96299" y="2988932"/>
            <a:ext cx="891947" cy="454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92405" y="4600148"/>
            <a:ext cx="564769" cy="488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TextBox 19"/>
          <p:cNvSpPr txBox="1"/>
          <p:nvPr/>
        </p:nvSpPr>
        <p:spPr>
          <a:xfrm>
            <a:off x="5514569" y="4675024"/>
            <a:ext cx="909223" cy="246221"/>
          </a:xfrm>
          <a:prstGeom prst="rect">
            <a:avLst/>
          </a:prstGeom>
          <a:noFill/>
        </p:spPr>
        <p:txBody>
          <a:bodyPr wrap="none">
            <a:spAutoFit/>
          </a:bodyPr>
          <a:lstStyle/>
          <a:p>
            <a:pPr eaLnBrk="1" fontAlgn="auto" hangingPunct="1">
              <a:spcBef>
                <a:spcPts val="0"/>
              </a:spcBef>
              <a:spcAft>
                <a:spcPts val="0"/>
              </a:spcAft>
              <a:defRPr/>
            </a:pPr>
            <a:r>
              <a:rPr lang="en-US" sz="1000" smtClean="0">
                <a:latin typeface="+mn-lt"/>
                <a:ea typeface="+mn-ea"/>
              </a:rPr>
              <a:t>VPN Service</a:t>
            </a:r>
            <a:endParaRPr lang="en-US" sz="1000" dirty="0">
              <a:latin typeface="+mn-lt"/>
              <a:ea typeface="+mn-ea"/>
            </a:endParaRPr>
          </a:p>
        </p:txBody>
      </p:sp>
      <p:grpSp>
        <p:nvGrpSpPr>
          <p:cNvPr id="21" name="Group 20"/>
          <p:cNvGrpSpPr>
            <a:grpSpLocks/>
          </p:cNvGrpSpPr>
          <p:nvPr/>
        </p:nvGrpSpPr>
        <p:grpSpPr bwMode="auto">
          <a:xfrm>
            <a:off x="7531647" y="4250671"/>
            <a:ext cx="247979" cy="245242"/>
            <a:chOff x="2791326" y="926434"/>
            <a:chExt cx="532711" cy="519268"/>
          </a:xfrm>
        </p:grpSpPr>
        <p:sp>
          <p:nvSpPr>
            <p:cNvPr id="22" name="Oval 21"/>
            <p:cNvSpPr/>
            <p:nvPr/>
          </p:nvSpPr>
          <p:spPr>
            <a:xfrm>
              <a:off x="2791326" y="926434"/>
              <a:ext cx="532711" cy="519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3" name="Right Arrow 22"/>
            <p:cNvSpPr/>
            <p:nvPr/>
          </p:nvSpPr>
          <p:spPr>
            <a:xfrm rot="10800000">
              <a:off x="2791326" y="1147173"/>
              <a:ext cx="206391" cy="1030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4" name="Right Arrow 23"/>
            <p:cNvSpPr/>
            <p:nvPr/>
          </p:nvSpPr>
          <p:spPr>
            <a:xfrm>
              <a:off x="3134380" y="1147173"/>
              <a:ext cx="189657" cy="1030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5" name="Right Arrow 24"/>
            <p:cNvSpPr/>
            <p:nvPr/>
          </p:nvSpPr>
          <p:spPr>
            <a:xfrm rot="16200000">
              <a:off x="2965140" y="994665"/>
              <a:ext cx="201820" cy="10319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sp>
          <p:nvSpPr>
            <p:cNvPr id="26" name="Right Arrow 25"/>
            <p:cNvSpPr/>
            <p:nvPr/>
          </p:nvSpPr>
          <p:spPr>
            <a:xfrm rot="5400000">
              <a:off x="2968293" y="1296344"/>
              <a:ext cx="195514" cy="103195"/>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100"/>
            </a:p>
          </p:txBody>
        </p:sp>
      </p:grpSp>
      <p:cxnSp>
        <p:nvCxnSpPr>
          <p:cNvPr id="27" name="Straight Connector 26"/>
          <p:cNvCxnSpPr/>
          <p:nvPr/>
        </p:nvCxnSpPr>
        <p:spPr>
          <a:xfrm flipH="1">
            <a:off x="8209371" y="3216138"/>
            <a:ext cx="7790" cy="16618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217161" y="3216138"/>
            <a:ext cx="27913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239232" y="3806874"/>
            <a:ext cx="264857" cy="77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231442" y="4270374"/>
            <a:ext cx="26096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217161" y="4877989"/>
            <a:ext cx="27524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779626" y="4379249"/>
            <a:ext cx="451816" cy="408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endCxn id="49" idx="1"/>
          </p:cNvCxnSpPr>
          <p:nvPr/>
        </p:nvCxnSpPr>
        <p:spPr>
          <a:xfrm flipV="1">
            <a:off x="4083314" y="4195865"/>
            <a:ext cx="1496270" cy="159057"/>
          </a:xfrm>
          <a:prstGeom prst="curvedConnector3">
            <a:avLst/>
          </a:prstGeom>
          <a:ln w="127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8" name="Picture 37"/>
          <p:cNvPicPr>
            <a:picLocks noChangeAspect="1"/>
          </p:cNvPicPr>
          <p:nvPr/>
        </p:nvPicPr>
        <p:blipFill>
          <a:blip r:embed="rId8"/>
          <a:stretch>
            <a:fillRect/>
          </a:stretch>
        </p:blipFill>
        <p:spPr>
          <a:xfrm>
            <a:off x="3471857" y="5061349"/>
            <a:ext cx="609600" cy="609600"/>
          </a:xfrm>
          <a:prstGeom prst="rect">
            <a:avLst/>
          </a:prstGeom>
        </p:spPr>
      </p:pic>
      <p:sp>
        <p:nvSpPr>
          <p:cNvPr id="39" name="Up-Down Arrow 38"/>
          <p:cNvSpPr/>
          <p:nvPr/>
        </p:nvSpPr>
        <p:spPr>
          <a:xfrm>
            <a:off x="3712854" y="4629924"/>
            <a:ext cx="131039" cy="430753"/>
          </a:xfrm>
          <a:prstGeom prst="upDownArrow">
            <a:avLst/>
          </a:prstGeom>
          <a:solidFill>
            <a:schemeClr val="accent1"/>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9"/>
          <a:stretch>
            <a:fillRect/>
          </a:stretch>
        </p:blipFill>
        <p:spPr>
          <a:xfrm>
            <a:off x="5579584" y="3822958"/>
            <a:ext cx="729600" cy="745813"/>
          </a:xfrm>
          <a:prstGeom prst="rect">
            <a:avLst/>
          </a:prstGeom>
        </p:spPr>
      </p:pic>
      <p:pic>
        <p:nvPicPr>
          <p:cNvPr id="53" name="Picture 52"/>
          <p:cNvPicPr>
            <a:picLocks noChangeAspect="1"/>
          </p:cNvPicPr>
          <p:nvPr/>
        </p:nvPicPr>
        <p:blipFill>
          <a:blip r:embed="rId10"/>
          <a:stretch>
            <a:fillRect/>
          </a:stretch>
        </p:blipFill>
        <p:spPr>
          <a:xfrm>
            <a:off x="3435237" y="4032977"/>
            <a:ext cx="633796" cy="596948"/>
          </a:xfrm>
          <a:prstGeom prst="rect">
            <a:avLst/>
          </a:prstGeom>
        </p:spPr>
      </p:pic>
    </p:spTree>
    <p:extLst>
      <p:ext uri="{BB962C8B-B14F-4D97-AF65-F5344CB8AC3E}">
        <p14:creationId xmlns:p14="http://schemas.microsoft.com/office/powerpoint/2010/main" val="844296860"/>
      </p:ext>
    </p:extLst>
  </p:cSld>
  <p:clrMapOvr>
    <a:masterClrMapping/>
  </p:clrMapOvr>
</p:sld>
</file>

<file path=ppt/theme/theme1.xml><?xml version="1.0" encoding="utf-8"?>
<a:theme xmlns:a="http://schemas.openxmlformats.org/drawingml/2006/main" name="IBM InterConnect 2017">
  <a:themeElements>
    <a:clrScheme name="InterConnect 2017-FNL">
      <a:dk1>
        <a:srgbClr val="000000"/>
      </a:dk1>
      <a:lt1>
        <a:srgbClr val="FFFFFF"/>
      </a:lt1>
      <a:dk2>
        <a:srgbClr val="44546A"/>
      </a:dk2>
      <a:lt2>
        <a:srgbClr val="E7E6E6"/>
      </a:lt2>
      <a:accent1>
        <a:srgbClr val="B8AEAE"/>
      </a:accent1>
      <a:accent2>
        <a:srgbClr val="E4E1E4"/>
      </a:accent2>
      <a:accent3>
        <a:srgbClr val="F05253"/>
      </a:accent3>
      <a:accent4>
        <a:srgbClr val="1C3649"/>
      </a:accent4>
      <a:accent5>
        <a:srgbClr val="5498D5"/>
      </a:accent5>
      <a:accent6>
        <a:srgbClr val="AC72E6"/>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t" anchorCtr="0">
        <a:noAutofit/>
      </a:bodyPr>
      <a:lstStyle>
        <a:defPPr>
          <a:lnSpc>
            <a:spcPct val="90000"/>
          </a:lnSpc>
          <a:spcBef>
            <a:spcPts val="1000"/>
          </a:spcBef>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16503</TotalTime>
  <Words>583</Words>
  <Application>Microsoft Macintosh PowerPoint</Application>
  <PresentationFormat>Widescreen</PresentationFormat>
  <Paragraphs>174</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Cambria</vt:lpstr>
      <vt:lpstr>Mangal</vt:lpstr>
      <vt:lpstr>MS PGothic</vt:lpstr>
      <vt:lpstr>ＭＳ 明朝</vt:lpstr>
      <vt:lpstr>Times New Roman</vt:lpstr>
      <vt:lpstr>Wingdings</vt:lpstr>
      <vt:lpstr>Arial</vt:lpstr>
      <vt:lpstr>IBM InterConnect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AJAY CHEBBI</cp:lastModifiedBy>
  <cp:revision>297</cp:revision>
  <dcterms:created xsi:type="dcterms:W3CDTF">2016-12-19T13:55:54Z</dcterms:created>
  <dcterms:modified xsi:type="dcterms:W3CDTF">2017-03-21T13:36:59Z</dcterms:modified>
</cp:coreProperties>
</file>