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1" r:id="rId2"/>
    <p:sldId id="290" r:id="rId3"/>
    <p:sldId id="277" r:id="rId4"/>
    <p:sldId id="291" r:id="rId5"/>
    <p:sldId id="279" r:id="rId6"/>
    <p:sldId id="281" r:id="rId7"/>
    <p:sldId id="282" r:id="rId8"/>
    <p:sldId id="292" r:id="rId9"/>
    <p:sldId id="283" r:id="rId10"/>
    <p:sldId id="284" r:id="rId11"/>
    <p:sldId id="293" r:id="rId12"/>
    <p:sldId id="294" r:id="rId13"/>
    <p:sldId id="295" r:id="rId14"/>
    <p:sldId id="285"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p:scale>
          <a:sx n="75" d="100"/>
          <a:sy n="75" d="100"/>
        </p:scale>
        <p:origin x="1680"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D238FA3-189B-4AA8-9E46-1FED810FB611}" type="slidenum">
              <a:rPr lang="en-US" smtClean="0"/>
              <a:pPr/>
              <a:t>15</a:t>
            </a:fld>
            <a:endParaRPr lang="en-US"/>
          </a:p>
        </p:txBody>
      </p:sp>
    </p:spTree>
    <p:extLst>
      <p:ext uri="{BB962C8B-B14F-4D97-AF65-F5344CB8AC3E}">
        <p14:creationId xmlns:p14="http://schemas.microsoft.com/office/powerpoint/2010/main" val="25210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13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13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13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j.compag.2020.10550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13 November 2021</a:t>
            </a:fld>
            <a:endParaRPr lang="en-US" sz="1600" b="1"/>
          </a:p>
        </p:txBody>
      </p:sp>
      <p:sp>
        <p:nvSpPr>
          <p:cNvPr id="5" name="Footer Placeholder 4"/>
          <p:cNvSpPr>
            <a:spLocks noGrp="1"/>
          </p:cNvSpPr>
          <p:nvPr>
            <p:ph type="ftr" sz="quarter" idx="11"/>
          </p:nvPr>
        </p:nvSpPr>
        <p:spPr/>
        <p:txBody>
          <a:bodyPr/>
          <a:lstStyle/>
          <a:p>
            <a:r>
              <a:rPr lang="en-US" sz="1600" b="1"/>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a:latin typeface="Arial" panose="020B0604020202020204" pitchFamily="34" charset="0"/>
                <a:cs typeface="Arial" panose="020B0604020202020204" pitchFamily="34" charset="0"/>
              </a:rPr>
              <a:t>DRY BEAN CLASSIFICATION SYSTEM</a:t>
            </a:r>
            <a:endParaRPr lang="en-US" sz="2800"/>
          </a:p>
        </p:txBody>
      </p:sp>
      <p:sp>
        <p:nvSpPr>
          <p:cNvPr id="8" name="Rectangle 7"/>
          <p:cNvSpPr/>
          <p:nvPr/>
        </p:nvSpPr>
        <p:spPr>
          <a:xfrm>
            <a:off x="762000" y="3048000"/>
            <a:ext cx="6400800" cy="1477328"/>
          </a:xfrm>
          <a:prstGeom prst="rect">
            <a:avLst/>
          </a:prstGeom>
        </p:spPr>
        <p:txBody>
          <a:bodyPr wrap="square">
            <a:spAutoFit/>
          </a:bodyPr>
          <a:lstStyle/>
          <a:p>
            <a:r>
              <a:rPr lang="en-US">
                <a:latin typeface="Arial" pitchFamily="34" charset="0"/>
                <a:cs typeface="Arial" pitchFamily="34" charset="0"/>
              </a:rPr>
              <a:t>Project Supervisor: </a:t>
            </a:r>
            <a:r>
              <a:rPr lang="en-IN">
                <a:latin typeface="Arial" pitchFamily="34" charset="0"/>
                <a:cs typeface="Arial" pitchFamily="34" charset="0"/>
              </a:rPr>
              <a:t>Dr.A.CHRISTY,MCA.,</a:t>
            </a:r>
            <a:r>
              <a:rPr lang="en-IN" err="1">
                <a:latin typeface="Arial" pitchFamily="34" charset="0"/>
                <a:cs typeface="Arial" pitchFamily="34" charset="0"/>
              </a:rPr>
              <a:t>Ph.D</a:t>
            </a:r>
            <a:endParaRPr lang="en-US">
              <a:latin typeface="Arial" pitchFamily="34" charset="0"/>
              <a:cs typeface="Arial" pitchFamily="34" charset="0"/>
            </a:endParaRPr>
          </a:p>
          <a:p>
            <a:endParaRPr lang="en-US">
              <a:latin typeface="Arial" pitchFamily="34" charset="0"/>
              <a:cs typeface="Arial" pitchFamily="34" charset="0"/>
            </a:endParaRPr>
          </a:p>
          <a:p>
            <a:pPr>
              <a:lnSpc>
                <a:spcPct val="150000"/>
              </a:lnSpc>
            </a:pPr>
            <a:r>
              <a:rPr lang="en-US">
                <a:latin typeface="Arial" pitchFamily="34" charset="0"/>
                <a:cs typeface="Arial" pitchFamily="34" charset="0"/>
              </a:rPr>
              <a:t>Name of the Student: Karthick B</a:t>
            </a:r>
          </a:p>
          <a:p>
            <a:pPr>
              <a:lnSpc>
                <a:spcPct val="150000"/>
              </a:lnSpc>
            </a:pPr>
            <a:r>
              <a:rPr lang="en-US">
                <a:latin typeface="Arial" pitchFamily="34" charset="0"/>
                <a:cs typeface="Arial" pitchFamily="34" charset="0"/>
              </a:rPr>
              <a:t>Register Number: 39110465</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495300" y="3429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a:t>
            </a:r>
            <a:r>
              <a:rPr lang="en-US" sz="3100" dirty="0">
                <a:solidFill>
                  <a:srgbClr val="C00000"/>
                </a:solidFill>
                <a:latin typeface="Arial" pitchFamily="34" charset="0"/>
                <a:cs typeface="Arial" pitchFamily="34" charset="0"/>
              </a:rPr>
              <a:t>Logistic regression</a:t>
            </a:r>
          </a:p>
        </p:txBody>
      </p:sp>
      <p:pic>
        <p:nvPicPr>
          <p:cNvPr id="3" name="Content Placeholder 2">
            <a:extLst>
              <a:ext uri="{FF2B5EF4-FFF2-40B4-BE49-F238E27FC236}">
                <a16:creationId xmlns:a16="http://schemas.microsoft.com/office/drawing/2014/main" id="{6B533261-3EF2-4F0D-9CF0-64DF6208C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440" y="1600200"/>
            <a:ext cx="5661319" cy="4572000"/>
          </a:xfrm>
        </p:spPr>
      </p:pic>
    </p:spTree>
    <p:extLst>
      <p:ext uri="{BB962C8B-B14F-4D97-AF65-F5344CB8AC3E}">
        <p14:creationId xmlns:p14="http://schemas.microsoft.com/office/powerpoint/2010/main" val="22586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D3D60C-204F-4E53-8AE4-45F1379DC1BB}"/>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E612DB56-EBD3-4CD4-891F-88A1299D453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9CDAF6F-21A6-455D-B829-97B4EB53ED41}"/>
              </a:ext>
            </a:extLst>
          </p:cNvPr>
          <p:cNvSpPr>
            <a:spLocks noGrp="1"/>
          </p:cNvSpPr>
          <p:nvPr>
            <p:ph type="sldNum" sz="quarter" idx="12"/>
          </p:nvPr>
        </p:nvSpPr>
        <p:spPr/>
        <p:txBody>
          <a:bodyPr/>
          <a:lstStyle/>
          <a:p>
            <a:fld id="{7B28076C-CE04-4A00-BFAA-A90EA8355859}" type="slidenum">
              <a:rPr lang="en-US" smtClean="0"/>
              <a:pPr/>
              <a:t>11</a:t>
            </a:fld>
            <a:endParaRPr lang="en-US"/>
          </a:p>
        </p:txBody>
      </p:sp>
      <p:pic>
        <p:nvPicPr>
          <p:cNvPr id="10" name="Content Placeholder 9">
            <a:extLst>
              <a:ext uri="{FF2B5EF4-FFF2-40B4-BE49-F238E27FC236}">
                <a16:creationId xmlns:a16="http://schemas.microsoft.com/office/drawing/2014/main" id="{9D909725-AD1B-462C-A884-22D7B3563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312" y="1600200"/>
            <a:ext cx="6361376" cy="4525963"/>
          </a:xfrm>
        </p:spPr>
      </p:pic>
      <p:sp>
        <p:nvSpPr>
          <p:cNvPr id="12" name="Title 11">
            <a:extLst>
              <a:ext uri="{FF2B5EF4-FFF2-40B4-BE49-F238E27FC236}">
                <a16:creationId xmlns:a16="http://schemas.microsoft.com/office/drawing/2014/main" id="{813D92F6-F779-4B4F-9E67-F17DDD33C9C1}"/>
              </a:ext>
            </a:extLst>
          </p:cNvPr>
          <p:cNvSpPr>
            <a:spLocks noGrp="1"/>
          </p:cNvSpPr>
          <p:nvPr>
            <p:ph type="title"/>
          </p:nvPr>
        </p:nvSpPr>
        <p:spPr>
          <a:xfrm>
            <a:off x="304800" y="228600"/>
            <a:ext cx="8229600" cy="1143000"/>
          </a:xfrm>
        </p:spPr>
        <p:txBody>
          <a:bodyPr>
            <a:normAutofit fontScale="90000"/>
          </a:bodyPr>
          <a:lstStyle/>
          <a:p>
            <a:r>
              <a:rPr lang="en-US" dirty="0">
                <a:solidFill>
                  <a:srgbClr val="C00000"/>
                </a:solidFill>
                <a:latin typeface="Arial" pitchFamily="34" charset="0"/>
                <a:cs typeface="Arial" pitchFamily="34" charset="0"/>
              </a:rPr>
              <a:t>Results and Discussion-</a:t>
            </a:r>
            <a:r>
              <a:rPr lang="en-US" sz="3100" dirty="0">
                <a:solidFill>
                  <a:srgbClr val="C00000"/>
                </a:solidFill>
                <a:latin typeface="Arial" pitchFamily="34" charset="0"/>
                <a:cs typeface="Arial" pitchFamily="34" charset="0"/>
              </a:rPr>
              <a:t> Random forest classifier</a:t>
            </a:r>
            <a:endParaRPr lang="en-IN" dirty="0"/>
          </a:p>
        </p:txBody>
      </p:sp>
    </p:spTree>
    <p:extLst>
      <p:ext uri="{BB962C8B-B14F-4D97-AF65-F5344CB8AC3E}">
        <p14:creationId xmlns:p14="http://schemas.microsoft.com/office/powerpoint/2010/main" val="44733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8F45-BF47-41E8-8943-16CFD6001DED}"/>
              </a:ext>
            </a:extLst>
          </p:cNvPr>
          <p:cNvSpPr>
            <a:spLocks noGrp="1"/>
          </p:cNvSpPr>
          <p:nvPr>
            <p:ph type="title"/>
          </p:nvPr>
        </p:nvSpPr>
        <p:spPr/>
        <p:txBody>
          <a:bodyPr>
            <a:normAutofit fontScale="90000"/>
          </a:bodyPr>
          <a:lstStyle/>
          <a:p>
            <a:pPr algn="l"/>
            <a:r>
              <a:rPr lang="en-US" dirty="0">
                <a:solidFill>
                  <a:srgbClr val="C00000"/>
                </a:solidFill>
                <a:latin typeface="Arial" pitchFamily="34" charset="0"/>
                <a:cs typeface="Arial" pitchFamily="34" charset="0"/>
              </a:rPr>
              <a:t>Results and Discussion-</a:t>
            </a:r>
            <a:r>
              <a:rPr lang="en-US" sz="3100" dirty="0">
                <a:solidFill>
                  <a:srgbClr val="C00000"/>
                </a:solidFill>
                <a:latin typeface="Arial" pitchFamily="34" charset="0"/>
                <a:cs typeface="Arial" pitchFamily="34" charset="0"/>
              </a:rPr>
              <a:t>Decision </a:t>
            </a:r>
            <a:r>
              <a:rPr lang="en-US" sz="3100" dirty="0" err="1">
                <a:solidFill>
                  <a:srgbClr val="C00000"/>
                </a:solidFill>
                <a:latin typeface="Arial" pitchFamily="34" charset="0"/>
                <a:cs typeface="Arial" pitchFamily="34" charset="0"/>
              </a:rPr>
              <a:t>treeclassifier</a:t>
            </a:r>
            <a:endParaRPr lang="en-IN" sz="3100" dirty="0"/>
          </a:p>
        </p:txBody>
      </p:sp>
      <p:sp>
        <p:nvSpPr>
          <p:cNvPr id="4" name="Date Placeholder 3">
            <a:extLst>
              <a:ext uri="{FF2B5EF4-FFF2-40B4-BE49-F238E27FC236}">
                <a16:creationId xmlns:a16="http://schemas.microsoft.com/office/drawing/2014/main" id="{A6D3D60C-204F-4E53-8AE4-45F1379DC1BB}"/>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E612DB56-EBD3-4CD4-891F-88A1299D453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9CDAF6F-21A6-455D-B829-97B4EB53ED41}"/>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7" name="Content Placeholder 6">
            <a:extLst>
              <a:ext uri="{FF2B5EF4-FFF2-40B4-BE49-F238E27FC236}">
                <a16:creationId xmlns:a16="http://schemas.microsoft.com/office/drawing/2014/main" id="{64814721-740C-4F11-B7AF-0F6B66B98E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635" y="1600200"/>
            <a:ext cx="5798730" cy="4525963"/>
          </a:xfrm>
        </p:spPr>
      </p:pic>
    </p:spTree>
    <p:extLst>
      <p:ext uri="{BB962C8B-B14F-4D97-AF65-F5344CB8AC3E}">
        <p14:creationId xmlns:p14="http://schemas.microsoft.com/office/powerpoint/2010/main" val="11554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8F45-BF47-41E8-8943-16CFD6001DED}"/>
              </a:ext>
            </a:extLst>
          </p:cNvPr>
          <p:cNvSpPr>
            <a:spLocks noGrp="1"/>
          </p:cNvSpPr>
          <p:nvPr>
            <p:ph type="title"/>
          </p:nvPr>
        </p:nvSpPr>
        <p:spPr/>
        <p:txBody>
          <a:bodyPr>
            <a:normAutofit fontScale="90000"/>
          </a:bodyPr>
          <a:lstStyle/>
          <a:p>
            <a:pPr algn="l"/>
            <a:r>
              <a:rPr lang="en-US" dirty="0">
                <a:solidFill>
                  <a:srgbClr val="C00000"/>
                </a:solidFill>
                <a:latin typeface="Arial" pitchFamily="34" charset="0"/>
                <a:cs typeface="Arial" pitchFamily="34" charset="0"/>
              </a:rPr>
              <a:t>Results and Discussion-</a:t>
            </a:r>
            <a:r>
              <a:rPr lang="en-US" sz="3100" dirty="0">
                <a:solidFill>
                  <a:srgbClr val="C00000"/>
                </a:solidFill>
                <a:latin typeface="Arial" pitchFamily="34" charset="0"/>
                <a:cs typeface="Arial" pitchFamily="34" charset="0"/>
              </a:rPr>
              <a:t>Accuracy line plot</a:t>
            </a:r>
            <a:endParaRPr lang="en-IN" sz="3100" dirty="0"/>
          </a:p>
        </p:txBody>
      </p:sp>
      <p:sp>
        <p:nvSpPr>
          <p:cNvPr id="4" name="Date Placeholder 3">
            <a:extLst>
              <a:ext uri="{FF2B5EF4-FFF2-40B4-BE49-F238E27FC236}">
                <a16:creationId xmlns:a16="http://schemas.microsoft.com/office/drawing/2014/main" id="{A6D3D60C-204F-4E53-8AE4-45F1379DC1BB}"/>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E612DB56-EBD3-4CD4-891F-88A1299D453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9CDAF6F-21A6-455D-B829-97B4EB53ED41}"/>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10" name="Content Placeholder 9">
            <a:extLst>
              <a:ext uri="{FF2B5EF4-FFF2-40B4-BE49-F238E27FC236}">
                <a16:creationId xmlns:a16="http://schemas.microsoft.com/office/drawing/2014/main" id="{46A87B02-F787-4EBF-B143-8089884DB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600" y="1653073"/>
            <a:ext cx="6620799" cy="4420217"/>
          </a:xfrm>
        </p:spPr>
      </p:pic>
    </p:spTree>
    <p:extLst>
      <p:ext uri="{BB962C8B-B14F-4D97-AF65-F5344CB8AC3E}">
        <p14:creationId xmlns:p14="http://schemas.microsoft.com/office/powerpoint/2010/main" val="68244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a:latin typeface="Arial" pitchFamily="34" charset="0"/>
                <a:cs typeface="Arial" pitchFamily="34" charset="0"/>
              </a:rPr>
            </a:br>
            <a:r>
              <a:rPr lang="en-US">
                <a:solidFill>
                  <a:srgbClr val="C00000"/>
                </a:solidFill>
                <a:latin typeface="Arial" pitchFamily="34" charset="0"/>
                <a:cs typeface="Arial" pitchFamily="34" charset="0"/>
              </a:rPr>
              <a:t>Conclusion</a:t>
            </a:r>
            <a:br>
              <a:rPr lang="en-US">
                <a:latin typeface="Arial" pitchFamily="34" charset="0"/>
                <a:cs typeface="Arial" pitchFamily="34" charset="0"/>
              </a:rPr>
            </a:br>
            <a:endParaRPr lang="en-US">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92500"/>
          </a:bodyPr>
          <a:lstStyle/>
          <a:p>
            <a:pPr>
              <a:lnSpc>
                <a:spcPct val="150000"/>
              </a:lnSpc>
            </a:pPr>
            <a:r>
              <a:rPr lang="en-US" sz="2800" dirty="0">
                <a:latin typeface="Arial" pitchFamily="34" charset="0"/>
                <a:cs typeface="Arial" pitchFamily="34" charset="0"/>
              </a:rPr>
              <a:t>By using </a:t>
            </a:r>
            <a:r>
              <a:rPr lang="en-IN" sz="2800" dirty="0">
                <a:latin typeface="Arial" pitchFamily="34" charset="0"/>
                <a:cs typeface="Arial" pitchFamily="34" charset="0"/>
              </a:rPr>
              <a:t> decision tree classifier, logistic regression and random forest classifier, we get the accuracy as 89% , 92% and 93% respectively.</a:t>
            </a:r>
          </a:p>
          <a:p>
            <a:pPr>
              <a:lnSpc>
                <a:spcPct val="150000"/>
              </a:lnSpc>
            </a:pPr>
            <a:r>
              <a:rPr lang="en-IN" sz="2800" dirty="0">
                <a:latin typeface="Arial" pitchFamily="34" charset="0"/>
                <a:cs typeface="Arial" pitchFamily="34" charset="0"/>
              </a:rPr>
              <a:t>So we can conclude that random forest classifier gives the best accuracy.</a:t>
            </a:r>
            <a:endParaRPr lang="en-US" sz="2800" dirty="0">
              <a:latin typeface="Arial" pitchFamily="34" charset="0"/>
              <a:cs typeface="Arial" pitchFamily="34" charset="0"/>
            </a:endParaRPr>
          </a:p>
          <a:p>
            <a:r>
              <a:rPr lang="en-US" dirty="0"/>
              <a:t>We have successfully established the Dry Bean classification of  system.</a:t>
            </a:r>
          </a:p>
          <a:p>
            <a:endParaRPr lang="en-US" dirty="0"/>
          </a:p>
        </p:txBody>
      </p:sp>
    </p:spTree>
    <p:extLst>
      <p:ext uri="{BB962C8B-B14F-4D97-AF65-F5344CB8AC3E}">
        <p14:creationId xmlns:p14="http://schemas.microsoft.com/office/powerpoint/2010/main" val="54284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a:solidFill>
                <a:srgbClr val="C00000"/>
              </a:solidFill>
              <a:latin typeface="Arial" pitchFamily="34" charset="0"/>
              <a:cs typeface="Arial" pitchFamily="34" charset="0"/>
            </a:endParaRPr>
          </a:p>
          <a:p>
            <a:pPr algn="l"/>
            <a:r>
              <a:rPr lang="en-US" sz="4000">
                <a:solidFill>
                  <a:srgbClr val="C00000"/>
                </a:solidFill>
                <a:latin typeface="Arial" pitchFamily="34" charset="0"/>
                <a:cs typeface="Arial" pitchFamily="34" charset="0"/>
              </a:rPr>
              <a:t>References</a:t>
            </a:r>
            <a:br>
              <a:rPr lang="en-US" sz="4000">
                <a:latin typeface="Arial" pitchFamily="34" charset="0"/>
                <a:cs typeface="Arial" pitchFamily="34" charset="0"/>
              </a:rPr>
            </a:br>
            <a:endParaRPr lang="en-US" sz="400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3787937456"/>
              </p:ext>
            </p:extLst>
          </p:nvPr>
        </p:nvGraphicFramePr>
        <p:xfrm>
          <a:off x="519953" y="1371600"/>
          <a:ext cx="8153400" cy="5101979"/>
        </p:xfrm>
        <a:graphic>
          <a:graphicData uri="http://schemas.openxmlformats.org/drawingml/2006/table">
            <a:tbl>
              <a:tblPr firstRow="1" bandRow="1">
                <a:tableStyleId>{5940675A-B579-460E-94D1-54222C63F5DA}</a:tableStyleId>
              </a:tblPr>
              <a:tblGrid>
                <a:gridCol w="474955">
                  <a:extLst>
                    <a:ext uri="{9D8B030D-6E8A-4147-A177-3AD203B41FA5}">
                      <a16:colId xmlns:a16="http://schemas.microsoft.com/office/drawing/2014/main" val="20000"/>
                    </a:ext>
                  </a:extLst>
                </a:gridCol>
                <a:gridCol w="7678445">
                  <a:extLst>
                    <a:ext uri="{9D8B030D-6E8A-4147-A177-3AD203B41FA5}">
                      <a16:colId xmlns:a16="http://schemas.microsoft.com/office/drawing/2014/main" val="20001"/>
                    </a:ext>
                  </a:extLst>
                </a:gridCol>
              </a:tblGrid>
              <a:tr h="1314062">
                <a:tc>
                  <a:txBody>
                    <a:bodyPr/>
                    <a:lstStyle/>
                    <a:p>
                      <a:r>
                        <a:rPr lang="en-US"/>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a:solidFill>
                            <a:schemeClr val="tx1"/>
                          </a:solidFill>
                          <a:effectLst/>
                          <a:latin typeface="Arial" panose="020B0604020202020204" pitchFamily="34" charset="0"/>
                          <a:ea typeface="Times New Roman" panose="02020603050405020304" pitchFamily="18" charset="0"/>
                        </a:rPr>
                        <a:t>KOKLU, M. and OZKAN, I.A., (2020), â€œMulticlass Classification of Dry Beans Using Computer Vision and Machine Learning Techniques.â€ Computers and Electronics in Agriculture, 174, 105507.</a:t>
                      </a:r>
                      <a:br>
                        <a:rPr lang="en-IN" sz="1800">
                          <a:solidFill>
                            <a:schemeClr val="tx1"/>
                          </a:solidFill>
                          <a:effectLst/>
                          <a:latin typeface="Arial" panose="020B0604020202020204" pitchFamily="34" charset="0"/>
                          <a:ea typeface="Times New Roman" panose="02020603050405020304" pitchFamily="18" charset="0"/>
                        </a:rPr>
                      </a:br>
                      <a:r>
                        <a:rPr lang="en-IN" sz="1800">
                          <a:solidFill>
                            <a:schemeClr val="tx1"/>
                          </a:solidFill>
                          <a:effectLst/>
                          <a:latin typeface="Arial" panose="020B0604020202020204" pitchFamily="34" charset="0"/>
                          <a:ea typeface="Times New Roman" panose="02020603050405020304" pitchFamily="18" charset="0"/>
                        </a:rPr>
                        <a:t>DOI: </a:t>
                      </a:r>
                      <a:r>
                        <a:rPr lang="en-IN" sz="1800" u="sng">
                          <a:solidFill>
                            <a:schemeClr val="tx1"/>
                          </a:solidFill>
                          <a:effectLst/>
                          <a:latin typeface="Arial" panose="020B0604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[Web Link]</a:t>
                      </a:r>
                      <a:endParaRPr lang="en-IN" sz="1800">
                        <a:solidFill>
                          <a:schemeClr val="tx1"/>
                        </a:solidFill>
                        <a:effectLst/>
                        <a:latin typeface="Times New Roman" panose="02020603050405020304" pitchFamily="18" charset="0"/>
                        <a:ea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9085">
                <a:tc>
                  <a:txBody>
                    <a:bodyPr/>
                    <a:lstStyle/>
                    <a:p>
                      <a:r>
                        <a:rPr lang="en-US"/>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07000"/>
                        </a:lnSpc>
                        <a:spcBef>
                          <a:spcPts val="20"/>
                        </a:spcBef>
                        <a:spcAft>
                          <a:spcPts val="800"/>
                        </a:spcAft>
                      </a:pPr>
                      <a:r>
                        <a:rPr lang="en-US" sz="1800">
                          <a:solidFill>
                            <a:schemeClr val="tx1"/>
                          </a:solidFill>
                          <a:effectLst/>
                          <a:latin typeface="Arial" panose="020B0604020202020204" pitchFamily="34" charset="0"/>
                          <a:ea typeface="Arial" panose="020B0604020202020204" pitchFamily="34" charset="0"/>
                        </a:rPr>
                        <a:t>A. Vibhute, S. Bodhe Computer Science  (2012) Applications of Image Processing in Agriculture: </a:t>
                      </a:r>
                      <a:endParaRPr lang="en-IN" sz="1800" dirty="0">
                        <a:solidFill>
                          <a:schemeClr val="tx1"/>
                        </a:solidFill>
                        <a:effectLst/>
                        <a:latin typeface="Arial" panose="020B0604020202020204" pitchFamily="34" charset="0"/>
                        <a:ea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76874">
                <a:tc>
                  <a:txBody>
                    <a:bodyPr/>
                    <a:lstStyle/>
                    <a:p>
                      <a:r>
                        <a:rPr lang="en-US"/>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effectLst/>
                          <a:latin typeface="Arial" panose="020B0604020202020204" pitchFamily="34" charset="0"/>
                          <a:ea typeface="Arial" panose="020B0604020202020204" pitchFamily="34" charset="0"/>
                        </a:rPr>
                        <a:t>Jun Sun, Shuying Jiang, H. Mao, Xiaohong Wu, Qinglin Li Materials Science (2016)  Classification of Black Beans Using Visible and Near Infrared Hyperspectral Imaging.</a:t>
                      </a:r>
                      <a:endParaRPr lang="en-IN" sz="1800">
                        <a:solidFill>
                          <a:schemeClr val="tx1"/>
                        </a:solidFill>
                        <a:effectLst/>
                        <a:latin typeface="Arial" panose="020B0604020202020204" pitchFamily="34" charset="0"/>
                        <a:ea typeface="Arial" panose="020B0604020202020204" pitchFamily="34" charset="0"/>
                      </a:endParaRPr>
                    </a:p>
                    <a:p>
                      <a:pPr algn="just"/>
                      <a:endParaRPr lang="en-US">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12980">
                <a:tc>
                  <a:txBody>
                    <a:bodyPr/>
                    <a:lstStyle/>
                    <a:p>
                      <a:r>
                        <a:rPr lang="en-US"/>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a:solidFill>
                            <a:schemeClr val="tx1"/>
                          </a:solidFill>
                          <a:effectLst/>
                          <a:latin typeface="Arial" panose="020B0604020202020204" pitchFamily="34" charset="0"/>
                          <a:ea typeface="Arial" panose="020B0604020202020204" pitchFamily="34" charset="0"/>
                        </a:rPr>
                        <a:t>T. Mitchell, ―Machine Learning‖, McGraw Hill, 1997.</a:t>
                      </a:r>
                      <a:endParaRPr lang="en-IN" sz="1800">
                        <a:solidFill>
                          <a:schemeClr val="tx1"/>
                        </a:solidFill>
                        <a:effectLst/>
                        <a:latin typeface="Arial" panose="020B0604020202020204" pitchFamily="34" charset="0"/>
                        <a:ea typeface="Arial" panose="020B0604020202020204" pitchFamily="34" charset="0"/>
                      </a:endParaRPr>
                    </a:p>
                    <a:p>
                      <a:pPr algn="just"/>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a:latin typeface="Arial" pitchFamily="34" charset="0"/>
                <a:cs typeface="Arial" pitchFamily="34" charset="0"/>
              </a:rPr>
              <a:t>Course Certificate</a:t>
            </a:r>
          </a:p>
          <a:p>
            <a:r>
              <a:rPr lang="en-US" sz="2000">
                <a:latin typeface="Arial" pitchFamily="34" charset="0"/>
                <a:cs typeface="Arial" pitchFamily="34" charset="0"/>
              </a:rPr>
              <a:t>Introduction</a:t>
            </a:r>
          </a:p>
          <a:p>
            <a:r>
              <a:rPr lang="en-US" sz="2000">
                <a:latin typeface="Arial" pitchFamily="34" charset="0"/>
                <a:cs typeface="Arial" pitchFamily="34" charset="0"/>
              </a:rPr>
              <a:t>Objectives</a:t>
            </a:r>
          </a:p>
          <a:p>
            <a:r>
              <a:rPr lang="en-US" sz="2000">
                <a:latin typeface="Arial" pitchFamily="34" charset="0"/>
                <a:cs typeface="Arial" pitchFamily="34" charset="0"/>
              </a:rPr>
              <a:t>System Architecture / Ideation Map</a:t>
            </a:r>
          </a:p>
          <a:p>
            <a:r>
              <a:rPr lang="en-US" sz="2000">
                <a:latin typeface="Arial" pitchFamily="34" charset="0"/>
                <a:cs typeface="Arial" pitchFamily="34" charset="0"/>
              </a:rPr>
              <a:t>Module Implementation</a:t>
            </a:r>
          </a:p>
          <a:p>
            <a:r>
              <a:rPr lang="en-US" sz="2000">
                <a:latin typeface="Arial" pitchFamily="34" charset="0"/>
                <a:cs typeface="Arial" pitchFamily="34" charset="0"/>
              </a:rPr>
              <a:t>Application Snapshots</a:t>
            </a:r>
          </a:p>
          <a:p>
            <a:r>
              <a:rPr lang="en-US" sz="2000">
                <a:latin typeface="Arial" pitchFamily="34" charset="0"/>
                <a:cs typeface="Arial" pitchFamily="34" charset="0"/>
              </a:rPr>
              <a:t>Results and Discussions</a:t>
            </a:r>
          </a:p>
          <a:p>
            <a:r>
              <a:rPr lang="en-US" sz="2000">
                <a:latin typeface="Arial" pitchFamily="34" charset="0"/>
                <a:cs typeface="Arial" pitchFamily="34" charset="0"/>
              </a:rPr>
              <a:t>Conclusion</a:t>
            </a:r>
          </a:p>
          <a:p>
            <a:r>
              <a:rPr lang="en-US" sz="2000">
                <a:latin typeface="Arial" pitchFamily="34" charset="0"/>
                <a:cs typeface="Arial" pitchFamily="34" charset="0"/>
              </a:rPr>
              <a:t>References</a:t>
            </a:r>
          </a:p>
          <a:p>
            <a:endParaRPr lang="en-US"/>
          </a:p>
        </p:txBody>
      </p:sp>
      <p:sp>
        <p:nvSpPr>
          <p:cNvPr id="4" name="Date Placeholder 3"/>
          <p:cNvSpPr>
            <a:spLocks noGrp="1"/>
          </p:cNvSpPr>
          <p:nvPr>
            <p:ph type="dt" sz="half" idx="10"/>
          </p:nvPr>
        </p:nvSpPr>
        <p:spPr/>
        <p:txBody>
          <a:bodyPr/>
          <a:lstStyle/>
          <a:p>
            <a:fld id="{DBA50EAB-41BE-44C5-8B3C-E8577D7CCC37}"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a:p>
        </p:txBody>
      </p:sp>
      <p:sp>
        <p:nvSpPr>
          <p:cNvPr id="7" name="Date Placeholder 6"/>
          <p:cNvSpPr>
            <a:spLocks noGrp="1"/>
          </p:cNvSpPr>
          <p:nvPr>
            <p:ph type="dt" sz="half" idx="10"/>
          </p:nvPr>
        </p:nvSpPr>
        <p:spPr/>
        <p:txBody>
          <a:bodyPr/>
          <a:lstStyle/>
          <a:p>
            <a:fld id="{34BF8381-4334-4BCF-A228-57F83149AF87}"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10" name="Content Placeholder 28" descr="A picture containing text&#10;&#10;Description automatically generated">
            <a:extLst>
              <a:ext uri="{FF2B5EF4-FFF2-40B4-BE49-F238E27FC236}">
                <a16:creationId xmlns:a16="http://schemas.microsoft.com/office/drawing/2014/main" id="{88FD5AE9-2FF7-4721-B71C-000754296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88459"/>
            <a:ext cx="7086600" cy="4210984"/>
          </a:xfr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569495" y="1280152"/>
            <a:ext cx="83058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Clr>
                <a:schemeClr val="bg1"/>
              </a:buClr>
              <a:buNone/>
            </a:pPr>
            <a:endParaRPr lang="en-IN" sz="1900"/>
          </a:p>
        </p:txBody>
      </p:sp>
      <p:sp>
        <p:nvSpPr>
          <p:cNvPr id="7" name="Date Placeholder 6"/>
          <p:cNvSpPr>
            <a:spLocks noGrp="1"/>
          </p:cNvSpPr>
          <p:nvPr>
            <p:ph type="dt" sz="half" idx="10"/>
          </p:nvPr>
        </p:nvSpPr>
        <p:spPr/>
        <p:txBody>
          <a:bodyPr/>
          <a:lstStyle/>
          <a:p>
            <a:fld id="{34BF8381-4334-4BCF-A228-57F83149AF87}"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extBox 9">
            <a:extLst>
              <a:ext uri="{FF2B5EF4-FFF2-40B4-BE49-F238E27FC236}">
                <a16:creationId xmlns:a16="http://schemas.microsoft.com/office/drawing/2014/main" id="{740F79EE-5D4F-4481-8462-5A12D9ACE36E}"/>
              </a:ext>
            </a:extLst>
          </p:cNvPr>
          <p:cNvSpPr txBox="1"/>
          <p:nvPr/>
        </p:nvSpPr>
        <p:spPr>
          <a:xfrm>
            <a:off x="268705" y="1676400"/>
            <a:ext cx="8305800" cy="4832092"/>
          </a:xfrm>
          <a:prstGeom prst="rect">
            <a:avLst/>
          </a:prstGeom>
          <a:noFill/>
        </p:spPr>
        <p:txBody>
          <a:bodyPr wrap="square">
            <a:spAutoFit/>
          </a:bodyPr>
          <a:lstStyle/>
          <a:p>
            <a:pPr marL="342900" indent="-342900" algn="just">
              <a:buClr>
                <a:schemeClr val="tx1"/>
              </a:buClr>
              <a:buFont typeface="Wingdings" panose="05000000000000000000" pitchFamily="2" charset="2"/>
              <a:buChar char="q"/>
            </a:pPr>
            <a:r>
              <a:rPr lang="en-IN" sz="3200" dirty="0"/>
              <a:t>There are many kinds of beans present in this world.</a:t>
            </a:r>
          </a:p>
          <a:p>
            <a:pPr marL="342900" indent="-342900" algn="just">
              <a:buClr>
                <a:schemeClr val="tx1"/>
              </a:buClr>
              <a:buFont typeface="Wingdings" panose="05000000000000000000" pitchFamily="2" charset="2"/>
              <a:buChar char="q"/>
            </a:pPr>
            <a:endParaRPr lang="en-IN" sz="3200" dirty="0"/>
          </a:p>
          <a:p>
            <a:pPr marL="342900" indent="-342900" algn="just">
              <a:buClr>
                <a:schemeClr val="tx1"/>
              </a:buClr>
              <a:buFont typeface="Wingdings" panose="05000000000000000000" pitchFamily="2" charset="2"/>
              <a:buChar char="q"/>
            </a:pPr>
            <a:r>
              <a:rPr lang="en-IN" sz="3200" dirty="0"/>
              <a:t> It is very difficult to classify them even with naked eyes as they share very little difference in appearance.</a:t>
            </a:r>
          </a:p>
          <a:p>
            <a:pPr marL="342900" indent="-342900" algn="just">
              <a:buClr>
                <a:schemeClr val="tx1"/>
              </a:buClr>
              <a:buFont typeface="Wingdings" panose="05000000000000000000" pitchFamily="2" charset="2"/>
              <a:buChar char="q"/>
            </a:pPr>
            <a:endParaRPr lang="en-IN" sz="3200" dirty="0"/>
          </a:p>
          <a:p>
            <a:pPr marL="342900" indent="-342900" algn="just">
              <a:buClr>
                <a:schemeClr val="tx1"/>
              </a:buClr>
              <a:buFont typeface="Wingdings" panose="05000000000000000000" pitchFamily="2" charset="2"/>
              <a:buChar char="q"/>
            </a:pPr>
            <a:r>
              <a:rPr lang="en-IN" sz="3200" dirty="0"/>
              <a:t>So classifying the beans is a bit tougher than one can imagine.</a:t>
            </a:r>
          </a:p>
          <a:p>
            <a:pPr marL="342900" indent="-342900" algn="just">
              <a:buClr>
                <a:schemeClr val="tx1"/>
              </a:buClr>
              <a:buFont typeface="Wingdings" panose="05000000000000000000" pitchFamily="2" charset="2"/>
              <a:buChar char="q"/>
            </a:pPr>
            <a:endParaRPr lang="en-IN" sz="2000" dirty="0"/>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a:normAutofit fontScale="85000" lnSpcReduction="10000"/>
          </a:bodyPr>
          <a:lstStyle/>
          <a:p>
            <a:pPr algn="just">
              <a:lnSpc>
                <a:spcPct val="80000"/>
              </a:lnSpc>
              <a:buClr>
                <a:schemeClr val="tx2"/>
              </a:buClr>
              <a:buFont typeface="Wingdings" panose="05000000000000000000" pitchFamily="2" charset="2"/>
              <a:buChar char="Ø"/>
            </a:pPr>
            <a:endParaRPr lang="en-US" sz="1000" dirty="0"/>
          </a:p>
          <a:p>
            <a:pPr algn="just">
              <a:buClr>
                <a:schemeClr val="tx2"/>
              </a:buClr>
              <a:buFont typeface="Wingdings" panose="05000000000000000000" pitchFamily="2" charset="2"/>
              <a:buChar char="Ø"/>
            </a:pPr>
            <a:endParaRPr lang="en-US" sz="1000" dirty="0">
              <a:latin typeface="Arial" pitchFamily="34" charset="0"/>
              <a:cs typeface="Arial" pitchFamily="34" charset="0"/>
            </a:endParaRPr>
          </a:p>
          <a:p>
            <a:pPr>
              <a:buClr>
                <a:schemeClr val="tx2"/>
              </a:buClr>
              <a:buFont typeface="Wingdings" panose="05000000000000000000" pitchFamily="2" charset="2"/>
              <a:buChar char="Ø"/>
            </a:pPr>
            <a:r>
              <a:rPr lang="en-IN" dirty="0"/>
              <a:t>Predict the class of Beans.</a:t>
            </a:r>
          </a:p>
          <a:p>
            <a:pPr>
              <a:buClr>
                <a:schemeClr val="tx2"/>
              </a:buClr>
              <a:buFont typeface="Wingdings" panose="05000000000000000000" pitchFamily="2" charset="2"/>
              <a:buChar char="Ø"/>
            </a:pPr>
            <a:endParaRPr lang="en-IN" dirty="0"/>
          </a:p>
          <a:p>
            <a:pPr>
              <a:buClr>
                <a:schemeClr val="tx2"/>
              </a:buClr>
              <a:buFont typeface="Wingdings" panose="05000000000000000000" pitchFamily="2" charset="2"/>
              <a:buChar char="Ø"/>
            </a:pPr>
            <a:r>
              <a:rPr lang="en-IN" dirty="0"/>
              <a:t>Study the classification of Beans from the given data.</a:t>
            </a:r>
          </a:p>
          <a:p>
            <a:pPr>
              <a:buClr>
                <a:schemeClr val="tx2"/>
              </a:buClr>
              <a:buFont typeface="Wingdings" panose="05000000000000000000" pitchFamily="2" charset="2"/>
              <a:buChar char="Ø"/>
            </a:pPr>
            <a:endParaRPr lang="en-IN" dirty="0"/>
          </a:p>
          <a:p>
            <a:pPr>
              <a:buClr>
                <a:schemeClr val="tx2"/>
              </a:buClr>
              <a:buFont typeface="Wingdings" panose="05000000000000000000" pitchFamily="2" charset="2"/>
              <a:buChar char="Ø"/>
            </a:pPr>
            <a:r>
              <a:rPr lang="en-IN" dirty="0"/>
              <a:t>Predict the class of Dry Beans by using different </a:t>
            </a:r>
            <a:r>
              <a:rPr lang="en-IN" dirty="0" err="1"/>
              <a:t>macine</a:t>
            </a:r>
            <a:r>
              <a:rPr lang="en-IN" dirty="0"/>
              <a:t> learning algorithms.</a:t>
            </a:r>
          </a:p>
          <a:p>
            <a:pPr>
              <a:buClr>
                <a:schemeClr val="tx2"/>
              </a:buClr>
              <a:buFont typeface="Wingdings" panose="05000000000000000000" pitchFamily="2" charset="2"/>
              <a:buChar char="Ø"/>
            </a:pPr>
            <a:endParaRPr lang="en-IN" dirty="0"/>
          </a:p>
          <a:p>
            <a:pPr>
              <a:buClr>
                <a:schemeClr val="tx2"/>
              </a:buClr>
              <a:buFont typeface="Wingdings" panose="05000000000000000000" pitchFamily="2" charset="2"/>
              <a:buChar char="Ø"/>
            </a:pPr>
            <a:r>
              <a:rPr lang="en-IN" dirty="0"/>
              <a:t>Checking which algorithm has the best accuracy.</a:t>
            </a:r>
          </a:p>
          <a:p>
            <a:pPr>
              <a:buClr>
                <a:schemeClr val="tx2"/>
              </a:buClr>
              <a:buFont typeface="Wingdings" panose="05000000000000000000" pitchFamily="2" charset="2"/>
              <a:buChar char="Ø"/>
            </a:pPr>
            <a:endParaRPr lang="en-IN" dirty="0"/>
          </a:p>
          <a:p>
            <a:pPr algn="just">
              <a:buClr>
                <a:schemeClr val="tx2"/>
              </a:buClr>
              <a:buFont typeface="Wingdings" panose="05000000000000000000" pitchFamily="2" charset="2"/>
              <a:buChar char="Ø"/>
            </a:pPr>
            <a:endParaRPr lang="en-US" sz="10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a:solidFill>
                  <a:srgbClr val="C00000"/>
                </a:solidFill>
                <a:latin typeface="Arial" pitchFamily="34" charset="0"/>
                <a:cs typeface="Arial" pitchFamily="34" charset="0"/>
              </a:rPr>
              <a:t>System Architecture / Ideation Map</a:t>
            </a:r>
            <a:endParaRPr lang="en-US">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algn="just"/>
            <a:endParaRPr lang="en-US" b="1">
              <a:latin typeface="Arial" pitchFamily="34" charset="0"/>
              <a:cs typeface="Arial" pitchFamily="34" charset="0"/>
            </a:endParaRPr>
          </a:p>
          <a:p>
            <a:pPr algn="just"/>
            <a:endParaRPr lang="en-US" b="1"/>
          </a:p>
        </p:txBody>
      </p:sp>
      <p:pic>
        <p:nvPicPr>
          <p:cNvPr id="7" name="Picture 6" descr="Diagram&#10;&#10;Description automatically generated">
            <a:extLst>
              <a:ext uri="{FF2B5EF4-FFF2-40B4-BE49-F238E27FC236}">
                <a16:creationId xmlns:a16="http://schemas.microsoft.com/office/drawing/2014/main" id="{79A846D9-064F-4A70-B321-1ACE031E6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549935"/>
            <a:ext cx="8153400" cy="4840282"/>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a:solidFill>
                  <a:srgbClr val="C00000"/>
                </a:solidFill>
                <a:latin typeface="Arial" pitchFamily="34" charset="0"/>
                <a:cs typeface="Arial" pitchFamily="34" charset="0"/>
              </a:rPr>
              <a:t>Project Implementation</a:t>
            </a:r>
            <a:endParaRPr lang="en-US">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a:bodyPr>
          <a:lstStyle/>
          <a:p>
            <a:r>
              <a:rPr lang="en-US"/>
              <a:t>SOFTWARE REQUIRED.</a:t>
            </a:r>
          </a:p>
          <a:p>
            <a:pPr lvl="1"/>
            <a:r>
              <a:rPr lang="en-US"/>
              <a:t>Jupyter Notebook.</a:t>
            </a:r>
          </a:p>
          <a:p>
            <a:pPr marL="0" indent="0">
              <a:buNone/>
            </a:pPr>
            <a:endParaRPr lang="en-US"/>
          </a:p>
          <a:p>
            <a:r>
              <a:rPr lang="en-US"/>
              <a:t>Packages Required.</a:t>
            </a:r>
          </a:p>
          <a:p>
            <a:pPr lvl="1"/>
            <a:r>
              <a:rPr lang="en-US"/>
              <a:t>Pandas.</a:t>
            </a:r>
          </a:p>
          <a:p>
            <a:pPr lvl="1"/>
            <a:r>
              <a:rPr lang="en-US"/>
              <a:t>Sklearn.</a:t>
            </a:r>
          </a:p>
          <a:p>
            <a:pPr lvl="1"/>
            <a:r>
              <a:rPr lang="en-US"/>
              <a:t>Matplotlib.</a:t>
            </a:r>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C6C7-7EBF-46F4-ACB7-1E40288268E0}"/>
              </a:ext>
            </a:extLst>
          </p:cNvPr>
          <p:cNvSpPr>
            <a:spLocks noGrp="1"/>
          </p:cNvSpPr>
          <p:nvPr>
            <p:ph type="title"/>
          </p:nvPr>
        </p:nvSpPr>
        <p:spPr/>
        <p:txBody>
          <a:bodyPr/>
          <a:lstStyle/>
          <a:p>
            <a:pPr algn="l"/>
            <a:r>
              <a:rPr lang="en-IN">
                <a:solidFill>
                  <a:srgbClr val="C00000"/>
                </a:solidFill>
              </a:rPr>
              <a:t>Module defination</a:t>
            </a:r>
          </a:p>
        </p:txBody>
      </p:sp>
      <p:sp>
        <p:nvSpPr>
          <p:cNvPr id="3" name="Content Placeholder 2">
            <a:extLst>
              <a:ext uri="{FF2B5EF4-FFF2-40B4-BE49-F238E27FC236}">
                <a16:creationId xmlns:a16="http://schemas.microsoft.com/office/drawing/2014/main" id="{7B43A943-EEDD-439B-96D1-3ED01CA0292E}"/>
              </a:ext>
            </a:extLst>
          </p:cNvPr>
          <p:cNvSpPr>
            <a:spLocks noGrp="1"/>
          </p:cNvSpPr>
          <p:nvPr>
            <p:ph idx="1"/>
          </p:nvPr>
        </p:nvSpPr>
        <p:spPr/>
        <p:txBody>
          <a:bodyPr>
            <a:normAutofit fontScale="85000" lnSpcReduction="20000"/>
          </a:bodyPr>
          <a:lstStyle/>
          <a:p>
            <a:r>
              <a:rPr lang="en-IN"/>
              <a:t>PANDAS</a:t>
            </a:r>
          </a:p>
          <a:p>
            <a:pPr lvl="2"/>
            <a:r>
              <a:rPr lang="en-IN"/>
              <a:t>Pandas is one of the tools in Machine Learning which is used for data cleaning and analysis. It has features which are used for exploring, cleaning, transforming and visualizing from data.</a:t>
            </a:r>
          </a:p>
          <a:p>
            <a:pPr lvl="2"/>
            <a:endParaRPr lang="en-IN"/>
          </a:p>
          <a:p>
            <a:r>
              <a:rPr lang="en-IN"/>
              <a:t>SKLEARN</a:t>
            </a:r>
          </a:p>
          <a:p>
            <a:pPr lvl="2"/>
            <a:r>
              <a:rPr lang="en-IN"/>
              <a:t>Scikit-learn (Sklearn) provides a selection of efficient tools for machine learning and statistical modeling including classification, regression, clustering and dimensionality reduction via a consistence interface in Python.</a:t>
            </a:r>
          </a:p>
          <a:p>
            <a:pPr lvl="2"/>
            <a:endParaRPr lang="en-IN"/>
          </a:p>
          <a:p>
            <a:r>
              <a:rPr lang="en-IN"/>
              <a:t>MATPLOTLIB</a:t>
            </a:r>
          </a:p>
          <a:p>
            <a:pPr lvl="2"/>
            <a:r>
              <a:rPr lang="en-IN"/>
              <a:t>Matplotlib is a comprehensive library for creating static, animated, and interactive visualizations in Python.</a:t>
            </a:r>
          </a:p>
          <a:p>
            <a:endParaRPr lang="en-IN"/>
          </a:p>
          <a:p>
            <a:pPr marL="914400" lvl="2" indent="0">
              <a:buNone/>
            </a:pPr>
            <a:endParaRPr lang="en-IN"/>
          </a:p>
        </p:txBody>
      </p:sp>
      <p:sp>
        <p:nvSpPr>
          <p:cNvPr id="4" name="Date Placeholder 3">
            <a:extLst>
              <a:ext uri="{FF2B5EF4-FFF2-40B4-BE49-F238E27FC236}">
                <a16:creationId xmlns:a16="http://schemas.microsoft.com/office/drawing/2014/main" id="{6407E4F9-3165-433F-B101-370A422A857D}"/>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51354510-FF47-4A20-9641-37CF39AEFFF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3A98FF3-361D-47BF-B801-1A6A0DD0B110}"/>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72982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lnSpcReduction="10000"/>
          </a:bodyPr>
          <a:lstStyle/>
          <a:p>
            <a:pPr algn="just">
              <a:lnSpc>
                <a:spcPct val="150000"/>
              </a:lnSpc>
            </a:pPr>
            <a:r>
              <a:rPr lang="en-IN" sz="2800" dirty="0">
                <a:latin typeface="Arial" pitchFamily="34" charset="0"/>
                <a:cs typeface="Arial" pitchFamily="34" charset="0"/>
              </a:rPr>
              <a:t>We are going to build three different models with three different algorithms such as decision tree classifier, logistic regression and random forest classifier and check which model gives the best accuracy.</a:t>
            </a:r>
          </a:p>
          <a:p>
            <a:pPr algn="just">
              <a:lnSpc>
                <a:spcPct val="150000"/>
              </a:lnSpc>
            </a:pPr>
            <a:r>
              <a:rPr lang="en-IN" sz="2800" dirty="0">
                <a:latin typeface="Arial" pitchFamily="34" charset="0"/>
                <a:cs typeface="Arial" pitchFamily="34" charset="0"/>
              </a:rPr>
              <a:t>The goal is to create a model that predicts the value of a target variable by learning simple decision rules inferred from the data features.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250361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588</Words>
  <Application>Microsoft Office PowerPoint</Application>
  <PresentationFormat>On-screen Show (4:3)</PresentationFormat>
  <Paragraphs>120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Custom Design</vt:lpstr>
      <vt:lpstr> </vt:lpstr>
      <vt:lpstr>Presentation Outline</vt:lpstr>
      <vt:lpstr>PowerPoint Presentation</vt:lpstr>
      <vt:lpstr>PowerPoint Presentation</vt:lpstr>
      <vt:lpstr>Objectives</vt:lpstr>
      <vt:lpstr>System Architecture / Ideation Map</vt:lpstr>
      <vt:lpstr>Project Implementation</vt:lpstr>
      <vt:lpstr>Module defination</vt:lpstr>
      <vt:lpstr>Methodology</vt:lpstr>
      <vt:lpstr>Results and Discussion -Logistic regression</vt:lpstr>
      <vt:lpstr>Results and Discussion- Random forest classifier</vt:lpstr>
      <vt:lpstr>Results and Discussion-Decision treeclassifier</vt:lpstr>
      <vt:lpstr>Results and Discussion-Accuracy line plot</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karthick B</cp:lastModifiedBy>
  <cp:revision>68</cp:revision>
  <dcterms:created xsi:type="dcterms:W3CDTF">2019-11-06T07:48:53Z</dcterms:created>
  <dcterms:modified xsi:type="dcterms:W3CDTF">2021-11-13T07:57:23Z</dcterms:modified>
</cp:coreProperties>
</file>