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080" cy="39765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4640" cy="36396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4640" cy="363960"/>
          </a:xfrm>
          <a:prstGeom prst="rect">
            <a:avLst/>
          </a:prstGeom>
          <a:ln>
            <a:noFill/>
          </a:ln>
        </p:spPr>
      </p:pic>
      <p:sp>
        <p:nvSpPr>
          <p:cNvPr id="85" name="PlaceHolder 4"/>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ea typeface="DejaVu Sans"/>
              </a:rPr>
              <a:t>PROJECT keylogger</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5640" cy="5785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2736000" y="4104000"/>
            <a:ext cx="8136000" cy="17931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 KARTHICK V</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 A.V.C College of Engineering</a:t>
            </a:r>
            <a:endParaRPr b="0" lang="en-IN" sz="1800" spc="-1" strike="noStrike">
              <a:solidFill>
                <a:srgbClr val="000000"/>
              </a:solidFill>
              <a:uFill>
                <a:solidFill>
                  <a:srgbClr val="ffffff"/>
                </a:solidFill>
              </a:uFill>
              <a:latin typeface="Arial"/>
            </a:endParaRPr>
          </a:p>
          <a:p>
            <a:pPr marL="457200" indent="-45612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ea typeface="DejaVu Sans"/>
              </a:rPr>
              <a:t>THANK YOU</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ea typeface="DejaVu Sans"/>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600" cy="4672080"/>
          </a:xfrm>
          <a:prstGeom prst="rect">
            <a:avLst/>
          </a:prstGeom>
          <a:noFill/>
          <a:ln>
            <a:noFill/>
          </a:ln>
        </p:spPr>
        <p:style>
          <a:lnRef idx="0"/>
          <a:fillRef idx="0"/>
          <a:effectRef idx="0"/>
          <a:fontRef idx="minor"/>
        </p:style>
        <p:txBody>
          <a:bodyPr lIns="90000" rIns="90000" tIns="45000" bIns="45000" anchor="ctr"/>
          <a:p>
            <a:pPr marL="306000" indent="-304920">
              <a:lnSpc>
                <a:spcPct val="100000"/>
              </a:lnSpc>
            </a:pP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ea typeface="DejaVu Sans"/>
              </a:rPr>
              <a:t> </a:t>
            </a:r>
            <a:r>
              <a:rPr b="1" lang="en-IN" sz="2400" spc="-1" strike="noStrike">
                <a:solidFill>
                  <a:srgbClr val="0e5772"/>
                </a:solidFill>
                <a:uFill>
                  <a:solidFill>
                    <a:srgbClr val="ffffff"/>
                  </a:solidFill>
                </a:uFill>
                <a:latin typeface="Franklin Gothic Book"/>
                <a:ea typeface="DejaVu Sans"/>
              </a:rPr>
              <a:t>Project problem statement for keylogger Problem Statement</a:t>
            </a:r>
            <a:r>
              <a:rPr b="0" lang="en-IN" sz="2400" spc="-1" strike="noStrike">
                <a:solidFill>
                  <a:srgbClr val="0e5772"/>
                </a:solidFill>
                <a:uFill>
                  <a:solidFill>
                    <a:srgbClr val="ffffff"/>
                  </a:solidFill>
                </a:uFill>
                <a:latin typeface="Franklin Gothic Book"/>
                <a:ea typeface="DejaVu Sans"/>
              </a:rPr>
              <a:t>:</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ea typeface="DejaVu Sans"/>
              </a:rPr>
              <a:t> </a:t>
            </a:r>
            <a:r>
              <a:rPr b="0" lang="en-IN" sz="2400" spc="-1" strike="noStrike">
                <a:solidFill>
                  <a:srgbClr val="0e5772"/>
                </a:solidFill>
                <a:uFill>
                  <a:solidFill>
                    <a:srgbClr val="ffffff"/>
                  </a:solidFill>
                </a:uFill>
                <a:latin typeface="Franklin Gothic Book"/>
                <a:ea typeface="DejaVu San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ea typeface="DejaVu Sans"/>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520" cy="4854240"/>
          </a:xfrm>
          <a:prstGeom prst="rect">
            <a:avLst/>
          </a:prstGeom>
          <a:noFill/>
          <a:ln>
            <a:noFill/>
          </a:ln>
        </p:spPr>
        <p:style>
          <a:lnRef idx="0"/>
          <a:fillRef idx="0"/>
          <a:effectRef idx="0"/>
          <a:fontRef idx="minor"/>
        </p:style>
        <p:txBody>
          <a:bodyPr lIns="90000" rIns="90000" tIns="45000" bIns="45000" anchor="ctr"/>
          <a:p>
            <a:pPr marL="306000" indent="-30492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DejaVu Sans"/>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Prevention: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Anti-virus and Anti-malware software:</a:t>
            </a:r>
            <a:r>
              <a:rPr b="0" lang="en-IN" sz="1200" spc="-1" strike="noStrike">
                <a:solidFill>
                  <a:srgbClr val="404040"/>
                </a:solidFill>
                <a:uFill>
                  <a:solidFill>
                    <a:srgbClr val="ffffff"/>
                  </a:solidFill>
                </a:uFill>
                <a:latin typeface="Franklin Gothic Book"/>
                <a:ea typeface="DejaVu Sans"/>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Be cautious with downloads and attachments:</a:t>
            </a:r>
            <a:r>
              <a:rPr b="0" lang="en-IN" sz="1200" spc="-1" strike="noStrike">
                <a:solidFill>
                  <a:srgbClr val="404040"/>
                </a:solidFill>
                <a:uFill>
                  <a:solidFill>
                    <a:srgbClr val="ffffff"/>
                  </a:solidFill>
                </a:uFill>
                <a:latin typeface="Franklin Gothic Book"/>
                <a:ea typeface="DejaVu Sans"/>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Detection: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System behavior changes:</a:t>
            </a:r>
            <a:r>
              <a:rPr b="0" lang="en-IN" sz="1200" spc="-1" strike="noStrike">
                <a:solidFill>
                  <a:srgbClr val="404040"/>
                </a:solidFill>
                <a:uFill>
                  <a:solidFill>
                    <a:srgbClr val="ffffff"/>
                  </a:solidFill>
                </a:uFill>
                <a:latin typeface="Franklin Gothic Book"/>
                <a:ea typeface="DejaVu Sans"/>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Anti-keylogging software:</a:t>
            </a:r>
            <a:r>
              <a:rPr b="0" lang="en-IN" sz="1200" spc="-1" strike="noStrike">
                <a:solidFill>
                  <a:srgbClr val="404040"/>
                </a:solidFill>
                <a:uFill>
                  <a:solidFill>
                    <a:srgbClr val="ffffff"/>
                  </a:solidFill>
                </a:uFill>
                <a:latin typeface="Franklin Gothic Book"/>
                <a:ea typeface="DejaVu Sans"/>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Regular security scans:</a:t>
            </a:r>
            <a:r>
              <a:rPr b="0" lang="en-IN" sz="1200" spc="-1" strike="noStrike">
                <a:solidFill>
                  <a:srgbClr val="404040"/>
                </a:solidFill>
                <a:uFill>
                  <a:solidFill>
                    <a:srgbClr val="ffffff"/>
                  </a:solidFill>
                </a:uFill>
                <a:latin typeface="Franklin Gothic Book"/>
                <a:ea typeface="DejaVu Sans"/>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Recovery:</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Boot into Safe Mode:</a:t>
            </a:r>
            <a:r>
              <a:rPr b="0" lang="en-IN" sz="1200" spc="-1" strike="noStrike">
                <a:solidFill>
                  <a:srgbClr val="404040"/>
                </a:solidFill>
                <a:uFill>
                  <a:solidFill>
                    <a:srgbClr val="ffffff"/>
                  </a:solidFill>
                </a:uFill>
                <a:latin typeface="Franklin Gothic Book"/>
                <a:ea typeface="DejaVu Sans"/>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Security software scan:</a:t>
            </a:r>
            <a:r>
              <a:rPr b="0" lang="en-IN" sz="1200" spc="-1" strike="noStrike">
                <a:solidFill>
                  <a:srgbClr val="404040"/>
                </a:solidFill>
                <a:uFill>
                  <a:solidFill>
                    <a:srgbClr val="ffffff"/>
                  </a:solidFill>
                </a:uFill>
                <a:latin typeface="Franklin Gothic Book"/>
                <a:ea typeface="DejaVu Sans"/>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Change passwords:</a:t>
            </a:r>
            <a:r>
              <a:rPr b="0" lang="en-IN" sz="1200" spc="-1" strike="noStrike">
                <a:solidFill>
                  <a:srgbClr val="404040"/>
                </a:solidFill>
                <a:uFill>
                  <a:solidFill>
                    <a:srgbClr val="ffffff"/>
                  </a:solidFill>
                </a:uFill>
                <a:latin typeface="Franklin Gothic Book"/>
                <a:ea typeface="DejaVu Sans"/>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Additional Tips: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Be mindful of public computers:</a:t>
            </a:r>
            <a:r>
              <a:rPr b="0" lang="en-IN" sz="1200" spc="-1" strike="noStrike">
                <a:solidFill>
                  <a:srgbClr val="404040"/>
                </a:solidFill>
                <a:uFill>
                  <a:solidFill>
                    <a:srgbClr val="ffffff"/>
                  </a:solidFill>
                </a:uFill>
                <a:latin typeface="Franklin Gothic Book"/>
                <a:ea typeface="DejaVu Sans"/>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ea typeface="DejaVu Sans"/>
              </a:rPr>
              <a:t>Keep your software updated:</a:t>
            </a:r>
            <a:r>
              <a:rPr b="0" lang="en-IN" sz="1200" spc="-1" strike="noStrike">
                <a:solidFill>
                  <a:srgbClr val="404040"/>
                </a:solidFill>
                <a:uFill>
                  <a:solidFill>
                    <a:srgbClr val="ffffff"/>
                  </a:solidFill>
                </a:uFill>
                <a:latin typeface="Franklin Gothic Book"/>
                <a:ea typeface="DejaVu Sans"/>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600" cy="5365440"/>
          </a:xfrm>
          <a:prstGeom prst="rect">
            <a:avLst/>
          </a:prstGeom>
          <a:noFill/>
          <a:ln>
            <a:noFill/>
          </a:ln>
        </p:spPr>
        <p:style>
          <a:lnRef idx="0"/>
          <a:fillRef idx="0"/>
          <a:effectRef idx="0"/>
          <a:fontRef idx="minor"/>
        </p:style>
        <p:txBody>
          <a:bodyPr lIns="90000" rIns="90000" tIns="45000" bIns="45000" anchor="ctr"/>
          <a:p>
            <a:pPr marL="306000" indent="-304920">
              <a:lnSpc>
                <a:spcPct val="100000"/>
              </a:lnSpc>
            </a:pPr>
            <a:r>
              <a:rPr b="1" lang="en-IN" sz="1700" spc="-1" strike="noStrike">
                <a:solidFill>
                  <a:srgbClr val="404040"/>
                </a:solidFill>
                <a:uFill>
                  <a:solidFill>
                    <a:srgbClr val="ffffff"/>
                  </a:solidFill>
                </a:uFill>
                <a:latin typeface="Franklin Gothic Book"/>
                <a:ea typeface="DejaVu Sans"/>
              </a:rPr>
              <a:t> </a:t>
            </a:r>
            <a:r>
              <a:rPr b="1" lang="en-IN" sz="2000" spc="-1" strike="noStrike">
                <a:solidFill>
                  <a:srgbClr val="404040"/>
                </a:solidFill>
                <a:uFill>
                  <a:solidFill>
                    <a:srgbClr val="ffffff"/>
                  </a:solidFill>
                </a:uFill>
                <a:latin typeface="Franklin Gothic Book"/>
                <a:ea typeface="DejaVu Sans"/>
              </a:rPr>
              <a:t>Step 1: Install the Required Library</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2: Importing the Necessary Libraries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3: Define the Log File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4: Create the Key Press Event Function</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2100" spc="-1" strike="noStrike">
                <a:solidFill>
                  <a:srgbClr val="404040"/>
                </a:solidFill>
                <a:uFill>
                  <a:solidFill>
                    <a:srgbClr val="ffffff"/>
                  </a:solidFill>
                </a:uFill>
                <a:latin typeface="Franklin Gothic Book"/>
                <a:ea typeface="DejaVu Sans"/>
              </a:rPr>
              <a:t>Step 5: Register the Key Press Event</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keyboard.on_press(on_key_press)</a:t>
            </a:r>
            <a:endParaRPr b="0" lang="en-IN" sz="1800" spc="-1" strike="noStrike">
              <a:solidFill>
                <a:srgbClr val="000000"/>
              </a:solidFill>
              <a:uFill>
                <a:solidFill>
                  <a:srgbClr val="ffffff"/>
                </a:solidFill>
              </a:uFill>
              <a:latin typeface="Arial"/>
            </a:endParaRPr>
          </a:p>
          <a:p>
            <a:pPr marL="306000" indent="-304920">
              <a:lnSpc>
                <a:spcPct val="100000"/>
              </a:lnSpc>
            </a:pPr>
            <a:r>
              <a:rPr b="1" lang="en-IN" sz="1900" spc="-1" strike="noStrike">
                <a:solidFill>
                  <a:srgbClr val="404040"/>
                </a:solidFill>
                <a:uFill>
                  <a:solidFill>
                    <a:srgbClr val="ffffff"/>
                  </a:solidFill>
                </a:uFill>
                <a:latin typeface="Franklin Gothic Book"/>
                <a:ea typeface="DejaVu Sans"/>
              </a:rPr>
              <a:t>Step 6: Run the Code</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ea typeface="DejaVu Sans"/>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2" descr=""/>
          <p:cNvPicPr/>
          <p:nvPr/>
        </p:nvPicPr>
        <p:blipFill>
          <a:blip r:embed="rId1"/>
          <a:stretch/>
        </p:blipFill>
        <p:spPr>
          <a:xfrm>
            <a:off x="1633680" y="1890000"/>
            <a:ext cx="3125160" cy="3448080"/>
          </a:xfrm>
          <a:prstGeom prst="rect">
            <a:avLst/>
          </a:prstGeom>
          <a:ln>
            <a:noFill/>
          </a:ln>
          <a:effectLst>
            <a:outerShdw algn="tl" blurRad="292100" dir="2700000" dist="139700" rotWithShape="0">
              <a:srgbClr val="333333">
                <a:alpha val="65000"/>
              </a:srgbClr>
            </a:outerShdw>
          </a:effectLst>
        </p:spPr>
      </p:pic>
      <p:pic>
        <p:nvPicPr>
          <p:cNvPr id="136" name="Picture 6" descr=""/>
          <p:cNvPicPr/>
          <p:nvPr/>
        </p:nvPicPr>
        <p:blipFill>
          <a:blip r:embed="rId2"/>
          <a:stretch/>
        </p:blipFill>
        <p:spPr>
          <a:xfrm>
            <a:off x="6095880" y="1890000"/>
            <a:ext cx="4662720" cy="3321360"/>
          </a:xfrm>
          <a:prstGeom prst="rect">
            <a:avLst/>
          </a:prstGeom>
          <a:ln>
            <a:noFill/>
          </a:ln>
          <a:effectLst>
            <a:outerShdw algn="tl" blurRad="292100" dir="2700000" dist="139700" rotWithShape="0">
              <a:srgbClr val="333333">
                <a:alpha val="65000"/>
              </a:srgb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8"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DejaVu Sans"/>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0"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 </a:t>
            </a:r>
            <a:r>
              <a:rPr b="0" lang="en-IN" sz="2400" spc="-1" strike="noStrike">
                <a:solidFill>
                  <a:srgbClr val="404040"/>
                </a:solidFill>
                <a:uFill>
                  <a:solidFill>
                    <a:srgbClr val="ffffff"/>
                  </a:solidFill>
                </a:uFill>
                <a:latin typeface="Franklin Gothic Book"/>
                <a:ea typeface="DejaVu Sans"/>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National Institute of Standards and Technology (NIST) Cybersecurity Framework: </a:t>
            </a:r>
            <a:r>
              <a:rPr b="0" lang="en-IN" sz="2400" spc="-1" strike="noStrike" u="sng">
                <a:solidFill>
                  <a:srgbClr val="0000ff"/>
                </a:solidFill>
                <a:uFill>
                  <a:solidFill>
                    <a:srgbClr val="ffffff"/>
                  </a:solidFill>
                </a:uFill>
                <a:latin typeface="Franklin Gothic Book"/>
                <a:ea typeface="DejaVu Sans"/>
                <a:hlinkClick r:id="rId1"/>
              </a:rPr>
              <a:t>https://www.nist.gov/cyberframework</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Cybersecurity &amp; Infrastructure Security Agency (CISA) Shields Up program: </a:t>
            </a:r>
            <a:r>
              <a:rPr b="0" lang="en-IN" sz="2400" spc="-1" strike="noStrike" u="sng">
                <a:solidFill>
                  <a:srgbClr val="0000ff"/>
                </a:solidFill>
                <a:uFill>
                  <a:solidFill>
                    <a:srgbClr val="ffffff"/>
                  </a:solidFill>
                </a:uFill>
                <a:latin typeface="Franklin Gothic Book"/>
                <a:ea typeface="DejaVu Sans"/>
                <a:hlinkClick r:id="rId2"/>
              </a:rPr>
              <a:t>https://www.cisa.gov/shields-up</a:t>
            </a:r>
            <a:endParaRPr b="0" lang="en-IN" sz="1800" spc="-1" strike="noStrike">
              <a:solidFill>
                <a:srgbClr val="000000"/>
              </a:solidFill>
              <a:uFill>
                <a:solidFill>
                  <a:srgbClr val="ffffff"/>
                </a:solidFill>
              </a:uFill>
              <a:latin typeface="Arial"/>
            </a:endParaRPr>
          </a:p>
          <a:p>
            <a:pPr marL="306000" indent="-30492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ea typeface="DejaVu Sans"/>
              </a:rPr>
              <a:t>Kaspersky Lab - What is Keystroke Logging and Keyloggers?: </a:t>
            </a:r>
            <a:r>
              <a:rPr b="0" lang="en-IN" sz="2400" spc="-1" strike="noStrike" u="sng">
                <a:solidFill>
                  <a:srgbClr val="0000ff"/>
                </a:solidFill>
                <a:uFill>
                  <a:solidFill>
                    <a:srgbClr val="ffffff"/>
                  </a:solidFill>
                </a:uFill>
                <a:latin typeface="Franklin Gothic Book"/>
                <a:ea typeface="DejaVu Sans"/>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200">
              <a:lnSpc>
                <a:spcPct val="100000"/>
              </a:lnSpc>
            </a:pP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48</TotalTime>
  <Application>LibreOffice/5.1.6.2$Linux_x86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2024-04-04T13:39:08Z</dcterms:modified>
  <cp:revision>33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