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9/30/2023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9/30/2023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9/30/2023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9/30/2023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9/30/2023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9/30/2023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adityakadiwal/water-potability"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1610809" cy="1475013"/>
          </a:xfrm>
        </p:spPr>
        <p:txBody>
          <a:bodyPr>
            <a:normAutofit/>
          </a:bodyPr>
          <a:lstStyle/>
          <a:p>
            <a:r>
              <a:rPr lang="en-US" sz="3000" b="0" i="0" dirty="0">
                <a:solidFill>
                  <a:schemeClr val="tx1"/>
                </a:solidFill>
                <a:effectLst/>
                <a:latin typeface="Times New Roman" panose="02020603050405020304" pitchFamily="18" charset="0"/>
                <a:cs typeface="Times New Roman" panose="02020603050405020304" pitchFamily="18" charset="0"/>
              </a:rPr>
              <a:t>1.Covid vaccine Analysis for Potability Assessment</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sz="1600" dirty="0">
                <a:latin typeface="Times New Roman" panose="02020603050405020304" pitchFamily="18" charset="0"/>
                <a:cs typeface="Times New Roman" panose="02020603050405020304" pitchFamily="18" charset="0"/>
              </a:rPr>
              <a:t>Problem Definition and Design Thinking</a:t>
            </a:r>
          </a:p>
          <a:p>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561F718E-A083-A02F-1562-59FB1CBABDAF}"/>
              </a:ext>
            </a:extLst>
          </p:cNvPr>
          <p:cNvSpPr>
            <a:spLocks noGrp="1"/>
          </p:cNvSpPr>
          <p:nvPr>
            <p:ph idx="1"/>
          </p:nvPr>
        </p:nvSpPr>
        <p:spPr>
          <a:xfrm>
            <a:off x="497632" y="2112459"/>
            <a:ext cx="11196735" cy="3903430"/>
          </a:xfrm>
        </p:spPr>
        <p:txBody>
          <a:bodyPr>
            <a:normAutofit/>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Vaccination strategies to this novel coronavirus. This is attributed to the fact that SARS-CoV-2 uses the same receptor as SARS-</a:t>
            </a:r>
            <a:r>
              <a:rPr lang="en-US" b="0" i="0" dirty="0" err="1">
                <a:solidFill>
                  <a:srgbClr val="374151"/>
                </a:solidFill>
                <a:effectLst/>
                <a:latin typeface="Times New Roman" panose="02020603050405020304" pitchFamily="18" charset="0"/>
                <a:cs typeface="Times New Roman" panose="02020603050405020304" pitchFamily="18" charset="0"/>
              </a:rPr>
              <a:t>CoV</a:t>
            </a:r>
            <a:r>
              <a:rPr lang="en-US" b="0" i="0" dirty="0">
                <a:solidFill>
                  <a:srgbClr val="374151"/>
                </a:solidFill>
                <a:effectLst/>
                <a:latin typeface="Times New Roman" panose="02020603050405020304" pitchFamily="18" charset="0"/>
                <a:cs typeface="Times New Roman" panose="02020603050405020304" pitchFamily="18" charset="0"/>
              </a:rPr>
              <a:t> on the host cell i.e. human Angiotensin Converting Enzyme 2 (hACE2) and is approximately 79% similar genetically to SARS-</a:t>
            </a:r>
            <a:r>
              <a:rPr lang="en-US" b="0" i="0" dirty="0" err="1">
                <a:solidFill>
                  <a:srgbClr val="374151"/>
                </a:solidFill>
                <a:effectLst/>
                <a:latin typeface="Times New Roman" panose="02020603050405020304" pitchFamily="18" charset="0"/>
                <a:cs typeface="Times New Roman" panose="02020603050405020304" pitchFamily="18" charset="0"/>
              </a:rPr>
              <a:t>CoV</a:t>
            </a:r>
            <a:r>
              <a:rPr lang="en-US" b="0" i="0" dirty="0">
                <a:solidFill>
                  <a:srgbClr val="374151"/>
                </a:solidFill>
                <a:effectLst/>
                <a:latin typeface="Times New Roman" panose="02020603050405020304" pitchFamily="18" charset="0"/>
                <a:cs typeface="Times New Roman" panose="02020603050405020304" pitchFamily="18" charset="0"/>
              </a:rPr>
              <a:t>. Though the efforts on COVID-19 vaccines started very early, initially in China, as soon as the outbreak of novel coronavirus erupted and then world-over as the disease was declared a pandemic by WHO. But we will not be having an effective COVID-19 vaccine before September, 2020 as per very optimistic estimates. This is because a successful COVID-19 vaccine will require a cautious validation of efficacy and adverse reactivity as the target </a:t>
            </a:r>
            <a:r>
              <a:rPr lang="en-US" b="0" i="0" dirty="0" err="1">
                <a:solidFill>
                  <a:srgbClr val="374151"/>
                </a:solidFill>
                <a:effectLst/>
                <a:latin typeface="Times New Roman" panose="02020603050405020304" pitchFamily="18" charset="0"/>
                <a:cs typeface="Times New Roman" panose="02020603050405020304" pitchFamily="18" charset="0"/>
              </a:rPr>
              <a:t>vaccinee</a:t>
            </a:r>
            <a:r>
              <a:rPr lang="en-US" b="0" i="0" dirty="0">
                <a:solidFill>
                  <a:srgbClr val="374151"/>
                </a:solidFill>
                <a:effectLst/>
                <a:latin typeface="Times New Roman" panose="02020603050405020304" pitchFamily="18" charset="0"/>
                <a:cs typeface="Times New Roman" panose="02020603050405020304" pitchFamily="18" charset="0"/>
              </a:rPr>
              <a:t> population include high-risk individuals over the age of 60, particularly those with chronic co-morbid conditions, frontline healthcare workers and those involved in essentials industries. </a:t>
            </a:r>
            <a:r>
              <a:rPr lang="en-US" b="0" i="0">
                <a:solidFill>
                  <a:srgbClr val="374151"/>
                </a:solidFill>
                <a:effectLst/>
                <a:latin typeface="Times New Roman" panose="02020603050405020304" pitchFamily="18" charset="0"/>
                <a:cs typeface="Times New Roman" panose="02020603050405020304" pitchFamily="18" charset="0"/>
              </a:rPr>
              <a:t>Various platforms for vaccine development are available namely: virus vectored vaccines, protein subunit vaccines, genetic vaccines, and monoclonal antibodies for passive immunization which are under evaluations for SARS-CoV-2, with each having discrete benefits and hindrances.</a:t>
            </a:r>
          </a:p>
          <a:p>
            <a:pPr marL="0" indent="0">
              <a:buNone/>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1960-9C1F-69EA-FBC7-1F4BA0B115F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definition</a:t>
            </a:r>
          </a:p>
        </p:txBody>
      </p:sp>
      <p:sp>
        <p:nvSpPr>
          <p:cNvPr id="3" name="Content Placeholder 2">
            <a:extLst>
              <a:ext uri="{FF2B5EF4-FFF2-40B4-BE49-F238E27FC236}">
                <a16:creationId xmlns:a16="http://schemas.microsoft.com/office/drawing/2014/main" id="{52CA2B3D-CEAF-3B0C-1CB0-5132D1801C6F}"/>
              </a:ext>
            </a:extLst>
          </p:cNvPr>
          <p:cNvSpPr>
            <a:spLocks noGrp="1"/>
          </p:cNvSpPr>
          <p:nvPr>
            <p:ph idx="1"/>
          </p:nvPr>
        </p:nvSpPr>
        <p:spPr>
          <a:xfrm>
            <a:off x="581192" y="2404025"/>
            <a:ext cx="9979298" cy="2563100"/>
          </a:xfrm>
        </p:spPr>
        <p:txBody>
          <a:bodyPr>
            <a:normAutofit fontScale="32500" lnSpcReduction="20000"/>
          </a:bodyPr>
          <a:lstStyle/>
          <a:p>
            <a:pPr marL="0" indent="0">
              <a:buNone/>
            </a:pPr>
            <a:r>
              <a:rPr lang="en-US" sz="2400" dirty="0">
                <a:solidFill>
                  <a:srgbClr val="313131"/>
                </a:solidFill>
                <a:latin typeface="Times New Roman" panose="02020603050405020304" pitchFamily="18" charset="0"/>
                <a:cs typeface="Times New Roman" panose="02020603050405020304" pitchFamily="18" charset="0"/>
              </a:rPr>
              <a:t>COVAX
Working for global equitable access to COVID-19 vaccines
©
No one is safe, until everyone is safe
COVAX is the vaccines pillar of the Access to COVID-19 Tools (ACT) Accelerator. The ACT Accelerator is a ground-breaking global collaboration to accelerate the development, production, and equitable access to COVID-19 tests, treatments, and vaccines.
COVAX is co-led by the Coalition for Epidemic Preparedness Innovations (CEPI), </a:t>
            </a:r>
            <a:r>
              <a:rPr lang="en-US" sz="2400" dirty="0" err="1">
                <a:solidFill>
                  <a:srgbClr val="313131"/>
                </a:solidFill>
                <a:latin typeface="Times New Roman" panose="02020603050405020304" pitchFamily="18" charset="0"/>
                <a:cs typeface="Times New Roman" panose="02020603050405020304" pitchFamily="18" charset="0"/>
              </a:rPr>
              <a:t>Gavi</a:t>
            </a:r>
            <a:r>
              <a:rPr lang="en-US" sz="2400" dirty="0">
                <a:solidFill>
                  <a:srgbClr val="313131"/>
                </a:solidFill>
                <a:latin typeface="Times New Roman" panose="02020603050405020304" pitchFamily="18" charset="0"/>
                <a:cs typeface="Times New Roman" panose="02020603050405020304" pitchFamily="18" charset="0"/>
              </a:rPr>
              <a:t> and the World Health Organization (WHO), alongside key delivery partner UNICEF. In the Americas, the PAHO Revolving Fund is the recognized procurement agent for COVAX. It aims to accelerate the development and manufacture of COVID-19 vaccines and to guarantee fair and equitable access for every country in the world.
WHO has multiple roles within COVAX: It provides normative guidance on vaccine policy, regulation, safety, R&amp;D, allocation, and country readiness and delivery.</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23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7A06-F89A-35B7-C8CF-77071686F0A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Design thinking</a:t>
            </a:r>
          </a:p>
        </p:txBody>
      </p:sp>
      <p:sp>
        <p:nvSpPr>
          <p:cNvPr id="3" name="Content Placeholder 2">
            <a:extLst>
              <a:ext uri="{FF2B5EF4-FFF2-40B4-BE49-F238E27FC236}">
                <a16:creationId xmlns:a16="http://schemas.microsoft.com/office/drawing/2014/main" id="{29753ED7-6C3B-BFB8-1A89-E3CAC42E7470}"/>
              </a:ext>
            </a:extLst>
          </p:cNvPr>
          <p:cNvSpPr>
            <a:spLocks noGrp="1"/>
          </p:cNvSpPr>
          <p:nvPr>
            <p:ph idx="1"/>
          </p:nvPr>
        </p:nvSpPr>
        <p:spPr>
          <a:xfrm>
            <a:off x="581193" y="2201204"/>
            <a:ext cx="11029615" cy="245559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To address this problem, we will follow a systematic approach involving the following key steps: </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  Analysis Objectives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Data Collection</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Visualization Strategy</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Predictive Modeling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31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dirty="0">
                <a:latin typeface="Times New Roman" panose="02020603050405020304" pitchFamily="18" charset="0"/>
                <a:cs typeface="Times New Roman" panose="02020603050405020304" pitchFamily="18" charset="0"/>
              </a:rPr>
              <a:t>Analytics objectives</a:t>
            </a: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2" y="2182014"/>
            <a:ext cx="11029615" cy="3973830"/>
          </a:xfrm>
        </p:spPr>
        <p:txBody>
          <a:bodyPr>
            <a:normAutofit fontScale="62500" lnSpcReduction="20000"/>
          </a:bodyPr>
          <a:lstStyle/>
          <a:p>
            <a:pPr marL="0" indent="0" algn="l">
              <a:buNone/>
            </a:pPr>
            <a:r>
              <a:rPr lang="en-US" sz="1800" b="1" dirty="0">
                <a:solidFill>
                  <a:srgbClr val="374151"/>
                </a:solidFill>
                <a:latin typeface="Times New Roman" panose="02020603050405020304" pitchFamily="18" charset="0"/>
                <a:cs typeface="Times New Roman" panose="02020603050405020304" pitchFamily="18" charset="0"/>
              </a:rPr>
              <a:t>Nearly every aspect of society in the world has been severely affected by COVID-19. Rapid growth in disease cases has led to extensive planning needs [1]. COVID-19 vaccines have been a new hope during the uncertainties of this pandemic. But this is confused with numerous challenges [2].
The demand for related information and situational awareness is unusually strong during a significant social crisis, according to the idea of media reliance, and the media are widely regarded to best provide these needs [3].Because of the rapid growth of data in modern society as a result of the development of multiple information technologies and the widespread use of social media [4], the notion of big data arose to provide new meaning and value to a large amount of data already available [5].
Big data is described as information technology that generates important information from massive amounts of data in a practical and efficient manner in order to forecast the future. It differs from previous data in terms of amount, speed, and type of data. It also refers to a high number of massive data sets that exceed the storage, management, and analysis capabilities of a standard database [6].
Particularly, in monitoring of </a:t>
            </a:r>
            <a:r>
              <a:rPr lang="en-US" sz="1800" b="1" dirty="0" err="1">
                <a:solidFill>
                  <a:srgbClr val="374151"/>
                </a:solidFill>
                <a:latin typeface="Times New Roman" panose="02020603050405020304" pitchFamily="18" charset="0"/>
                <a:cs typeface="Times New Roman" panose="02020603050405020304" pitchFamily="18" charset="0"/>
              </a:rPr>
              <a:t>Covid's</a:t>
            </a:r>
            <a:r>
              <a:rPr lang="en-US" sz="1800" b="1" dirty="0">
                <a:solidFill>
                  <a:srgbClr val="374151"/>
                </a:solidFill>
                <a:latin typeface="Times New Roman" panose="02020603050405020304" pitchFamily="18" charset="0"/>
                <a:cs typeface="Times New Roman" panose="02020603050405020304" pitchFamily="18" charset="0"/>
              </a:rPr>
              <a:t> information big data analysis has played an important part. The core substance of worldly initiatives is what started as the fundamental use of Big data analytics [7].On the other hand, due to the introduction of vaccines and passports, the world has escaped the initial fear. Governments across the globe are taking new measures, such as </a:t>
            </a:r>
            <a:r>
              <a:rPr lang="en-US" sz="1800" b="1" dirty="0" err="1">
                <a:solidFill>
                  <a:srgbClr val="374151"/>
                </a:solidFill>
                <a:latin typeface="Times New Roman" panose="02020603050405020304" pitchFamily="18" charset="0"/>
                <a:cs typeface="Times New Roman" panose="02020603050405020304" pitchFamily="18" charset="0"/>
              </a:rPr>
              <a:t>Covax</a:t>
            </a:r>
            <a:r>
              <a:rPr lang="en-US" sz="1800" b="1" dirty="0">
                <a:solidFill>
                  <a:srgbClr val="374151"/>
                </a:solidFill>
                <a:latin typeface="Times New Roman" panose="02020603050405020304" pitchFamily="18" charset="0"/>
                <a:cs typeface="Times New Roman" panose="02020603050405020304" pitchFamily="18" charset="0"/>
              </a:rPr>
              <a:t>, to simplify the distribution of vaccines to poor countries.
</a:t>
            </a:r>
            <a:r>
              <a:rPr lang="en-US" sz="1800" b="1">
                <a:solidFill>
                  <a:srgbClr val="374151"/>
                </a:solidFill>
                <a:latin typeface="Times New Roman" panose="02020603050405020304" pitchFamily="18" charset="0"/>
                <a:cs typeface="Times New Roman" panose="02020603050405020304" pitchFamily="18" charset="0"/>
              </a:rPr>
              <a:t>Therefore, based on enlightening experiences of big data application for fighting the pandemic, this research focuses on the ethical objectives to be promoted in vaccine delivery, assessing the potential effect of big data analytics on reaching these goals by enabling people to receive a digital passport.</a:t>
            </a:r>
            <a:r>
              <a:rPr lang="en-US" sz="1800" b="0" i="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m</a:t>
            </a:r>
            <a:r>
              <a:rPr lang="en-US" sz="1800" b="1"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87029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dirty="0">
                <a:latin typeface="Times New Roman" panose="02020603050405020304" pitchFamily="18" charset="0"/>
                <a:cs typeface="Times New Roman" panose="02020603050405020304" pitchFamily="18" charset="0"/>
              </a:rPr>
              <a:t>Data collection</a:t>
            </a: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2" y="2080414"/>
            <a:ext cx="11029615" cy="3973830"/>
          </a:xfrm>
        </p:spPr>
        <p:txBody>
          <a:bodyPr>
            <a:normAutofit lnSpcReduction="10000"/>
          </a:bodyPr>
          <a:lstStyle/>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From the given dataset: </a:t>
            </a:r>
            <a:r>
              <a:rPr lang="en-IN" sz="1800" dirty="0">
                <a:latin typeface="Times New Roman" panose="02020603050405020304" pitchFamily="18" charset="0"/>
                <a:cs typeface="Times New Roman" panose="02020603050405020304" pitchFamily="18" charset="0"/>
                <a:hlinkClick r:id="rId2"/>
              </a:rPr>
              <a:t>Water Potability Dataset</a:t>
            </a:r>
            <a:r>
              <a:rPr lang="en-IN"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Ensure data is clean, handle missing values, and prepare it for analysis.</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As the dataset parameters given are:</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pH value </a:t>
            </a:r>
            <a:r>
              <a:rPr lang="en-IN" sz="1800" dirty="0">
                <a:latin typeface="Times New Roman" panose="02020603050405020304" pitchFamily="18" charset="0"/>
                <a:cs typeface="Times New Roman" panose="02020603050405020304" pitchFamily="18" charset="0"/>
              </a:rPr>
              <a:t>– Defines acidity and basicity value.</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Hardness</a:t>
            </a:r>
            <a:r>
              <a:rPr lang="en-IN" sz="1800" dirty="0">
                <a:latin typeface="Times New Roman" panose="02020603050405020304" pitchFamily="18" charset="0"/>
                <a:cs typeface="Times New Roman" panose="02020603050405020304" pitchFamily="18" charset="0"/>
              </a:rPr>
              <a:t> – Defines whether hard or soft water.</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Solids (Total Dissolved Solids - TDS) </a:t>
            </a:r>
            <a:r>
              <a:rPr lang="en-IN" sz="1800" dirty="0">
                <a:latin typeface="Times New Roman" panose="02020603050405020304" pitchFamily="18" charset="0"/>
                <a:cs typeface="Times New Roman" panose="02020603050405020304" pitchFamily="18" charset="0"/>
              </a:rPr>
              <a:t>– Defines total salt dissolved in the water.</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Chloramines</a:t>
            </a:r>
            <a:r>
              <a:rPr lang="en-IN" sz="1800" dirty="0">
                <a:latin typeface="Times New Roman" panose="02020603050405020304" pitchFamily="18" charset="0"/>
                <a:cs typeface="Times New Roman" panose="02020603050405020304" pitchFamily="18" charset="0"/>
              </a:rPr>
              <a:t> - </a:t>
            </a:r>
            <a:r>
              <a:rPr lang="en-US" sz="1800" b="0" i="0" dirty="0">
                <a:solidFill>
                  <a:srgbClr val="374151"/>
                </a:solidFill>
                <a:effectLst/>
                <a:latin typeface="Times New Roman" panose="02020603050405020304" pitchFamily="18" charset="0"/>
                <a:cs typeface="Times New Roman" panose="02020603050405020304" pitchFamily="18" charset="0"/>
              </a:rPr>
              <a:t>Safe limit: Chlorine up to 4 mg/L.</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Sulphate</a:t>
            </a:r>
            <a:r>
              <a:rPr lang="en-IN" sz="1800" dirty="0">
                <a:latin typeface="Times New Roman" panose="02020603050405020304" pitchFamily="18" charset="0"/>
                <a:cs typeface="Times New Roman" panose="02020603050405020304" pitchFamily="18" charset="0"/>
              </a:rPr>
              <a:t> - </a:t>
            </a:r>
            <a:r>
              <a:rPr lang="en-US" sz="1800" b="0" i="0" dirty="0">
                <a:solidFill>
                  <a:srgbClr val="374151"/>
                </a:solidFill>
                <a:effectLst/>
                <a:latin typeface="Times New Roman" panose="02020603050405020304" pitchFamily="18" charset="0"/>
                <a:cs typeface="Times New Roman" panose="02020603050405020304" pitchFamily="18" charset="0"/>
              </a:rPr>
              <a:t>Concentrations vary, up to 30 mg/L in freshwater.</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Turbidity</a:t>
            </a:r>
            <a:r>
              <a:rPr lang="en-IN" sz="1800" dirty="0">
                <a:latin typeface="Times New Roman" panose="02020603050405020304" pitchFamily="18" charset="0"/>
                <a:cs typeface="Times New Roman" panose="02020603050405020304" pitchFamily="18" charset="0"/>
              </a:rPr>
              <a:t> - </a:t>
            </a:r>
            <a:r>
              <a:rPr lang="en-IN" sz="1800" b="0" i="0" dirty="0">
                <a:solidFill>
                  <a:srgbClr val="374151"/>
                </a:solidFill>
                <a:effectLst/>
                <a:latin typeface="Times New Roman" panose="02020603050405020304" pitchFamily="18" charset="0"/>
                <a:cs typeface="Times New Roman" panose="02020603050405020304" pitchFamily="18" charset="0"/>
              </a:rPr>
              <a:t>Measures water's clarity.</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Potability</a:t>
            </a:r>
            <a:r>
              <a:rPr lang="en-IN" sz="1800" dirty="0">
                <a:latin typeface="Times New Roman" panose="02020603050405020304" pitchFamily="18" charset="0"/>
                <a:cs typeface="Times New Roman" panose="02020603050405020304" pitchFamily="18" charset="0"/>
              </a:rPr>
              <a:t> - </a:t>
            </a:r>
            <a:r>
              <a:rPr lang="en-US" sz="1800" b="0" i="0" dirty="0">
                <a:solidFill>
                  <a:srgbClr val="374151"/>
                </a:solidFill>
                <a:effectLst/>
                <a:latin typeface="Times New Roman" panose="02020603050405020304" pitchFamily="18" charset="0"/>
                <a:cs typeface="Times New Roman" panose="02020603050405020304" pitchFamily="18" charset="0"/>
              </a:rPr>
              <a:t>Indicates if water is safe for drinking (1 for Potable, 0 for Not Potable).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68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b="0" i="0" dirty="0">
                <a:effectLst/>
                <a:latin typeface="Times New Roman" panose="02020603050405020304" pitchFamily="18" charset="0"/>
                <a:cs typeface="Times New Roman" panose="02020603050405020304" pitchFamily="18" charset="0"/>
              </a:rPr>
              <a:t>Predictive Modelling</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2" y="2171854"/>
            <a:ext cx="11029615" cy="4554066"/>
          </a:xfrm>
        </p:spPr>
        <p:txBody>
          <a:bodyPr>
            <a:normAutofit fontScale="70000" lnSpcReduction="20000"/>
          </a:bodyPr>
          <a:lstStyle/>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Choose machine learning algorithms suitable for classification tasks, such as:</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Logistic Regression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Random Forest</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Support Vector Machine (SVM)</a:t>
            </a:r>
          </a:p>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Feature Selection: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Identify relevant features for potability prediction.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Use feature engineering if necessary.</a:t>
            </a:r>
          </a:p>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Model Evaluation: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Split data into training and testing sets.</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Evaluate models using cross-validation and appropriate classification metrics.</a:t>
            </a:r>
          </a:p>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Hyperparameter Tuning:</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Optimize model parameters to improve performance.</a:t>
            </a: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11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3" y="2609926"/>
            <a:ext cx="11029615" cy="2043354"/>
          </a:xfrm>
        </p:spPr>
        <p:txBody>
          <a:bodyPr>
            <a:normAutofit lnSpcReduction="10000"/>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In this initial phase of the project, we have defined our objectives and outlined a design thinking approach to solving the problem of water quality assessment for potability. The next steps will involve data collection, preprocessing, visualization, and building predictive models to achieve our objectives. We will proceed systematically to ensure the successful completion of the project.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185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{E9E4DF63-19D7-479E-8E2F-119629CBF1A1}tf33552983_win32</Template>
  <TotalTime>220</TotalTime>
  <Words>649</Words>
  <Application>Microsoft Office PowerPoint</Application>
  <PresentationFormat>Widescreen</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DividendVTI</vt:lpstr>
      <vt:lpstr>1.Covid vaccine Analysis for Potability Assessment</vt:lpstr>
      <vt:lpstr>ABSTRACT</vt:lpstr>
      <vt:lpstr>Project definition</vt:lpstr>
      <vt:lpstr>Design thinking</vt:lpstr>
      <vt:lpstr>Analytics objectives</vt:lpstr>
      <vt:lpstr>Data collection</vt:lpstr>
      <vt:lpstr>Predictive Modelling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for Potability Assessment</dc:title>
  <dc:creator>DhanushPrakash J</dc:creator>
  <cp:lastModifiedBy>ishwaryag7305@gmail.com</cp:lastModifiedBy>
  <cp:revision>6</cp:revision>
  <dcterms:created xsi:type="dcterms:W3CDTF">2023-09-29T13:27:19Z</dcterms:created>
  <dcterms:modified xsi:type="dcterms:W3CDTF">2023-09-30T15:15:00Z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