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ker A" userId="c54c44c07b700350" providerId="LiveId" clId="{161DDBED-0C85-4461-B325-B92EB4830C28}"/>
    <pc:docChg chg="modSld">
      <pc:chgData name="Parker A" userId="c54c44c07b700350" providerId="LiveId" clId="{161DDBED-0C85-4461-B325-B92EB4830C28}" dt="2025-02-26T13:44:40.139" v="4" actId="255"/>
      <pc:docMkLst>
        <pc:docMk/>
      </pc:docMkLst>
      <pc:sldChg chg="modSp mod">
        <pc:chgData name="Parker A" userId="c54c44c07b700350" providerId="LiveId" clId="{161DDBED-0C85-4461-B325-B92EB4830C28}" dt="2025-02-26T13:44:21.863" v="2" actId="1076"/>
        <pc:sldMkLst>
          <pc:docMk/>
          <pc:sldMk cId="1186421160" sldId="262"/>
        </pc:sldMkLst>
        <pc:spChg chg="mod">
          <ac:chgData name="Parker A" userId="c54c44c07b700350" providerId="LiveId" clId="{161DDBED-0C85-4461-B325-B92EB4830C28}" dt="2025-02-26T13:44:21.863" v="2" actId="1076"/>
          <ac:spMkLst>
            <pc:docMk/>
            <pc:sldMk cId="1186421160" sldId="262"/>
            <ac:spMk id="2" creationId="{8FEE4A9C-3F57-7DA7-91FD-715C3FB47F93}"/>
          </ac:spMkLst>
        </pc:spChg>
      </pc:sldChg>
      <pc:sldChg chg="modSp mod">
        <pc:chgData name="Parker A" userId="c54c44c07b700350" providerId="LiveId" clId="{161DDBED-0C85-4461-B325-B92EB4830C28}" dt="2025-02-26T13:44:40.139" v="4" actId="255"/>
        <pc:sldMkLst>
          <pc:docMk/>
          <pc:sldMk cId="4233882376" sldId="2146847062"/>
        </pc:sldMkLst>
        <pc:spChg chg="mod">
          <ac:chgData name="Parker A" userId="c54c44c07b700350" providerId="LiveId" clId="{161DDBED-0C85-4461-B325-B92EB4830C28}" dt="2025-02-26T13:44:40.139" v="4" actId="255"/>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2271635"/>
            <a:ext cx="9144000" cy="977778"/>
          </a:xfrm>
        </p:spPr>
        <p:txBody>
          <a:bodyPr>
            <a:normAutofit fontScale="90000"/>
          </a:bodyPr>
          <a:lstStyle/>
          <a:p>
            <a:pPr algn="ctr"/>
            <a:r>
              <a:rPr lang="en-US" sz="3600" b="1" strike="noStrike" cap="all" spc="-1" dirty="0">
                <a:solidFill>
                  <a:srgbClr val="1CADE4"/>
                </a:solidFill>
                <a:latin typeface="Arial"/>
              </a:rPr>
              <a:t>Secure Data Hiding in Image Using Steganography</a:t>
            </a:r>
            <a:br>
              <a:rPr lang="en-US" sz="3600" b="0" strike="noStrike" spc="-1" dirty="0">
                <a:solidFill>
                  <a:srgbClr val="000000"/>
                </a:solidFill>
                <a:latin typeface="Franklin Gothic Book"/>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76885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Karthick A</a:t>
            </a:r>
          </a:p>
          <a:p>
            <a:r>
              <a:rPr lang="en-US" sz="2000" b="1" dirty="0">
                <a:solidFill>
                  <a:schemeClr val="accent1">
                    <a:lumMod val="75000"/>
                  </a:schemeClr>
                </a:solidFill>
                <a:latin typeface="Arial"/>
                <a:cs typeface="Arial"/>
              </a:rPr>
              <a:t>College Name &amp; Department :    KCG College of Technology</a:t>
            </a:r>
          </a:p>
          <a:p>
            <a:r>
              <a:rPr lang="en-US" sz="2000" b="1" dirty="0">
                <a:solidFill>
                  <a:schemeClr val="accent1">
                    <a:lumMod val="75000"/>
                  </a:schemeClr>
                </a:solidFill>
                <a:latin typeface="Arial"/>
                <a:cs typeface="Arial"/>
              </a:rPr>
              <a:t>				   &amp;  CSE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67496"/>
            <a:ext cx="11029615" cy="4673324"/>
          </a:xfrm>
        </p:spPr>
        <p:txBody>
          <a:bodyPr/>
          <a:lstStyle/>
          <a:p>
            <a:r>
              <a:rPr lang="en-US" sz="2200" dirty="0"/>
              <a:t>1️⃣ </a:t>
            </a:r>
            <a:r>
              <a:rPr lang="en-US" sz="2200" b="1" dirty="0"/>
              <a:t>Enhanced Security</a:t>
            </a:r>
            <a:r>
              <a:rPr lang="en-US" sz="2200" dirty="0"/>
              <a:t> – Implement </a:t>
            </a:r>
            <a:r>
              <a:rPr lang="en-US" sz="2200" b="1" dirty="0"/>
              <a:t>encryption algorithms</a:t>
            </a:r>
            <a:r>
              <a:rPr lang="en-US" sz="2200" dirty="0"/>
              <a:t> to make the hidden message more secure.</a:t>
            </a:r>
          </a:p>
          <a:p>
            <a:r>
              <a:rPr lang="en-US" sz="2200" dirty="0"/>
              <a:t>2️⃣ </a:t>
            </a:r>
            <a:r>
              <a:rPr lang="en-US" sz="2200" b="1" dirty="0"/>
              <a:t>Passcode Protection</a:t>
            </a:r>
            <a:r>
              <a:rPr lang="en-US" sz="2200" dirty="0"/>
              <a:t> – Add an </a:t>
            </a:r>
            <a:r>
              <a:rPr lang="en-US" sz="2200" b="1" dirty="0"/>
              <a:t>optional password</a:t>
            </a:r>
            <a:r>
              <a:rPr lang="en-US" sz="2200" dirty="0"/>
              <a:t> to access the hidden message.</a:t>
            </a:r>
          </a:p>
          <a:p>
            <a:r>
              <a:rPr lang="en-US" sz="2200" dirty="0"/>
              <a:t>3️⃣ </a:t>
            </a:r>
            <a:r>
              <a:rPr lang="en-US" sz="2200" b="1" dirty="0"/>
              <a:t>Multiple File Formats</a:t>
            </a:r>
            <a:r>
              <a:rPr lang="en-US" sz="2200" dirty="0"/>
              <a:t> – Extend support for more image formats like </a:t>
            </a:r>
            <a:r>
              <a:rPr lang="en-US" sz="2200" b="1" dirty="0"/>
              <a:t>JPEG, BMP, and GIF</a:t>
            </a:r>
            <a:r>
              <a:rPr lang="en-US" sz="2200" dirty="0"/>
              <a:t>.</a:t>
            </a:r>
          </a:p>
          <a:p>
            <a:r>
              <a:rPr lang="en-US" sz="2200" dirty="0"/>
              <a:t>4️⃣ </a:t>
            </a:r>
            <a:r>
              <a:rPr lang="en-US" sz="2200" b="1" dirty="0"/>
              <a:t>Audio &amp; Video Steganography</a:t>
            </a:r>
            <a:r>
              <a:rPr lang="en-US" sz="2200" dirty="0"/>
              <a:t> – Expand the project to hide messages in </a:t>
            </a:r>
            <a:r>
              <a:rPr lang="en-US" sz="2200" b="1" dirty="0"/>
              <a:t>audio or video files</a:t>
            </a:r>
            <a:r>
              <a:rPr lang="en-US" sz="2200" dirty="0"/>
              <a:t>.</a:t>
            </a:r>
          </a:p>
          <a:p>
            <a:r>
              <a:rPr lang="en-US" sz="2200" dirty="0"/>
              <a:t>5️⃣ </a:t>
            </a:r>
            <a:r>
              <a:rPr lang="en-US" sz="2200" b="1" dirty="0"/>
              <a:t>AI-Based Detection Prevention</a:t>
            </a:r>
            <a:r>
              <a:rPr lang="en-US" sz="2200" dirty="0"/>
              <a:t> – Use </a:t>
            </a:r>
            <a:r>
              <a:rPr lang="en-US" sz="2200" b="1" dirty="0"/>
              <a:t>machine learning</a:t>
            </a:r>
            <a:r>
              <a:rPr lang="en-US" sz="2200" dirty="0"/>
              <a:t> to ensure messages are undetectable by steganalysis tools.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01564" y="1232452"/>
            <a:ext cx="11029615" cy="4673324"/>
          </a:xfrm>
        </p:spPr>
        <p:txBody>
          <a:bodyPr/>
          <a:lstStyle/>
          <a:p>
            <a:pPr marL="0" indent="0" algn="just">
              <a:buNone/>
            </a:pPr>
            <a:r>
              <a:rPr lang="en-US" sz="2400" dirty="0"/>
              <a:t>With this Steganography project, users are able to hide and recover secret massages within images. It has a web-based user interface that is easy to understand and use. Built using HTML and CSS in the front end and JavaScript in the backend, everything works perfectly. The project is hosted as a website, which allows users to carry out steganographic tasks straight from their web browsers.</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539834"/>
            <a:ext cx="11613485" cy="5563973"/>
          </a:xfrm>
        </p:spPr>
        <p:txBody>
          <a:bodyPr vert="horz" lIns="91440" tIns="45720" rIns="91440" bIns="45720" rtlCol="0" anchor="ctr">
            <a:noAutofit/>
          </a:bodyPr>
          <a:lstStyle/>
          <a:p>
            <a:pPr>
              <a:buFont typeface="Wingdings" panose="05000000000000000000" pitchFamily="2" charset="2"/>
              <a:buChar char="Ø"/>
            </a:pPr>
            <a:r>
              <a:rPr lang="en-US" sz="3200" b="1" u="sng" dirty="0"/>
              <a:t>Frontend:</a:t>
            </a:r>
          </a:p>
          <a:p>
            <a:pPr lvl="1">
              <a:buFont typeface="Courier New" panose="02070309020205020404" pitchFamily="49" charset="0"/>
              <a:buChar char="o"/>
            </a:pPr>
            <a:r>
              <a:rPr lang="en-US" sz="2400" b="1" dirty="0"/>
              <a:t>HTML</a:t>
            </a:r>
            <a:r>
              <a:rPr lang="en-US" sz="2400" dirty="0"/>
              <a:t> – Structure of the web pages</a:t>
            </a:r>
          </a:p>
          <a:p>
            <a:pPr lvl="1">
              <a:buFont typeface="Courier New" panose="02070309020205020404" pitchFamily="49" charset="0"/>
              <a:buChar char="o"/>
            </a:pPr>
            <a:r>
              <a:rPr lang="en-US" sz="2400" b="1" dirty="0"/>
              <a:t>CSS</a:t>
            </a:r>
            <a:r>
              <a:rPr lang="en-US" sz="2400" dirty="0"/>
              <a:t> – Styling and layout</a:t>
            </a:r>
          </a:p>
          <a:p>
            <a:pPr>
              <a:buFont typeface="Wingdings" panose="05000000000000000000" pitchFamily="2" charset="2"/>
              <a:buChar char="Ø"/>
            </a:pPr>
            <a:r>
              <a:rPr lang="en-US" sz="3200" b="1" u="sng" dirty="0"/>
              <a:t>Backend:</a:t>
            </a:r>
          </a:p>
          <a:p>
            <a:pPr lvl="1">
              <a:buFont typeface="Courier New" panose="02070309020205020404" pitchFamily="49" charset="0"/>
              <a:buChar char="o"/>
            </a:pPr>
            <a:r>
              <a:rPr lang="en-US" sz="2400" b="1" dirty="0"/>
              <a:t>JavaScript</a:t>
            </a:r>
            <a:r>
              <a:rPr lang="en-US" sz="2400" dirty="0"/>
              <a:t> – Handles encoding and decoding of messages within images</a:t>
            </a:r>
          </a:p>
          <a:p>
            <a:pPr lvl="1">
              <a:buFont typeface="Courier New" panose="02070309020205020404" pitchFamily="49" charset="0"/>
              <a:buChar char="o"/>
            </a:pPr>
            <a:r>
              <a:rPr lang="en-US" sz="2400" b="1" dirty="0"/>
              <a:t>Canvas API</a:t>
            </a:r>
            <a:r>
              <a:rPr lang="en-US" sz="2400" dirty="0"/>
              <a:t> – Used to manipulate image data for steganography</a:t>
            </a:r>
          </a:p>
          <a:p>
            <a:pPr lvl="1">
              <a:buFont typeface="Courier New" panose="02070309020205020404" pitchFamily="49" charset="0"/>
              <a:buChar char="o"/>
            </a:pPr>
            <a:r>
              <a:rPr lang="en-US" sz="2400" b="1" dirty="0" err="1"/>
              <a:t>FileReader</a:t>
            </a:r>
            <a:r>
              <a:rPr lang="en-US" sz="2400" b="1" dirty="0"/>
              <a:t> API</a:t>
            </a:r>
            <a:r>
              <a:rPr lang="en-US" sz="2400" dirty="0"/>
              <a:t> – Reads uploaded images for processing</a:t>
            </a:r>
          </a:p>
          <a:p>
            <a:pPr>
              <a:buFont typeface="Wingdings" panose="05000000000000000000" pitchFamily="2" charset="2"/>
              <a:buChar char="Ø"/>
            </a:pPr>
            <a:r>
              <a:rPr lang="en-US" sz="3200" b="1" u="sng" dirty="0"/>
              <a:t>Hosting:</a:t>
            </a:r>
          </a:p>
          <a:p>
            <a:pPr lvl="1">
              <a:buFont typeface="Courier New" panose="02070309020205020404" pitchFamily="49" charset="0"/>
              <a:buChar char="o"/>
            </a:pPr>
            <a:r>
              <a:rPr lang="en-US" sz="2400" dirty="0"/>
              <a:t>Hosted as a </a:t>
            </a:r>
            <a:r>
              <a:rPr lang="en-US" sz="2400" b="1" dirty="0"/>
              <a:t>web-based application</a:t>
            </a:r>
            <a:endParaRPr lang="en-US" sz="2400" dirty="0"/>
          </a:p>
          <a:p>
            <a:pPr lvl="1">
              <a:buFont typeface="Courier New" panose="02070309020205020404" pitchFamily="49" charset="0"/>
              <a:buChar char="o"/>
            </a:pPr>
            <a:endParaRPr lang="en-US" dirty="0"/>
          </a:p>
          <a:p>
            <a:pPr lvl="1">
              <a:buFont typeface="Wingdings" panose="05000000000000000000" pitchFamily="2" charset="2"/>
              <a:buChar char="Ø"/>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18335"/>
            <a:ext cx="11029615" cy="4673324"/>
          </a:xfrm>
        </p:spPr>
        <p:txBody>
          <a:bodyPr>
            <a:normAutofit lnSpcReduction="10000"/>
          </a:bodyPr>
          <a:lstStyle/>
          <a:p>
            <a:r>
              <a:rPr lang="en-US" sz="2400" dirty="0"/>
              <a:t>1️⃣ </a:t>
            </a:r>
            <a:r>
              <a:rPr lang="en-US" sz="2400" b="1" dirty="0"/>
              <a:t>Real-time Image Processing</a:t>
            </a:r>
            <a:r>
              <a:rPr lang="en-US" sz="2400" dirty="0"/>
              <a:t> – Uses the </a:t>
            </a:r>
            <a:r>
              <a:rPr lang="en-US" sz="2400" b="1" dirty="0"/>
              <a:t>Canvas API</a:t>
            </a:r>
            <a:r>
              <a:rPr lang="en-US" sz="2400" dirty="0"/>
              <a:t> to manipulate image pixels directly in the browser, enabling instant encoding and decoding.</a:t>
            </a:r>
          </a:p>
          <a:p>
            <a:r>
              <a:rPr lang="en-US" sz="2400" dirty="0"/>
              <a:t>2️⃣ </a:t>
            </a:r>
            <a:r>
              <a:rPr lang="en-US" sz="2400" b="1" dirty="0"/>
              <a:t>No External Dependencies</a:t>
            </a:r>
            <a:r>
              <a:rPr lang="en-US" sz="2400" dirty="0"/>
              <a:t> – Fully functional using </a:t>
            </a:r>
            <a:r>
              <a:rPr lang="en-US" sz="2400" b="1" dirty="0"/>
              <a:t>pure JavaScript</a:t>
            </a:r>
            <a:r>
              <a:rPr lang="en-US" sz="2400" dirty="0"/>
              <a:t>, making it lightweight and easy to integrate.</a:t>
            </a:r>
          </a:p>
          <a:p>
            <a:r>
              <a:rPr lang="en-US" sz="2400" dirty="0"/>
              <a:t>3️⃣ </a:t>
            </a:r>
            <a:r>
              <a:rPr lang="en-US" sz="2400" b="1" dirty="0"/>
              <a:t>User-Friendly Interface</a:t>
            </a:r>
            <a:r>
              <a:rPr lang="en-US" sz="2400" dirty="0"/>
              <a:t> – Simple file upload and download process for seamless steganography without technical complexity.</a:t>
            </a:r>
          </a:p>
          <a:p>
            <a:r>
              <a:rPr lang="en-US" sz="2400" dirty="0"/>
              <a:t>4️⃣ </a:t>
            </a:r>
            <a:r>
              <a:rPr lang="en-US" sz="2400" b="1" dirty="0"/>
              <a:t>Security through Obfuscation</a:t>
            </a:r>
            <a:r>
              <a:rPr lang="en-US" sz="2400" dirty="0"/>
              <a:t> – The hidden message remains undetectable to the naked eye, ensuring privacy without altering the image visibly.</a:t>
            </a:r>
          </a:p>
          <a:p>
            <a:r>
              <a:rPr lang="en-US" sz="2400" dirty="0"/>
              <a:t>5️⃣ </a:t>
            </a:r>
            <a:r>
              <a:rPr lang="en-US" sz="2400" b="1" dirty="0"/>
              <a:t>Completely Web-Based</a:t>
            </a:r>
            <a:r>
              <a:rPr lang="en-US" sz="2400" dirty="0"/>
              <a:t> – No need for additional software; accessible from any device with a browser.</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82520"/>
            <a:ext cx="11029615" cy="4673324"/>
          </a:xfrm>
        </p:spPr>
        <p:txBody>
          <a:bodyPr>
            <a:normAutofit lnSpcReduction="10000"/>
          </a:bodyPr>
          <a:lstStyle/>
          <a:p>
            <a:r>
              <a:rPr lang="en-US" sz="2400" dirty="0"/>
              <a:t>1️⃣ </a:t>
            </a:r>
            <a:r>
              <a:rPr lang="en-US" sz="2400" b="1" dirty="0"/>
              <a:t>Cybersecurity Enthusiasts</a:t>
            </a:r>
            <a:r>
              <a:rPr lang="en-US" sz="2400" dirty="0"/>
              <a:t> – Individuals interested in secure communication and data hiding techniques.</a:t>
            </a:r>
          </a:p>
          <a:p>
            <a:r>
              <a:rPr lang="en-US" sz="2400" dirty="0"/>
              <a:t>2️⃣ </a:t>
            </a:r>
            <a:r>
              <a:rPr lang="en-US" sz="2400" b="1" dirty="0"/>
              <a:t>Journalists &amp; Whistleblowers</a:t>
            </a:r>
            <a:r>
              <a:rPr lang="en-US" sz="2400" dirty="0"/>
              <a:t> – People who need to share sensitive information discreetly without attracting attention.</a:t>
            </a:r>
          </a:p>
          <a:p>
            <a:r>
              <a:rPr lang="en-US" sz="2400" dirty="0"/>
              <a:t>3️⃣ </a:t>
            </a:r>
            <a:r>
              <a:rPr lang="en-US" sz="2400" b="1" dirty="0"/>
              <a:t>Military &amp; Intelligence Agencies</a:t>
            </a:r>
            <a:r>
              <a:rPr lang="en-US" sz="2400" dirty="0"/>
              <a:t> – Secure message transmission without obvious encryption traces.</a:t>
            </a:r>
          </a:p>
          <a:p>
            <a:r>
              <a:rPr lang="en-US" sz="2400" dirty="0"/>
              <a:t>4️⃣ </a:t>
            </a:r>
            <a:r>
              <a:rPr lang="en-US" sz="2400" b="1" dirty="0"/>
              <a:t>Corporate &amp; Business Users</a:t>
            </a:r>
            <a:r>
              <a:rPr lang="en-US" sz="2400" dirty="0"/>
              <a:t> – Confidential document sharing without standard encryption methods.</a:t>
            </a:r>
          </a:p>
          <a:p>
            <a:r>
              <a:rPr lang="en-US" sz="2400" dirty="0"/>
              <a:t>5️⃣ </a:t>
            </a:r>
            <a:r>
              <a:rPr lang="en-US" sz="2400" b="1" dirty="0"/>
              <a:t>General Users &amp; Privacy Advocates</a:t>
            </a:r>
            <a:r>
              <a:rPr lang="en-US" sz="2400" dirty="0"/>
              <a:t> – Anyone looking for a simple yet effective way to hide messages in images.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29243D97-968B-5878-E3C8-3FD979C10385}"/>
              </a:ext>
            </a:extLst>
          </p:cNvPr>
          <p:cNvPicPr>
            <a:picLocks noGrp="1" noChangeAspect="1"/>
          </p:cNvPicPr>
          <p:nvPr>
            <p:ph idx="1"/>
          </p:nvPr>
        </p:nvPicPr>
        <p:blipFill>
          <a:blip r:embed="rId2"/>
          <a:stretch>
            <a:fillRect/>
          </a:stretch>
        </p:blipFill>
        <p:spPr>
          <a:xfrm>
            <a:off x="581192" y="1448567"/>
            <a:ext cx="5672291" cy="2081216"/>
          </a:xfrm>
        </p:spPr>
      </p:pic>
      <p:pic>
        <p:nvPicPr>
          <p:cNvPr id="15" name="Picture 14">
            <a:extLst>
              <a:ext uri="{FF2B5EF4-FFF2-40B4-BE49-F238E27FC236}">
                <a16:creationId xmlns:a16="http://schemas.microsoft.com/office/drawing/2014/main" id="{56F54FD9-EF1C-496A-6341-065FF48401C8}"/>
              </a:ext>
            </a:extLst>
          </p:cNvPr>
          <p:cNvPicPr>
            <a:picLocks noChangeAspect="1"/>
          </p:cNvPicPr>
          <p:nvPr/>
        </p:nvPicPr>
        <p:blipFill>
          <a:blip r:embed="rId3"/>
          <a:stretch>
            <a:fillRect/>
          </a:stretch>
        </p:blipFill>
        <p:spPr>
          <a:xfrm>
            <a:off x="6709602" y="1704272"/>
            <a:ext cx="4812717" cy="2269585"/>
          </a:xfrm>
          <a:prstGeom prst="rect">
            <a:avLst/>
          </a:prstGeom>
        </p:spPr>
      </p:pic>
      <p:pic>
        <p:nvPicPr>
          <p:cNvPr id="17" name="Picture 16">
            <a:extLst>
              <a:ext uri="{FF2B5EF4-FFF2-40B4-BE49-F238E27FC236}">
                <a16:creationId xmlns:a16="http://schemas.microsoft.com/office/drawing/2014/main" id="{03EF2CCF-F66B-6B5B-7D0C-BE5FF6975C4E}"/>
              </a:ext>
            </a:extLst>
          </p:cNvPr>
          <p:cNvPicPr>
            <a:picLocks noChangeAspect="1"/>
          </p:cNvPicPr>
          <p:nvPr/>
        </p:nvPicPr>
        <p:blipFill>
          <a:blip r:embed="rId4"/>
          <a:stretch>
            <a:fillRect/>
          </a:stretch>
        </p:blipFill>
        <p:spPr>
          <a:xfrm>
            <a:off x="799419" y="3715696"/>
            <a:ext cx="5672291" cy="24401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400" dirty="0"/>
              <a:t>This Steganography project provides a secure way to hide and retrieve messages within images using </a:t>
            </a:r>
            <a:r>
              <a:rPr lang="en-US" sz="2400" b="1" dirty="0"/>
              <a:t>JavaScript and the Canvas API</a:t>
            </a:r>
            <a:r>
              <a:rPr lang="en-US" sz="2400" dirty="0"/>
              <a:t>. It ensures message confidentiality without altering the image's visible quality. The web-based approach makes it easily accessible without additional software. With a simple user interface, it allows efficient encoding and decoding. This project enhances </a:t>
            </a:r>
            <a:r>
              <a:rPr lang="en-US" sz="2400" b="1" dirty="0"/>
              <a:t>privacy and secure communication</a:t>
            </a:r>
            <a:r>
              <a:rPr lang="en-US" sz="2400" dirty="0"/>
              <a:t> for users needing discreet data transmission. It is a lightweight and effective solution for cybersecurity and personal data protection.</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t>https://github.com/Karthick70928020/Aicte-intern-steganography.git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551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Courier New</vt:lpstr>
      <vt:lpstr>Franklin Gothic Book</vt:lpstr>
      <vt:lpstr>Franklin Gothic Demi</vt:lpstr>
      <vt:lpstr>Wingdings</vt:lpstr>
      <vt:lpstr>Wingdings 2</vt:lpstr>
      <vt:lpstr>DividendVTI</vt:lpstr>
      <vt:lpstr>Secure Data Hiding in Image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Parker A</cp:lastModifiedBy>
  <cp:revision>26</cp:revision>
  <dcterms:created xsi:type="dcterms:W3CDTF">2021-05-26T16:50:10Z</dcterms:created>
  <dcterms:modified xsi:type="dcterms:W3CDTF">2025-02-26T13:44:42Z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