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30" dirty="0"/>
              <a:t>Linux  </a:t>
            </a:r>
            <a:r>
              <a:rPr spc="15" dirty="0"/>
              <a:t>3.x/4.x </a:t>
            </a:r>
            <a:r>
              <a:rPr spc="-20" dirty="0"/>
              <a:t>Device </a:t>
            </a:r>
            <a:r>
              <a:rPr spc="-10" dirty="0"/>
              <a:t>Driver Module </a:t>
            </a:r>
            <a:r>
              <a:rPr spc="-30" dirty="0"/>
              <a:t>Design  and </a:t>
            </a:r>
            <a:r>
              <a:rPr spc="25" dirty="0"/>
              <a:t> </a:t>
            </a:r>
            <a:r>
              <a:rPr spc="-10" dirty="0"/>
              <a:t>Implementatio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30" dirty="0"/>
              <a:t>Linux  </a:t>
            </a:r>
            <a:r>
              <a:rPr spc="15" dirty="0"/>
              <a:t>3.x/4.x </a:t>
            </a:r>
            <a:r>
              <a:rPr spc="-20" dirty="0"/>
              <a:t>Device </a:t>
            </a:r>
            <a:r>
              <a:rPr spc="-10" dirty="0"/>
              <a:t>Driver Module </a:t>
            </a:r>
            <a:r>
              <a:rPr spc="-30" dirty="0"/>
              <a:t>Design  and </a:t>
            </a:r>
            <a:r>
              <a:rPr spc="25" dirty="0"/>
              <a:t> </a:t>
            </a:r>
            <a:r>
              <a:rPr spc="-10" dirty="0"/>
              <a:t>Implementatio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30" dirty="0"/>
              <a:t>Linux  </a:t>
            </a:r>
            <a:r>
              <a:rPr spc="15" dirty="0"/>
              <a:t>3.x/4.x </a:t>
            </a:r>
            <a:r>
              <a:rPr spc="-20" dirty="0"/>
              <a:t>Device </a:t>
            </a:r>
            <a:r>
              <a:rPr spc="-10" dirty="0"/>
              <a:t>Driver Module </a:t>
            </a:r>
            <a:r>
              <a:rPr spc="-30" dirty="0"/>
              <a:t>Design  and </a:t>
            </a:r>
            <a:r>
              <a:rPr spc="25" dirty="0"/>
              <a:t> </a:t>
            </a:r>
            <a:r>
              <a:rPr spc="-10" dirty="0"/>
              <a:t>Implementatio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30" dirty="0"/>
              <a:t>Linux  </a:t>
            </a:r>
            <a:r>
              <a:rPr spc="15" dirty="0"/>
              <a:t>3.x/4.x </a:t>
            </a:r>
            <a:r>
              <a:rPr spc="-20" dirty="0"/>
              <a:t>Device </a:t>
            </a:r>
            <a:r>
              <a:rPr spc="-10" dirty="0"/>
              <a:t>Driver Module </a:t>
            </a:r>
            <a:r>
              <a:rPr spc="-30" dirty="0"/>
              <a:t>Design  and </a:t>
            </a:r>
            <a:r>
              <a:rPr spc="25" dirty="0"/>
              <a:t> </a:t>
            </a:r>
            <a:r>
              <a:rPr spc="-10" dirty="0"/>
              <a:t>Implementatio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30" dirty="0"/>
              <a:t>Linux  </a:t>
            </a:r>
            <a:r>
              <a:rPr spc="15" dirty="0"/>
              <a:t>3.x/4.x </a:t>
            </a:r>
            <a:r>
              <a:rPr spc="-20" dirty="0"/>
              <a:t>Device </a:t>
            </a:r>
            <a:r>
              <a:rPr spc="-10" dirty="0"/>
              <a:t>Driver Module </a:t>
            </a:r>
            <a:r>
              <a:rPr spc="-30" dirty="0"/>
              <a:t>Design  and </a:t>
            </a:r>
            <a:r>
              <a:rPr spc="25" dirty="0"/>
              <a:t> </a:t>
            </a:r>
            <a:r>
              <a:rPr spc="-10" dirty="0"/>
              <a:t>Implementatio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4510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4114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4114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4495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3479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4114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474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4114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347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601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728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2855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347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474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601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4114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728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2855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347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474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601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728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28559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6527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38776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3479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52571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3479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52571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79" y="0"/>
                </a:moveTo>
                <a:lnTo>
                  <a:pt x="15239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4608004" cy="480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762" y="11988"/>
            <a:ext cx="4300575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929" y="1242766"/>
            <a:ext cx="3452241" cy="745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7329" y="3346669"/>
            <a:ext cx="193040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99296" y="3346669"/>
            <a:ext cx="222313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30" dirty="0"/>
              <a:t>Linux  </a:t>
            </a:r>
            <a:r>
              <a:rPr spc="15" dirty="0"/>
              <a:t>3.x/4.x </a:t>
            </a:r>
            <a:r>
              <a:rPr spc="-20" dirty="0"/>
              <a:t>Device </a:t>
            </a:r>
            <a:r>
              <a:rPr spc="-10" dirty="0"/>
              <a:t>Driver Module </a:t>
            </a:r>
            <a:r>
              <a:rPr spc="-30" dirty="0"/>
              <a:t>Design  and </a:t>
            </a:r>
            <a:r>
              <a:rPr spc="25" dirty="0"/>
              <a:t> </a:t>
            </a:r>
            <a:r>
              <a:rPr spc="-10" dirty="0"/>
              <a:t>Implementatio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bsd.org/doc/en/books/arch-handbook/driverbasics-char.html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://tldp.org/LDP/lkmpg/2.6/html/lkmpg.html#AEN56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riorit.com/dev-blog/195-simple-driver-for-linux-os" TargetMode="External"/><Relationship Id="rId5" Type="http://schemas.openxmlformats.org/officeDocument/2006/relationships/hyperlink" Target="http://www.makelinux.net/books/lkmpg/x1194" TargetMode="External"/><Relationship Id="rId10" Type="http://schemas.openxmlformats.org/officeDocument/2006/relationships/slide" Target="slide11.xml"/><Relationship Id="rId4" Type="http://schemas.openxmlformats.org/officeDocument/2006/relationships/hyperlink" Target="http://kevinboone.net/linuxkernel%20file0.html" TargetMode="External"/><Relationship Id="rId9" Type="http://schemas.openxmlformats.org/officeDocument/2006/relationships/hyperlink" Target="http://www.tldp.org/LDP/lkmpg/2.4/html/c577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462749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5646" y="31075"/>
                </a:lnTo>
                <a:lnTo>
                  <a:pt x="3974732" y="14922"/>
                </a:lnTo>
                <a:lnTo>
                  <a:pt x="3958579" y="4008"/>
                </a:lnTo>
                <a:lnTo>
                  <a:pt x="39388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994" y="1026769"/>
            <a:ext cx="101600" cy="10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5348" y="1014069"/>
            <a:ext cx="114249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794" y="1064870"/>
            <a:ext cx="3837254" cy="6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8848" y="513308"/>
            <a:ext cx="50749" cy="10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98848" y="564107"/>
            <a:ext cx="50749" cy="4626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193" y="507170"/>
            <a:ext cx="3989704" cy="570865"/>
          </a:xfrm>
          <a:custGeom>
            <a:avLst/>
            <a:gdLst/>
            <a:ahLst/>
            <a:cxnLst/>
            <a:rect l="l" t="t" r="r" b="b"/>
            <a:pathLst>
              <a:path w="3989704" h="570865">
                <a:moveTo>
                  <a:pt x="3989654" y="0"/>
                </a:moveTo>
                <a:lnTo>
                  <a:pt x="0" y="0"/>
                </a:lnTo>
                <a:lnTo>
                  <a:pt x="0" y="519598"/>
                </a:lnTo>
                <a:lnTo>
                  <a:pt x="4008" y="539323"/>
                </a:lnTo>
                <a:lnTo>
                  <a:pt x="14922" y="555476"/>
                </a:lnTo>
                <a:lnTo>
                  <a:pt x="31075" y="566390"/>
                </a:lnTo>
                <a:lnTo>
                  <a:pt x="50800" y="570399"/>
                </a:lnTo>
                <a:lnTo>
                  <a:pt x="3938854" y="570399"/>
                </a:lnTo>
                <a:lnTo>
                  <a:pt x="3958579" y="566390"/>
                </a:lnTo>
                <a:lnTo>
                  <a:pt x="3974732" y="555476"/>
                </a:lnTo>
                <a:lnTo>
                  <a:pt x="3985646" y="539323"/>
                </a:lnTo>
                <a:lnTo>
                  <a:pt x="3989654" y="519598"/>
                </a:lnTo>
                <a:lnTo>
                  <a:pt x="398965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98848" y="551407"/>
            <a:ext cx="0" cy="494665"/>
          </a:xfrm>
          <a:custGeom>
            <a:avLst/>
            <a:gdLst/>
            <a:ahLst/>
            <a:cxnLst/>
            <a:rect l="l" t="t" r="r" b="b"/>
            <a:pathLst>
              <a:path h="494665">
                <a:moveTo>
                  <a:pt x="0" y="494412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98848" y="5387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98848" y="5260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98848" y="5133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2922" y="527448"/>
            <a:ext cx="3662679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4410" marR="5080" indent="-982344">
              <a:lnSpc>
                <a:spcPct val="106700"/>
              </a:lnSpc>
            </a:pPr>
            <a:r>
              <a:rPr b="1" spc="-45" dirty="0">
                <a:latin typeface="Arial"/>
                <a:cs typeface="Arial"/>
              </a:rPr>
              <a:t>Linux </a:t>
            </a:r>
            <a:r>
              <a:rPr b="1" spc="55" dirty="0">
                <a:latin typeface="Arial"/>
                <a:cs typeface="Arial"/>
              </a:rPr>
              <a:t>3.x/4.x </a:t>
            </a:r>
            <a:r>
              <a:rPr b="1" spc="-25" dirty="0">
                <a:latin typeface="Arial"/>
                <a:cs typeface="Arial"/>
              </a:rPr>
              <a:t>Device </a:t>
            </a:r>
            <a:r>
              <a:rPr b="1" spc="-5" dirty="0">
                <a:latin typeface="Arial"/>
                <a:cs typeface="Arial"/>
              </a:rPr>
              <a:t>Driver </a:t>
            </a:r>
            <a:r>
              <a:rPr b="1" spc="5" dirty="0">
                <a:latin typeface="Arial"/>
                <a:cs typeface="Arial"/>
              </a:rPr>
              <a:t>Module </a:t>
            </a:r>
            <a:r>
              <a:rPr b="1" spc="-40" dirty="0">
                <a:latin typeface="Arial"/>
                <a:cs typeface="Arial"/>
              </a:rPr>
              <a:t>Design  </a:t>
            </a:r>
            <a:r>
              <a:rPr b="1" spc="-45" dirty="0">
                <a:latin typeface="Arial"/>
                <a:cs typeface="Arial"/>
              </a:rPr>
              <a:t>and</a:t>
            </a:r>
            <a:r>
              <a:rPr b="1" spc="10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Implementation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09636" y="1294838"/>
            <a:ext cx="1390015" cy="103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marR="5080" indent="-226060">
              <a:lnSpc>
                <a:spcPct val="102600"/>
              </a:lnSpc>
            </a:pPr>
            <a:r>
              <a:rPr sz="1050" b="1" spc="-25" dirty="0">
                <a:latin typeface="Arial"/>
                <a:cs typeface="Arial"/>
              </a:rPr>
              <a:t>Karthick Mahalingam  </a:t>
            </a:r>
            <a:r>
              <a:rPr sz="1050" b="1" spc="-55" dirty="0">
                <a:latin typeface="Arial"/>
                <a:cs typeface="Arial"/>
              </a:rPr>
              <a:t>Sachin </a:t>
            </a:r>
            <a:r>
              <a:rPr sz="1050" b="1" spc="-30" dirty="0">
                <a:latin typeface="Arial"/>
                <a:cs typeface="Arial"/>
              </a:rPr>
              <a:t>Nagpal  </a:t>
            </a:r>
            <a:r>
              <a:rPr sz="1050" b="1" spc="-15" dirty="0">
                <a:latin typeface="Arial"/>
                <a:cs typeface="Arial"/>
              </a:rPr>
              <a:t>CSU,</a:t>
            </a:r>
            <a:r>
              <a:rPr sz="1050" b="1" spc="25" dirty="0">
                <a:latin typeface="Arial"/>
                <a:cs typeface="Arial"/>
              </a:rPr>
              <a:t> </a:t>
            </a:r>
            <a:r>
              <a:rPr sz="1050" b="1" spc="-40" dirty="0">
                <a:latin typeface="Arial"/>
                <a:cs typeface="Arial"/>
              </a:rPr>
              <a:t>EastBay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050" spc="-45" dirty="0">
                <a:latin typeface="Tahoma"/>
                <a:cs typeface="Tahoma"/>
              </a:rPr>
              <a:t>November </a:t>
            </a:r>
            <a:r>
              <a:rPr lang="en-US" sz="1050" spc="-45" dirty="0">
                <a:latin typeface="Tahoma"/>
                <a:cs typeface="Tahoma"/>
              </a:rPr>
              <a:t>30</a:t>
            </a:r>
            <a:r>
              <a:rPr sz="1050" spc="-45" dirty="0">
                <a:latin typeface="Tahoma"/>
                <a:cs typeface="Tahoma"/>
              </a:rPr>
              <a:t>,</a:t>
            </a:r>
            <a:r>
              <a:rPr sz="1050" spc="55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2016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9025" y="2778874"/>
            <a:ext cx="243014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20" dirty="0">
                <a:latin typeface="Arial"/>
                <a:cs typeface="Arial"/>
              </a:rPr>
              <a:t>INSTRUCTOR: Dr.  </a:t>
            </a:r>
            <a:r>
              <a:rPr sz="1050" b="1" spc="-50" dirty="0">
                <a:latin typeface="Arial"/>
                <a:cs typeface="Arial"/>
              </a:rPr>
              <a:t>Ching-Cheng</a:t>
            </a:r>
            <a:r>
              <a:rPr sz="1050" b="1" spc="75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Lee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3995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>
                <a:hlinkClick r:id="rId7" action="ppaction://hlinksldjump"/>
              </a:rPr>
              <a:t>Linux  </a:t>
            </a:r>
            <a:r>
              <a:rPr spc="15" dirty="0">
                <a:hlinkClick r:id="rId7" action="ppaction://hlinksldjump"/>
              </a:rPr>
              <a:t>3.x/4.x </a:t>
            </a:r>
            <a:r>
              <a:rPr spc="-20" dirty="0">
                <a:hlinkClick r:id="rId7" action="ppaction://hlinksldjump"/>
              </a:rPr>
              <a:t>Device </a:t>
            </a:r>
            <a:r>
              <a:rPr spc="-10" dirty="0">
                <a:hlinkClick r:id="rId7" action="ppaction://hlinksldjump"/>
              </a:rPr>
              <a:t>Driver Module </a:t>
            </a:r>
            <a:r>
              <a:rPr spc="-30" dirty="0">
                <a:hlinkClick r:id="rId7" action="ppaction://hlinksldjump"/>
              </a:rPr>
              <a:t>Design  and </a:t>
            </a:r>
            <a:r>
              <a:rPr spc="25" dirty="0">
                <a:hlinkClick r:id="rId7" action="ppaction://hlinksldjump"/>
              </a:rPr>
              <a:t> </a:t>
            </a:r>
            <a:r>
              <a:rPr spc="-10" dirty="0">
                <a:hlinkClick r:id="rId7" action="ppaction://hlinksldjump"/>
              </a:rPr>
              <a:t>Implementatio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5" dirty="0"/>
              <a:t>Challenges </a:t>
            </a:r>
            <a:r>
              <a:rPr spc="-45" dirty="0"/>
              <a:t>Faced </a:t>
            </a:r>
            <a:r>
              <a:rPr spc="-60" dirty="0"/>
              <a:t>and </a:t>
            </a:r>
            <a:r>
              <a:rPr spc="-45" dirty="0"/>
              <a:t>future</a:t>
            </a:r>
            <a:r>
              <a:rPr spc="265" dirty="0"/>
              <a:t> </a:t>
            </a:r>
            <a:r>
              <a:rPr spc="-65" dirty="0"/>
              <a:t>development: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55587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551" y="131919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551" y="170130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marR="370840">
              <a:lnSpc>
                <a:spcPct val="102699"/>
              </a:lnSpc>
            </a:pPr>
            <a:r>
              <a:rPr spc="-20" dirty="0"/>
              <a:t>Linux </a:t>
            </a:r>
            <a:r>
              <a:rPr spc="-50" dirty="0"/>
              <a:t>kernel </a:t>
            </a:r>
            <a:r>
              <a:rPr spc="-55" dirty="0"/>
              <a:t>issue </a:t>
            </a:r>
            <a:r>
              <a:rPr spc="-35" dirty="0"/>
              <a:t>- </a:t>
            </a:r>
            <a:r>
              <a:rPr spc="-25" dirty="0"/>
              <a:t>Kernel </a:t>
            </a:r>
            <a:r>
              <a:rPr spc="-50" dirty="0"/>
              <a:t>codes </a:t>
            </a:r>
            <a:r>
              <a:rPr spc="-65" dirty="0"/>
              <a:t>are </a:t>
            </a:r>
            <a:r>
              <a:rPr spc="-40" dirty="0"/>
              <a:t>neither </a:t>
            </a:r>
            <a:r>
              <a:rPr spc="-65" dirty="0"/>
              <a:t>upward  </a:t>
            </a:r>
            <a:r>
              <a:rPr spc="-35" dirty="0"/>
              <a:t>compatible </a:t>
            </a:r>
            <a:r>
              <a:rPr spc="-55" dirty="0"/>
              <a:t>nor </a:t>
            </a:r>
            <a:r>
              <a:rPr spc="-65"/>
              <a:t>downward </a:t>
            </a:r>
            <a:r>
              <a:rPr spc="-55"/>
              <a:t> </a:t>
            </a:r>
            <a:r>
              <a:rPr spc="-35"/>
              <a:t>compatible</a:t>
            </a:r>
            <a:endParaRPr spc="-35" dirty="0"/>
          </a:p>
          <a:p>
            <a:pPr marL="57785" marR="5080">
              <a:lnSpc>
                <a:spcPct val="102699"/>
              </a:lnSpc>
              <a:spcBef>
                <a:spcPts val="295"/>
              </a:spcBef>
            </a:pPr>
            <a:r>
              <a:rPr spc="-25" dirty="0"/>
              <a:t>Make </a:t>
            </a:r>
            <a:r>
              <a:rPr spc="-40" dirty="0"/>
              <a:t>the </a:t>
            </a:r>
            <a:r>
              <a:rPr spc="-50" dirty="0"/>
              <a:t>device </a:t>
            </a:r>
            <a:r>
              <a:rPr spc="-20" dirty="0"/>
              <a:t>block </a:t>
            </a:r>
            <a:r>
              <a:rPr spc="-35" dirty="0"/>
              <a:t>available </a:t>
            </a:r>
            <a:r>
              <a:rPr spc="-15" dirty="0"/>
              <a:t>to </a:t>
            </a:r>
            <a:r>
              <a:rPr spc="-25" dirty="0"/>
              <a:t>multiple </a:t>
            </a:r>
            <a:r>
              <a:rPr spc="-55" dirty="0"/>
              <a:t>resources </a:t>
            </a:r>
            <a:r>
              <a:rPr spc="-50" dirty="0"/>
              <a:t>and  </a:t>
            </a:r>
            <a:r>
              <a:rPr spc="-55" dirty="0"/>
              <a:t>enable </a:t>
            </a:r>
            <a:r>
              <a:rPr spc="35" dirty="0"/>
              <a:t>LED </a:t>
            </a:r>
            <a:r>
              <a:rPr spc="-20" dirty="0"/>
              <a:t>blink </a:t>
            </a:r>
            <a:r>
              <a:rPr spc="-15" dirty="0"/>
              <a:t>until </a:t>
            </a:r>
            <a:r>
              <a:rPr spc="-50" dirty="0"/>
              <a:t>an </a:t>
            </a:r>
            <a:r>
              <a:rPr spc="-45" dirty="0"/>
              <a:t>intended </a:t>
            </a:r>
            <a:r>
              <a:rPr spc="-35" dirty="0"/>
              <a:t>operation is </a:t>
            </a:r>
            <a:r>
              <a:rPr spc="175" dirty="0"/>
              <a:t> </a:t>
            </a:r>
            <a:r>
              <a:rPr spc="-40" dirty="0"/>
              <a:t>completed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>
                <a:hlinkClick r:id="rId5" action="ppaction://hlinksldjump"/>
              </a:rPr>
              <a:t>Linux  </a:t>
            </a:r>
            <a:r>
              <a:rPr spc="15" dirty="0">
                <a:hlinkClick r:id="rId5" action="ppaction://hlinksldjump"/>
              </a:rPr>
              <a:t>3.x/4.x </a:t>
            </a:r>
            <a:r>
              <a:rPr spc="-20" dirty="0">
                <a:hlinkClick r:id="rId5" action="ppaction://hlinksldjump"/>
              </a:rPr>
              <a:t>Device </a:t>
            </a:r>
            <a:r>
              <a:rPr spc="-10" dirty="0">
                <a:hlinkClick r:id="rId5" action="ppaction://hlinksldjump"/>
              </a:rPr>
              <a:t>Driver Module </a:t>
            </a:r>
            <a:r>
              <a:rPr spc="-30" dirty="0">
                <a:hlinkClick r:id="rId5" action="ppaction://hlinksldjump"/>
              </a:rPr>
              <a:t>Design  and </a:t>
            </a:r>
            <a:r>
              <a:rPr spc="25" dirty="0">
                <a:hlinkClick r:id="rId5" action="ppaction://hlinksldjump"/>
              </a:rPr>
              <a:t> </a:t>
            </a:r>
            <a:r>
              <a:rPr spc="-10" dirty="0">
                <a:hlinkClick r:id="rId5" action="ppaction://hlinksldjump"/>
              </a:rPr>
              <a:t>Implementatio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55587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3264" y="138139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2189" y="138139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1023" y="1381391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6108" y="1725536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9948" y="1725536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4507" y="1725536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1244219"/>
            <a:ext cx="3557956" cy="116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90" dirty="0">
                <a:latin typeface="Tahoma"/>
                <a:cs typeface="Tahoma"/>
              </a:rPr>
              <a:t>[1]  </a:t>
            </a:r>
            <a:r>
              <a:rPr sz="1050" spc="-20" dirty="0">
                <a:latin typeface="Tahoma"/>
                <a:cs typeface="Tahoma"/>
                <a:hlinkClick r:id="rId4"/>
              </a:rPr>
              <a:t>http://kevinboone.net/linux</a:t>
            </a:r>
            <a:r>
              <a:rPr sz="1050" spc="-50" dirty="0">
                <a:latin typeface="Tahoma"/>
                <a:cs typeface="Tahoma"/>
                <a:hlinkClick r:id="rId4"/>
              </a:rPr>
              <a:t>ke</a:t>
            </a:r>
            <a:r>
              <a:rPr lang="en-US" sz="1050" spc="-50" dirty="0">
                <a:latin typeface="Tahoma"/>
                <a:cs typeface="Tahoma"/>
                <a:hlinkClick r:id="rId4"/>
              </a:rPr>
              <a:t>r</a:t>
            </a:r>
            <a:r>
              <a:rPr sz="1050" spc="-50" dirty="0">
                <a:latin typeface="Tahoma"/>
                <a:cs typeface="Tahoma"/>
                <a:hlinkClick r:id="rId4"/>
              </a:rPr>
              <a:t>nel </a:t>
            </a:r>
            <a:r>
              <a:rPr sz="1050" spc="-25" dirty="0">
                <a:latin typeface="Tahoma"/>
                <a:cs typeface="Tahoma"/>
                <a:hlinkClick r:id="rId4"/>
              </a:rPr>
              <a:t>file</a:t>
            </a:r>
            <a:r>
              <a:rPr sz="1050" spc="-30" dirty="0">
                <a:latin typeface="Tahoma"/>
                <a:cs typeface="Tahoma"/>
                <a:hlinkClick r:id="rId4"/>
              </a:rPr>
              <a:t>0.html</a:t>
            </a:r>
            <a:r>
              <a:rPr lang="en-US" sz="1050" spc="-30" dirty="0">
                <a:latin typeface="Tahoma"/>
                <a:cs typeface="Tahoma"/>
              </a:rPr>
              <a:t> </a:t>
            </a:r>
            <a:endParaRPr sz="1050" dirty="0">
              <a:latin typeface="Tahoma"/>
              <a:cs typeface="Tahoma"/>
            </a:endParaRPr>
          </a:p>
          <a:p>
            <a:pPr marL="12700" marR="207645">
              <a:lnSpc>
                <a:spcPct val="102600"/>
              </a:lnSpc>
            </a:pPr>
            <a:r>
              <a:rPr sz="1050" spc="-90" dirty="0">
                <a:latin typeface="Tahoma"/>
                <a:cs typeface="Tahoma"/>
              </a:rPr>
              <a:t>[2]</a:t>
            </a:r>
            <a:r>
              <a:rPr lang="en-US" sz="1050" spc="-90" dirty="0">
                <a:latin typeface="Tahoma"/>
                <a:cs typeface="Tahoma"/>
              </a:rPr>
              <a:t> </a:t>
            </a:r>
            <a:r>
              <a:rPr sz="1050" spc="-90" dirty="0">
                <a:latin typeface="Tahoma"/>
                <a:cs typeface="Tahoma"/>
              </a:rPr>
              <a:t> </a:t>
            </a:r>
            <a:r>
              <a:rPr lang="en-US" sz="1050" spc="-90" dirty="0">
                <a:latin typeface="Tahoma"/>
                <a:cs typeface="Tahoma"/>
                <a:hlinkClick r:id="rId5"/>
              </a:rPr>
              <a:t>http://www.makelinux.net/books/lkmpg/x1194</a:t>
            </a:r>
            <a:r>
              <a:rPr lang="en-US" sz="1050" spc="-90" dirty="0">
                <a:latin typeface="Tahoma"/>
                <a:cs typeface="Tahoma"/>
              </a:rPr>
              <a:t> </a:t>
            </a:r>
            <a:endParaRPr lang="en-US" sz="1050" spc="-90" dirty="0">
              <a:latin typeface="Tahoma"/>
              <a:cs typeface="Tahoma"/>
            </a:endParaRPr>
          </a:p>
          <a:p>
            <a:pPr marL="12700" marR="207645">
              <a:lnSpc>
                <a:spcPct val="102600"/>
              </a:lnSpc>
            </a:pPr>
            <a:r>
              <a:rPr sz="1050" spc="-90" dirty="0">
                <a:latin typeface="Tahoma"/>
                <a:cs typeface="Tahoma"/>
              </a:rPr>
              <a:t>[3] </a:t>
            </a:r>
            <a:r>
              <a:rPr lang="en-US" sz="1050" spc="-90" dirty="0">
                <a:latin typeface="Tahoma"/>
                <a:cs typeface="Tahoma"/>
                <a:hlinkClick r:id="rId6"/>
              </a:rPr>
              <a:t>https://www.apriorit.com/dev-blog/195-simple-driver-for-linux-os</a:t>
            </a:r>
            <a:endParaRPr lang="en-US" sz="1050" spc="-90" dirty="0">
              <a:latin typeface="Tahoma"/>
              <a:cs typeface="Tahoma"/>
            </a:endParaRPr>
          </a:p>
          <a:p>
            <a:pPr marL="12700" marR="207645">
              <a:lnSpc>
                <a:spcPct val="102600"/>
              </a:lnSpc>
            </a:pPr>
            <a:r>
              <a:rPr sz="1050" spc="-90" dirty="0">
                <a:latin typeface="Tahoma"/>
                <a:cs typeface="Tahoma"/>
              </a:rPr>
              <a:t>[4] </a:t>
            </a:r>
            <a:r>
              <a:rPr lang="en-US" sz="1050" spc="-90" dirty="0">
                <a:latin typeface="Tahoma"/>
                <a:cs typeface="Tahoma"/>
                <a:hlinkClick r:id="rId7"/>
              </a:rPr>
              <a:t>http://tldp.org/LDP/lkmpg/2.6/html/lkmpg.html#AEN569</a:t>
            </a:r>
            <a:r>
              <a:rPr lang="en-US" sz="1050" spc="-90" dirty="0">
                <a:latin typeface="Tahoma"/>
                <a:cs typeface="Tahoma"/>
              </a:rPr>
              <a:t> </a:t>
            </a:r>
          </a:p>
          <a:p>
            <a:pPr marL="12700" marR="207645">
              <a:lnSpc>
                <a:spcPct val="102600"/>
              </a:lnSpc>
            </a:pPr>
            <a:r>
              <a:rPr lang="en-US" sz="1050" dirty="0">
                <a:latin typeface="Tahoma"/>
                <a:cs typeface="Tahoma"/>
              </a:rPr>
              <a:t>[5] </a:t>
            </a:r>
            <a:r>
              <a:rPr lang="en-US" sz="1050" dirty="0">
                <a:latin typeface="Tahoma"/>
                <a:cs typeface="Tahoma"/>
                <a:hlinkClick r:id="rId8"/>
              </a:rPr>
              <a:t>https://www.freebsd.org/doc/en/books/arch-handbook/driverbasics-char.html</a:t>
            </a:r>
            <a:r>
              <a:rPr lang="en-US" sz="1050" dirty="0">
                <a:latin typeface="Tahoma"/>
                <a:cs typeface="Tahoma"/>
              </a:rPr>
              <a:t> </a:t>
            </a:r>
          </a:p>
          <a:p>
            <a:pPr marL="12700" marR="207645">
              <a:lnSpc>
                <a:spcPct val="102600"/>
              </a:lnSpc>
            </a:pPr>
            <a:r>
              <a:rPr lang="en-US" sz="1050" dirty="0">
                <a:latin typeface="Tahoma"/>
                <a:cs typeface="Tahoma"/>
              </a:rPr>
              <a:t>[6] </a:t>
            </a:r>
            <a:r>
              <a:rPr lang="en-US" sz="1050" dirty="0">
                <a:latin typeface="Tahoma"/>
                <a:cs typeface="Tahoma"/>
                <a:hlinkClick r:id="rId9"/>
              </a:rPr>
              <a:t>http://www.tldp.org/LDP/lkmpg/2.4/html/c577.htm</a:t>
            </a:r>
            <a:r>
              <a:rPr lang="en-US" sz="1050" dirty="0">
                <a:latin typeface="Tahoma"/>
                <a:cs typeface="Tahoma"/>
              </a:rPr>
              <a:t> 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>
                <a:hlinkClick r:id="rId10" action="ppaction://hlinksldjump"/>
              </a:rPr>
              <a:t>Linux  </a:t>
            </a:r>
            <a:r>
              <a:rPr spc="15" dirty="0">
                <a:hlinkClick r:id="rId10" action="ppaction://hlinksldjump"/>
              </a:rPr>
              <a:t>3.x/4.x </a:t>
            </a:r>
            <a:r>
              <a:rPr spc="-20" dirty="0">
                <a:hlinkClick r:id="rId10" action="ppaction://hlinksldjump"/>
              </a:rPr>
              <a:t>Device </a:t>
            </a:r>
            <a:r>
              <a:rPr spc="-10" dirty="0">
                <a:hlinkClick r:id="rId10" action="ppaction://hlinksldjump"/>
              </a:rPr>
              <a:t>Driver Module </a:t>
            </a:r>
            <a:r>
              <a:rPr spc="-30" dirty="0">
                <a:hlinkClick r:id="rId10" action="ppaction://hlinksldjump"/>
              </a:rPr>
              <a:t>Design  and </a:t>
            </a:r>
            <a:r>
              <a:rPr spc="25" dirty="0">
                <a:hlinkClick r:id="rId10" action="ppaction://hlinksldjump"/>
              </a:rPr>
              <a:t> </a:t>
            </a:r>
            <a:r>
              <a:rPr spc="-10" dirty="0">
                <a:hlinkClick r:id="rId10" action="ppaction://hlinksldjump"/>
              </a:rPr>
              <a:t>Implementatio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What </a:t>
            </a:r>
            <a:r>
              <a:rPr spc="-40" dirty="0"/>
              <a:t>is </a:t>
            </a:r>
            <a:r>
              <a:rPr spc="-65" dirty="0"/>
              <a:t>a</a:t>
            </a:r>
            <a:r>
              <a:rPr spc="55" dirty="0"/>
              <a:t> </a:t>
            </a:r>
            <a:r>
              <a:rPr spc="-40" dirty="0"/>
              <a:t>driver?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55587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551" y="66936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551" y="105147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551" y="143357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551" y="215983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5759" y="426720"/>
            <a:ext cx="3538220" cy="237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055">
              <a:lnSpc>
                <a:spcPct val="102600"/>
              </a:lnSpc>
            </a:pPr>
            <a:r>
              <a:rPr sz="1050" spc="-35" dirty="0">
                <a:latin typeface="Tahoma"/>
                <a:cs typeface="Tahoma"/>
              </a:rPr>
              <a:t>Device </a:t>
            </a:r>
            <a:r>
              <a:rPr sz="1050" spc="-40" dirty="0">
                <a:latin typeface="Tahoma"/>
                <a:cs typeface="Tahoma"/>
              </a:rPr>
              <a:t>driver </a:t>
            </a:r>
            <a:r>
              <a:rPr sz="1050" spc="-35" dirty="0">
                <a:latin typeface="Tahoma"/>
                <a:cs typeface="Tahoma"/>
              </a:rPr>
              <a:t>is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50" dirty="0">
                <a:latin typeface="Tahoma"/>
                <a:cs typeface="Tahoma"/>
              </a:rPr>
              <a:t>program </a:t>
            </a:r>
            <a:r>
              <a:rPr sz="1050" spc="-15" dirty="0">
                <a:latin typeface="Tahoma"/>
                <a:cs typeface="Tahoma"/>
              </a:rPr>
              <a:t>that </a:t>
            </a:r>
            <a:r>
              <a:rPr sz="1050" spc="-30" dirty="0">
                <a:latin typeface="Tahoma"/>
                <a:cs typeface="Tahoma"/>
              </a:rPr>
              <a:t>controls </a:t>
            </a:r>
            <a:r>
              <a:rPr sz="1050" spc="-55" dirty="0">
                <a:latin typeface="Tahoma"/>
                <a:cs typeface="Tahoma"/>
              </a:rPr>
              <a:t>a </a:t>
            </a:r>
            <a:r>
              <a:rPr sz="1050" spc="-30" dirty="0">
                <a:latin typeface="Tahoma"/>
                <a:cs typeface="Tahoma"/>
              </a:rPr>
              <a:t>particular </a:t>
            </a:r>
            <a:r>
              <a:rPr sz="1050" spc="-40" dirty="0">
                <a:latin typeface="Tahoma"/>
                <a:cs typeface="Tahoma"/>
              </a:rPr>
              <a:t>type </a:t>
            </a:r>
            <a:r>
              <a:rPr sz="1050" spc="-35" dirty="0">
                <a:latin typeface="Tahoma"/>
                <a:cs typeface="Tahoma"/>
              </a:rPr>
              <a:t>of  </a:t>
            </a:r>
            <a:r>
              <a:rPr sz="1050" spc="-50" dirty="0">
                <a:latin typeface="Tahoma"/>
                <a:cs typeface="Tahoma"/>
              </a:rPr>
              <a:t>device </a:t>
            </a:r>
            <a:r>
              <a:rPr sz="1050" spc="-15" dirty="0">
                <a:latin typeface="Tahoma"/>
                <a:cs typeface="Tahoma"/>
              </a:rPr>
              <a:t>that </a:t>
            </a:r>
            <a:r>
              <a:rPr sz="1050" spc="-35" dirty="0">
                <a:latin typeface="Tahoma"/>
                <a:cs typeface="Tahoma"/>
              </a:rPr>
              <a:t>is attached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50" dirty="0">
                <a:latin typeface="Tahoma"/>
                <a:cs typeface="Tahoma"/>
              </a:rPr>
              <a:t>your </a:t>
            </a:r>
            <a:r>
              <a:rPr sz="1050" spc="60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computer.</a:t>
            </a:r>
            <a:endParaRPr sz="1050" dirty="0">
              <a:latin typeface="Tahoma"/>
              <a:cs typeface="Tahoma"/>
            </a:endParaRPr>
          </a:p>
          <a:p>
            <a:pPr marL="12700" marR="301625">
              <a:lnSpc>
                <a:spcPct val="102600"/>
              </a:lnSpc>
              <a:spcBef>
                <a:spcPts val="300"/>
              </a:spcBef>
            </a:pPr>
            <a:r>
              <a:rPr sz="1050" spc="-35" dirty="0">
                <a:latin typeface="Tahoma"/>
                <a:cs typeface="Tahoma"/>
              </a:rPr>
              <a:t>There </a:t>
            </a:r>
            <a:r>
              <a:rPr sz="1050" spc="-65" dirty="0">
                <a:latin typeface="Tahoma"/>
                <a:cs typeface="Tahoma"/>
              </a:rPr>
              <a:t>are </a:t>
            </a:r>
            <a:r>
              <a:rPr sz="1050" spc="-50" dirty="0">
                <a:latin typeface="Tahoma"/>
                <a:cs typeface="Tahoma"/>
              </a:rPr>
              <a:t>device </a:t>
            </a:r>
            <a:r>
              <a:rPr sz="1050" spc="-45" dirty="0">
                <a:latin typeface="Tahoma"/>
                <a:cs typeface="Tahoma"/>
              </a:rPr>
              <a:t>drivers for </a:t>
            </a:r>
            <a:r>
              <a:rPr sz="1050" spc="-40" dirty="0">
                <a:latin typeface="Tahoma"/>
                <a:cs typeface="Tahoma"/>
              </a:rPr>
              <a:t>printers, </a:t>
            </a:r>
            <a:r>
              <a:rPr sz="1050" spc="-45" dirty="0">
                <a:latin typeface="Tahoma"/>
                <a:cs typeface="Tahoma"/>
              </a:rPr>
              <a:t>displays, </a:t>
            </a:r>
            <a:r>
              <a:rPr sz="1050" spc="25" dirty="0">
                <a:latin typeface="Tahoma"/>
                <a:cs typeface="Tahoma"/>
              </a:rPr>
              <a:t>CD-ROM  </a:t>
            </a:r>
            <a:r>
              <a:rPr sz="1050" spc="-55" dirty="0">
                <a:latin typeface="Tahoma"/>
                <a:cs typeface="Tahoma"/>
              </a:rPr>
              <a:t>readers, </a:t>
            </a:r>
            <a:r>
              <a:rPr sz="1050" spc="-40" dirty="0">
                <a:latin typeface="Tahoma"/>
                <a:cs typeface="Tahoma"/>
              </a:rPr>
              <a:t>diskette </a:t>
            </a:r>
            <a:r>
              <a:rPr sz="1050" spc="-45" dirty="0">
                <a:latin typeface="Tahoma"/>
                <a:cs typeface="Tahoma"/>
              </a:rPr>
              <a:t>drives,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60" dirty="0">
                <a:latin typeface="Tahoma"/>
                <a:cs typeface="Tahoma"/>
              </a:rPr>
              <a:t>so </a:t>
            </a:r>
            <a:r>
              <a:rPr sz="1050" spc="85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on.</a:t>
            </a:r>
            <a:endParaRPr sz="1050" dirty="0">
              <a:latin typeface="Tahoma"/>
              <a:cs typeface="Tahoma"/>
            </a:endParaRPr>
          </a:p>
          <a:p>
            <a:pPr marL="12700" marR="68580">
              <a:lnSpc>
                <a:spcPct val="102600"/>
              </a:lnSpc>
              <a:spcBef>
                <a:spcPts val="300"/>
              </a:spcBef>
            </a:pPr>
            <a:r>
              <a:rPr sz="1050" spc="5" dirty="0">
                <a:latin typeface="Tahoma"/>
                <a:cs typeface="Tahoma"/>
              </a:rPr>
              <a:t>Block </a:t>
            </a:r>
            <a:r>
              <a:rPr sz="1050" spc="-45" dirty="0">
                <a:latin typeface="Tahoma"/>
                <a:cs typeface="Tahoma"/>
              </a:rPr>
              <a:t>drivers </a:t>
            </a:r>
            <a:r>
              <a:rPr sz="1050" spc="-65" dirty="0">
                <a:latin typeface="Tahoma"/>
                <a:cs typeface="Tahoma"/>
              </a:rPr>
              <a:t>are </a:t>
            </a:r>
            <a:r>
              <a:rPr sz="1050" spc="-55" dirty="0">
                <a:latin typeface="Tahoma"/>
                <a:cs typeface="Tahoma"/>
              </a:rPr>
              <a:t>designed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55" dirty="0">
                <a:latin typeface="Tahoma"/>
                <a:cs typeface="Tahoma"/>
              </a:rPr>
              <a:t>be </a:t>
            </a:r>
            <a:r>
              <a:rPr sz="1050" spc="-35" dirty="0">
                <a:latin typeface="Tahoma"/>
                <a:cs typeface="Tahoma"/>
              </a:rPr>
              <a:t>integrated </a:t>
            </a:r>
            <a:r>
              <a:rPr sz="1050" spc="-25" dirty="0">
                <a:latin typeface="Tahoma"/>
                <a:cs typeface="Tahoma"/>
              </a:rPr>
              <a:t>with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20" dirty="0">
                <a:latin typeface="Tahoma"/>
                <a:cs typeface="Tahoma"/>
              </a:rPr>
              <a:t>Linux </a:t>
            </a:r>
            <a:r>
              <a:rPr sz="1050" spc="285" dirty="0">
                <a:latin typeface="Tahoma"/>
                <a:cs typeface="Tahoma"/>
              </a:rPr>
              <a:t> </a:t>
            </a:r>
            <a:r>
              <a:rPr sz="1050" spc="-45" dirty="0">
                <a:latin typeface="Tahoma"/>
                <a:cs typeface="Tahoma"/>
              </a:rPr>
              <a:t>buffer </a:t>
            </a:r>
            <a:r>
              <a:rPr sz="1050" spc="-50" dirty="0">
                <a:latin typeface="Tahoma"/>
                <a:cs typeface="Tahoma"/>
              </a:rPr>
              <a:t>cache mechanism </a:t>
            </a:r>
            <a:r>
              <a:rPr sz="1050" spc="-45" dirty="0">
                <a:latin typeface="Tahoma"/>
                <a:cs typeface="Tahoma"/>
              </a:rPr>
              <a:t>for </a:t>
            </a:r>
            <a:r>
              <a:rPr sz="1050" spc="-35" dirty="0">
                <a:latin typeface="Tahoma"/>
                <a:cs typeface="Tahoma"/>
              </a:rPr>
              <a:t>efficient data </a:t>
            </a:r>
            <a:r>
              <a:rPr sz="1050" spc="-55" dirty="0">
                <a:latin typeface="Tahoma"/>
                <a:cs typeface="Tahoma"/>
              </a:rPr>
              <a:t>access. </a:t>
            </a:r>
            <a:r>
              <a:rPr sz="1050" spc="-35" dirty="0">
                <a:latin typeface="Tahoma"/>
                <a:cs typeface="Tahoma"/>
              </a:rPr>
              <a:t>Character  </a:t>
            </a:r>
            <a:r>
              <a:rPr sz="1050" spc="-45" dirty="0">
                <a:latin typeface="Tahoma"/>
                <a:cs typeface="Tahoma"/>
              </a:rPr>
              <a:t>drivers </a:t>
            </a:r>
            <a:r>
              <a:rPr sz="1050" spc="-65" dirty="0">
                <a:latin typeface="Tahoma"/>
                <a:cs typeface="Tahoma"/>
              </a:rPr>
              <a:t>are </a:t>
            </a:r>
            <a:r>
              <a:rPr sz="1050" spc="-45" dirty="0">
                <a:latin typeface="Tahoma"/>
                <a:cs typeface="Tahoma"/>
              </a:rPr>
              <a:t>pass-through </a:t>
            </a:r>
            <a:r>
              <a:rPr sz="1050" spc="-40" dirty="0">
                <a:latin typeface="Tahoma"/>
                <a:cs typeface="Tahoma"/>
              </a:rPr>
              <a:t>drivers, </a:t>
            </a:r>
            <a:r>
              <a:rPr sz="1050" spc="-50" dirty="0">
                <a:latin typeface="Tahoma"/>
                <a:cs typeface="Tahoma"/>
              </a:rPr>
              <a:t>accessing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65" dirty="0">
                <a:latin typeface="Tahoma"/>
                <a:cs typeface="Tahoma"/>
              </a:rPr>
              <a:t>hardware  </a:t>
            </a:r>
            <a:r>
              <a:rPr sz="1050" spc="-35" dirty="0">
                <a:latin typeface="Tahoma"/>
                <a:cs typeface="Tahoma"/>
              </a:rPr>
              <a:t>directly.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50" spc="-45" dirty="0">
                <a:latin typeface="Tahoma"/>
                <a:cs typeface="Tahoma"/>
              </a:rPr>
              <a:t>Examples:</a:t>
            </a:r>
            <a:endParaRPr sz="105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050" spc="-35" dirty="0">
                <a:latin typeface="Tahoma"/>
                <a:cs typeface="Tahoma"/>
              </a:rPr>
              <a:t>Character </a:t>
            </a:r>
            <a:r>
              <a:rPr sz="1050" spc="-40" dirty="0">
                <a:latin typeface="Tahoma"/>
                <a:cs typeface="Tahoma"/>
              </a:rPr>
              <a:t>Devices </a:t>
            </a:r>
            <a:r>
              <a:rPr sz="1050" spc="-85" dirty="0">
                <a:latin typeface="Tahoma"/>
                <a:cs typeface="Tahoma"/>
              </a:rPr>
              <a:t>: </a:t>
            </a:r>
            <a:r>
              <a:rPr sz="1050" spc="-40" dirty="0">
                <a:latin typeface="Tahoma"/>
                <a:cs typeface="Tahoma"/>
              </a:rPr>
              <a:t>audio </a:t>
            </a:r>
            <a:r>
              <a:rPr sz="1050" spc="-55" dirty="0">
                <a:latin typeface="Tahoma"/>
                <a:cs typeface="Tahoma"/>
              </a:rPr>
              <a:t>or </a:t>
            </a:r>
            <a:r>
              <a:rPr sz="1050" spc="-40" dirty="0">
                <a:latin typeface="Tahoma"/>
                <a:cs typeface="Tahoma"/>
              </a:rPr>
              <a:t>graphics </a:t>
            </a:r>
            <a:r>
              <a:rPr sz="1050" spc="-45" dirty="0">
                <a:latin typeface="Tahoma"/>
                <a:cs typeface="Tahoma"/>
              </a:rPr>
              <a:t>cards, </a:t>
            </a:r>
            <a:r>
              <a:rPr sz="1050" spc="-55" dirty="0">
                <a:latin typeface="Tahoma"/>
                <a:cs typeface="Tahoma"/>
              </a:rPr>
              <a:t>or </a:t>
            </a:r>
            <a:r>
              <a:rPr sz="1050" spc="-25" dirty="0">
                <a:latin typeface="Tahoma"/>
                <a:cs typeface="Tahoma"/>
              </a:rPr>
              <a:t>input </a:t>
            </a:r>
            <a:r>
              <a:rPr sz="1050" spc="-50" dirty="0">
                <a:latin typeface="Tahoma"/>
                <a:cs typeface="Tahoma"/>
              </a:rPr>
              <a:t>devices  </a:t>
            </a:r>
            <a:r>
              <a:rPr sz="1050" spc="-30" dirty="0">
                <a:latin typeface="Tahoma"/>
                <a:cs typeface="Tahoma"/>
              </a:rPr>
              <a:t>like </a:t>
            </a:r>
            <a:r>
              <a:rPr sz="1050" spc="-50" dirty="0">
                <a:latin typeface="Tahoma"/>
                <a:cs typeface="Tahoma"/>
              </a:rPr>
              <a:t>keyboard and</a:t>
            </a:r>
            <a:r>
              <a:rPr sz="1050" spc="120" dirty="0">
                <a:latin typeface="Tahoma"/>
                <a:cs typeface="Tahoma"/>
              </a:rPr>
              <a:t> </a:t>
            </a:r>
            <a:r>
              <a:rPr sz="1050" spc="-60" dirty="0">
                <a:latin typeface="Tahoma"/>
                <a:cs typeface="Tahoma"/>
              </a:rPr>
              <a:t>mouse.</a:t>
            </a:r>
            <a:endParaRPr sz="1050" dirty="0">
              <a:latin typeface="Tahoma"/>
              <a:cs typeface="Tahoma"/>
            </a:endParaRPr>
          </a:p>
          <a:p>
            <a:pPr marL="12700" marR="84455">
              <a:lnSpc>
                <a:spcPct val="102600"/>
              </a:lnSpc>
            </a:pPr>
            <a:r>
              <a:rPr sz="1050" spc="5" dirty="0">
                <a:latin typeface="Tahoma"/>
                <a:cs typeface="Tahoma"/>
              </a:rPr>
              <a:t>Block </a:t>
            </a:r>
            <a:r>
              <a:rPr sz="1050" spc="-45" dirty="0">
                <a:latin typeface="Tahoma"/>
                <a:cs typeface="Tahoma"/>
              </a:rPr>
              <a:t>Devices: </a:t>
            </a:r>
            <a:r>
              <a:rPr sz="1050" spc="-55" dirty="0">
                <a:latin typeface="Tahoma"/>
                <a:cs typeface="Tahoma"/>
              </a:rPr>
              <a:t>storage </a:t>
            </a:r>
            <a:r>
              <a:rPr sz="1050" spc="-50" dirty="0">
                <a:latin typeface="Tahoma"/>
                <a:cs typeface="Tahoma"/>
              </a:rPr>
              <a:t>devices, </a:t>
            </a:r>
            <a:r>
              <a:rPr sz="1050" spc="-45" dirty="0">
                <a:latin typeface="Tahoma"/>
                <a:cs typeface="Tahoma"/>
              </a:rPr>
              <a:t>capable </a:t>
            </a:r>
            <a:r>
              <a:rPr sz="1050" spc="-35" dirty="0">
                <a:latin typeface="Tahoma"/>
                <a:cs typeface="Tahoma"/>
              </a:rPr>
              <a:t>of </a:t>
            </a:r>
            <a:r>
              <a:rPr sz="1050" spc="-45" dirty="0">
                <a:latin typeface="Tahoma"/>
                <a:cs typeface="Tahoma"/>
              </a:rPr>
              <a:t>buffering </a:t>
            </a:r>
            <a:r>
              <a:rPr sz="1050" spc="-25" dirty="0">
                <a:latin typeface="Tahoma"/>
                <a:cs typeface="Tahoma"/>
              </a:rPr>
              <a:t>output  </a:t>
            </a:r>
            <a:r>
              <a:rPr sz="1050" spc="-50" dirty="0">
                <a:latin typeface="Tahoma"/>
                <a:cs typeface="Tahoma"/>
              </a:rPr>
              <a:t>and </a:t>
            </a:r>
            <a:r>
              <a:rPr sz="1050" spc="-40" dirty="0">
                <a:latin typeface="Tahoma"/>
                <a:cs typeface="Tahoma"/>
              </a:rPr>
              <a:t>storing </a:t>
            </a:r>
            <a:r>
              <a:rPr sz="1050" spc="-35" dirty="0">
                <a:latin typeface="Tahoma"/>
                <a:cs typeface="Tahoma"/>
              </a:rPr>
              <a:t>data </a:t>
            </a:r>
            <a:r>
              <a:rPr sz="1050" spc="-45" dirty="0">
                <a:latin typeface="Tahoma"/>
                <a:cs typeface="Tahoma"/>
              </a:rPr>
              <a:t>for </a:t>
            </a:r>
            <a:r>
              <a:rPr sz="1050" spc="-30" dirty="0">
                <a:latin typeface="Tahoma"/>
                <a:cs typeface="Tahoma"/>
              </a:rPr>
              <a:t>later </a:t>
            </a:r>
            <a:r>
              <a:rPr sz="1050" spc="65" dirty="0">
                <a:latin typeface="Tahoma"/>
                <a:cs typeface="Tahoma"/>
              </a:rPr>
              <a:t> </a:t>
            </a:r>
            <a:r>
              <a:rPr sz="1050" spc="-35" dirty="0">
                <a:latin typeface="Tahoma"/>
                <a:cs typeface="Tahoma"/>
              </a:rPr>
              <a:t>retrieval.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2322153" y="3348174"/>
            <a:ext cx="222313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>
                <a:hlinkClick r:id="rId5" action="ppaction://hlinksldjump"/>
              </a:rPr>
              <a:t>Linux  </a:t>
            </a:r>
            <a:r>
              <a:rPr spc="15" dirty="0">
                <a:hlinkClick r:id="rId5" action="ppaction://hlinksldjump"/>
              </a:rPr>
              <a:t>3.x/4.x </a:t>
            </a:r>
            <a:r>
              <a:rPr spc="-20" dirty="0">
                <a:hlinkClick r:id="rId5" action="ppaction://hlinksldjump"/>
              </a:rPr>
              <a:t>Device </a:t>
            </a:r>
            <a:r>
              <a:rPr spc="-10" dirty="0">
                <a:hlinkClick r:id="rId5" action="ppaction://hlinksldjump"/>
              </a:rPr>
              <a:t>Driver Module </a:t>
            </a:r>
            <a:r>
              <a:rPr spc="-30" dirty="0">
                <a:hlinkClick r:id="rId5" action="ppaction://hlinksldjump"/>
              </a:rPr>
              <a:t>Design  and </a:t>
            </a:r>
            <a:r>
              <a:rPr spc="25" dirty="0">
                <a:hlinkClick r:id="rId5" action="ppaction://hlinksldjump"/>
              </a:rPr>
              <a:t> </a:t>
            </a:r>
            <a:r>
              <a:rPr spc="-10" dirty="0">
                <a:hlinkClick r:id="rId5" action="ppaction://hlinksldjump"/>
              </a:rPr>
              <a:t>Implementatio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Proc </a:t>
            </a:r>
            <a:r>
              <a:rPr spc="-10" dirty="0"/>
              <a:t>File </a:t>
            </a:r>
            <a:r>
              <a:rPr spc="-50" dirty="0"/>
              <a:t>System </a:t>
            </a:r>
            <a:r>
              <a:rPr spc="-45" dirty="0"/>
              <a:t>-</a:t>
            </a:r>
            <a:r>
              <a:rPr spc="110" dirty="0"/>
              <a:t> </a:t>
            </a:r>
            <a:r>
              <a:rPr dirty="0"/>
              <a:t>/proc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55587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551" y="1083284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551" y="1445145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327" y="1786788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3697" y="18393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1384" y="199120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327" y="2090445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2327" y="2242273"/>
            <a:ext cx="52590" cy="52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1007018"/>
            <a:ext cx="3629660" cy="1550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7960">
              <a:lnSpc>
                <a:spcPct val="102600"/>
              </a:lnSpc>
            </a:pPr>
            <a:r>
              <a:rPr sz="1050" spc="-15" dirty="0">
                <a:latin typeface="Tahoma"/>
                <a:cs typeface="Tahoma"/>
              </a:rPr>
              <a:t>Additional </a:t>
            </a:r>
            <a:r>
              <a:rPr sz="1050" spc="-50" dirty="0">
                <a:latin typeface="Tahoma"/>
                <a:cs typeface="Tahoma"/>
              </a:rPr>
              <a:t>mechanism </a:t>
            </a:r>
            <a:r>
              <a:rPr sz="1050" spc="-45" dirty="0">
                <a:latin typeface="Tahoma"/>
                <a:cs typeface="Tahoma"/>
              </a:rPr>
              <a:t>for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50" dirty="0">
                <a:latin typeface="Tahoma"/>
                <a:cs typeface="Tahoma"/>
              </a:rPr>
              <a:t>kernel and kernel modules </a:t>
            </a:r>
            <a:r>
              <a:rPr sz="1050" spc="-15" dirty="0">
                <a:latin typeface="Tahoma"/>
                <a:cs typeface="Tahoma"/>
              </a:rPr>
              <a:t>to  </a:t>
            </a:r>
            <a:r>
              <a:rPr sz="1050" spc="-65" dirty="0">
                <a:latin typeface="Tahoma"/>
                <a:cs typeface="Tahoma"/>
              </a:rPr>
              <a:t>send </a:t>
            </a:r>
            <a:r>
              <a:rPr sz="1050" spc="-35" dirty="0">
                <a:latin typeface="Tahoma"/>
                <a:cs typeface="Tahoma"/>
              </a:rPr>
              <a:t>information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60" dirty="0">
                <a:latin typeface="Tahoma"/>
                <a:cs typeface="Tahoma"/>
              </a:rPr>
              <a:t>processes </a:t>
            </a:r>
            <a:r>
              <a:rPr sz="1050" spc="-35" dirty="0">
                <a:latin typeface="Tahoma"/>
                <a:cs typeface="Tahoma"/>
              </a:rPr>
              <a:t>-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b="1" spc="10" dirty="0">
                <a:latin typeface="Arial"/>
                <a:cs typeface="Arial"/>
              </a:rPr>
              <a:t>/proc </a:t>
            </a:r>
            <a:r>
              <a:rPr sz="1050" spc="-25" dirty="0">
                <a:latin typeface="Tahoma"/>
                <a:cs typeface="Tahoma"/>
              </a:rPr>
              <a:t>file </a:t>
            </a:r>
            <a:r>
              <a:rPr sz="1050" spc="260" dirty="0">
                <a:latin typeface="Tahoma"/>
                <a:cs typeface="Tahoma"/>
              </a:rPr>
              <a:t> </a:t>
            </a:r>
            <a:r>
              <a:rPr sz="1050" spc="-55" dirty="0">
                <a:latin typeface="Tahoma"/>
                <a:cs typeface="Tahoma"/>
              </a:rPr>
              <a:t>system</a:t>
            </a:r>
            <a:endParaRPr lang="en-US" sz="1050" spc="-55" dirty="0">
              <a:latin typeface="Tahoma"/>
              <a:cs typeface="Tahoma"/>
            </a:endParaRPr>
          </a:p>
          <a:p>
            <a:pPr marL="12700" marR="187960">
              <a:lnSpc>
                <a:spcPct val="102600"/>
              </a:lnSpc>
            </a:pPr>
            <a:endParaRPr sz="1050" dirty="0">
              <a:latin typeface="Tahoma"/>
              <a:cs typeface="Tahoma"/>
            </a:endParaRPr>
          </a:p>
          <a:p>
            <a:pPr marL="12700">
              <a:lnSpc>
                <a:spcPts val="1260"/>
              </a:lnSpc>
              <a:spcBef>
                <a:spcPts val="175"/>
              </a:spcBef>
            </a:pPr>
            <a:r>
              <a:rPr sz="1050" spc="60" dirty="0">
                <a:latin typeface="Tahoma"/>
                <a:cs typeface="Tahoma"/>
              </a:rPr>
              <a:t>A </a:t>
            </a:r>
            <a:r>
              <a:rPr sz="1050" spc="-35" dirty="0">
                <a:latin typeface="Tahoma"/>
                <a:cs typeface="Tahoma"/>
              </a:rPr>
              <a:t>structure is </a:t>
            </a:r>
            <a:r>
              <a:rPr sz="1050" spc="-45" dirty="0">
                <a:latin typeface="Tahoma"/>
                <a:cs typeface="Tahoma"/>
              </a:rPr>
              <a:t>provided </a:t>
            </a:r>
            <a:r>
              <a:rPr sz="1050" spc="-25" dirty="0">
                <a:latin typeface="Tahoma"/>
                <a:cs typeface="Tahoma"/>
              </a:rPr>
              <a:t>with </a:t>
            </a:r>
            <a:r>
              <a:rPr sz="1050" spc="-15" dirty="0">
                <a:latin typeface="Tahoma"/>
                <a:cs typeface="Tahoma"/>
              </a:rPr>
              <a:t>all </a:t>
            </a:r>
            <a:r>
              <a:rPr sz="1050" spc="-40" dirty="0">
                <a:latin typeface="Tahoma"/>
                <a:cs typeface="Tahoma"/>
              </a:rPr>
              <a:t>the </a:t>
            </a:r>
            <a:r>
              <a:rPr sz="1050" spc="-30" dirty="0">
                <a:latin typeface="Tahoma"/>
                <a:cs typeface="Tahoma"/>
              </a:rPr>
              <a:t>information </a:t>
            </a:r>
            <a:r>
              <a:rPr sz="1050" spc="-70" dirty="0">
                <a:latin typeface="Tahoma"/>
                <a:cs typeface="Tahoma"/>
              </a:rPr>
              <a:t>needed </a:t>
            </a:r>
            <a:r>
              <a:rPr sz="1050" spc="-45" dirty="0">
                <a:latin typeface="Tahoma"/>
                <a:cs typeface="Tahoma"/>
              </a:rPr>
              <a:t>for  </a:t>
            </a:r>
            <a:r>
              <a:rPr sz="1050" spc="25" dirty="0">
                <a:latin typeface="Tahoma"/>
                <a:cs typeface="Tahoma"/>
              </a:rPr>
              <a:t> </a:t>
            </a:r>
            <a:r>
              <a:rPr sz="1050" spc="-40" dirty="0">
                <a:latin typeface="Tahoma"/>
                <a:cs typeface="Tahoma"/>
              </a:rPr>
              <a:t>the</a:t>
            </a:r>
            <a:endParaRPr sz="1050" dirty="0">
              <a:latin typeface="Tahoma"/>
              <a:cs typeface="Tahoma"/>
            </a:endParaRPr>
          </a:p>
          <a:p>
            <a:pPr marL="12700">
              <a:lnSpc>
                <a:spcPts val="1260"/>
              </a:lnSpc>
            </a:pPr>
            <a:r>
              <a:rPr sz="1050" spc="-5" dirty="0">
                <a:latin typeface="Tahoma"/>
                <a:cs typeface="Tahoma"/>
              </a:rPr>
              <a:t>/proc </a:t>
            </a:r>
            <a:r>
              <a:rPr sz="1050" spc="-30" dirty="0">
                <a:latin typeface="Tahoma"/>
                <a:cs typeface="Tahoma"/>
              </a:rPr>
              <a:t>file, including </a:t>
            </a:r>
            <a:r>
              <a:rPr sz="1050" spc="-35" dirty="0">
                <a:latin typeface="Tahoma"/>
                <a:cs typeface="Tahoma"/>
              </a:rPr>
              <a:t>pointers </a:t>
            </a:r>
            <a:r>
              <a:rPr sz="1050" spc="-15" dirty="0">
                <a:latin typeface="Tahoma"/>
                <a:cs typeface="Tahoma"/>
              </a:rPr>
              <a:t>to </a:t>
            </a:r>
            <a:r>
              <a:rPr sz="1050" spc="-50" dirty="0">
                <a:latin typeface="Tahoma"/>
                <a:cs typeface="Tahoma"/>
              </a:rPr>
              <a:t>any </a:t>
            </a:r>
            <a:r>
              <a:rPr sz="1050" spc="-45" dirty="0">
                <a:latin typeface="Tahoma"/>
                <a:cs typeface="Tahoma"/>
              </a:rPr>
              <a:t>handler </a:t>
            </a:r>
            <a:r>
              <a:rPr sz="1050" spc="114" dirty="0">
                <a:latin typeface="Tahoma"/>
                <a:cs typeface="Tahoma"/>
              </a:rPr>
              <a:t> </a:t>
            </a:r>
            <a:r>
              <a:rPr sz="1050" spc="-30" dirty="0">
                <a:latin typeface="Tahoma"/>
                <a:cs typeface="Tahoma"/>
              </a:rPr>
              <a:t>functions.</a:t>
            </a:r>
            <a:endParaRPr sz="1050" dirty="0">
              <a:latin typeface="Tahoma"/>
              <a:cs typeface="Tahoma"/>
            </a:endParaRPr>
          </a:p>
          <a:p>
            <a:pPr marL="289560" marR="17780">
              <a:lnSpc>
                <a:spcPct val="100000"/>
              </a:lnSpc>
              <a:spcBef>
                <a:spcPts val="175"/>
              </a:spcBef>
            </a:pPr>
            <a:r>
              <a:rPr sz="1000" spc="-25" dirty="0">
                <a:latin typeface="Tahoma"/>
                <a:cs typeface="Tahoma"/>
              </a:rPr>
              <a:t>Then, </a:t>
            </a:r>
            <a:r>
              <a:rPr sz="1000" spc="-5" dirty="0" err="1">
                <a:latin typeface="Tahoma"/>
                <a:cs typeface="Tahoma"/>
              </a:rPr>
              <a:t>init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module() </a:t>
            </a:r>
            <a:r>
              <a:rPr sz="1000" spc="-40" dirty="0">
                <a:latin typeface="Tahoma"/>
                <a:cs typeface="Tahoma"/>
              </a:rPr>
              <a:t>registers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structure </a:t>
            </a:r>
            <a:r>
              <a:rPr lang="en-US" sz="1000" spc="-30" dirty="0">
                <a:latin typeface="Tahoma"/>
                <a:cs typeface="Tahoma"/>
              </a:rPr>
              <a:t> and it is similar to main function()</a:t>
            </a:r>
          </a:p>
          <a:p>
            <a:pPr marL="289560" marR="17780">
              <a:lnSpc>
                <a:spcPct val="100000"/>
              </a:lnSpc>
              <a:spcBef>
                <a:spcPts val="175"/>
              </a:spcBef>
            </a:pPr>
            <a:r>
              <a:rPr sz="1000" spc="-40" dirty="0">
                <a:latin typeface="Tahoma"/>
                <a:cs typeface="Tahoma"/>
              </a:rPr>
              <a:t>cleanup </a:t>
            </a:r>
            <a:r>
              <a:rPr sz="1000" spc="-30" dirty="0">
                <a:latin typeface="Tahoma"/>
                <a:cs typeface="Tahoma"/>
              </a:rPr>
              <a:t>module() </a:t>
            </a:r>
            <a:r>
              <a:rPr sz="1000" spc="-45" dirty="0">
                <a:latin typeface="Tahoma"/>
                <a:cs typeface="Tahoma"/>
              </a:rPr>
              <a:t>unregisters</a:t>
            </a:r>
            <a:r>
              <a:rPr sz="1000" spc="1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it.</a:t>
            </a:r>
            <a:endParaRPr lang="en-US" sz="1000" dirty="0">
              <a:latin typeface="Tahoma"/>
              <a:cs typeface="Tahoma"/>
            </a:endParaRPr>
          </a:p>
          <a:p>
            <a:pPr marL="289560" marR="17780">
              <a:lnSpc>
                <a:spcPct val="100000"/>
              </a:lnSpc>
              <a:spcBef>
                <a:spcPts val="175"/>
              </a:spcBef>
            </a:pPr>
            <a:endParaRPr sz="1000" dirty="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>
                <a:hlinkClick r:id="rId6" action="ppaction://hlinksldjump"/>
              </a:rPr>
              <a:t>Linux  </a:t>
            </a:r>
            <a:r>
              <a:rPr spc="15" dirty="0">
                <a:hlinkClick r:id="rId6" action="ppaction://hlinksldjump"/>
              </a:rPr>
              <a:t>3.x/4.x </a:t>
            </a:r>
            <a:r>
              <a:rPr spc="-20" dirty="0">
                <a:hlinkClick r:id="rId6" action="ppaction://hlinksldjump"/>
              </a:rPr>
              <a:t>Device </a:t>
            </a:r>
            <a:r>
              <a:rPr spc="-10" dirty="0">
                <a:hlinkClick r:id="rId6" action="ppaction://hlinksldjump"/>
              </a:rPr>
              <a:t>Driver Module </a:t>
            </a:r>
            <a:r>
              <a:rPr spc="-30" dirty="0">
                <a:hlinkClick r:id="rId6" action="ppaction://hlinksldjump"/>
              </a:rPr>
              <a:t>Design  and </a:t>
            </a:r>
            <a:r>
              <a:rPr spc="25" dirty="0">
                <a:hlinkClick r:id="rId6" action="ppaction://hlinksldjump"/>
              </a:rPr>
              <a:t> </a:t>
            </a:r>
            <a:r>
              <a:rPr spc="-10" dirty="0">
                <a:hlinkClick r:id="rId6" action="ppaction://hlinksldjump"/>
              </a:rPr>
              <a:t>Implementatio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File</a:t>
            </a:r>
            <a:r>
              <a:rPr spc="-40" dirty="0"/>
              <a:t> </a:t>
            </a:r>
            <a:r>
              <a:rPr spc="-35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55587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551" y="135195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349" y="1417218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842" y="513701"/>
            <a:ext cx="2997569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1050" spc="-2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1050" spc="-2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050" spc="-25" dirty="0">
                <a:latin typeface="Tahoma"/>
                <a:cs typeface="Tahoma"/>
              </a:rPr>
              <a:t>Allocation and freeing the device numbers</a:t>
            </a:r>
          </a:p>
          <a:p>
            <a:pPr marL="12700">
              <a:lnSpc>
                <a:spcPct val="100000"/>
              </a:lnSpc>
            </a:pPr>
            <a:r>
              <a:rPr lang="en-US" sz="1050" spc="-25" dirty="0">
                <a:latin typeface="Tahoma"/>
                <a:cs typeface="Tahoma"/>
              </a:rPr>
              <a:t>  a) major number</a:t>
            </a:r>
          </a:p>
          <a:p>
            <a:pPr marL="12700">
              <a:lnSpc>
                <a:spcPct val="100000"/>
              </a:lnSpc>
            </a:pPr>
            <a:r>
              <a:rPr lang="en-US" sz="1050" spc="-25" dirty="0">
                <a:latin typeface="Tahoma"/>
                <a:cs typeface="Tahoma"/>
              </a:rPr>
              <a:t>  b) minor number</a:t>
            </a:r>
          </a:p>
          <a:p>
            <a:pPr marL="12700">
              <a:lnSpc>
                <a:spcPct val="100000"/>
              </a:lnSpc>
            </a:pPr>
            <a:endParaRPr lang="en-US" sz="1050" spc="-2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050" spc="-25" dirty="0" err="1">
                <a:latin typeface="Tahoma"/>
                <a:cs typeface="Tahoma"/>
              </a:rPr>
              <a:t>int</a:t>
            </a:r>
            <a:r>
              <a:rPr lang="en-US" sz="1050" spc="-25" dirty="0">
                <a:latin typeface="Tahoma"/>
                <a:cs typeface="Tahoma"/>
              </a:rPr>
              <a:t> </a:t>
            </a:r>
            <a:r>
              <a:rPr lang="en-US" sz="1050" spc="-25" dirty="0" err="1">
                <a:latin typeface="Tahoma"/>
                <a:cs typeface="Tahoma"/>
              </a:rPr>
              <a:t>register_chrdev</a:t>
            </a:r>
            <a:r>
              <a:rPr lang="en-US" sz="1050" spc="-25" dirty="0">
                <a:latin typeface="Tahoma"/>
                <a:cs typeface="Tahoma"/>
              </a:rPr>
              <a:t>(major, name of device ,file pointer)</a:t>
            </a:r>
          </a:p>
          <a:p>
            <a:pPr marL="12700">
              <a:lnSpc>
                <a:spcPct val="100000"/>
              </a:lnSpc>
            </a:pPr>
            <a:endParaRPr lang="en-US" sz="1050" spc="-2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050" spc="-25" dirty="0" err="1">
                <a:latin typeface="Tahoma"/>
                <a:cs typeface="Tahoma"/>
              </a:rPr>
              <a:t>int</a:t>
            </a:r>
            <a:r>
              <a:rPr lang="en-US" sz="1050" spc="-25" dirty="0">
                <a:latin typeface="Tahoma"/>
                <a:cs typeface="Tahoma"/>
              </a:rPr>
              <a:t> </a:t>
            </a:r>
            <a:r>
              <a:rPr lang="en-US" sz="1050" spc="-25" dirty="0" err="1">
                <a:latin typeface="Tahoma"/>
                <a:cs typeface="Tahoma"/>
              </a:rPr>
              <a:t>unregister_chrdev</a:t>
            </a:r>
            <a:r>
              <a:rPr lang="en-US" sz="1050" spc="-25" dirty="0">
                <a:latin typeface="Tahoma"/>
                <a:cs typeface="Tahoma"/>
              </a:rPr>
              <a:t>(major , name of device)</a:t>
            </a:r>
          </a:p>
          <a:p>
            <a:pPr marL="12700">
              <a:lnSpc>
                <a:spcPct val="100000"/>
              </a:lnSpc>
            </a:pPr>
            <a:endParaRPr lang="en-US" sz="1050" spc="-25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50" spc="-25" dirty="0">
                <a:latin typeface="Tahoma"/>
                <a:cs typeface="Tahoma"/>
              </a:rPr>
              <a:t>file </a:t>
            </a:r>
            <a:r>
              <a:rPr sz="1050" spc="-40" dirty="0">
                <a:latin typeface="Tahoma"/>
                <a:cs typeface="Tahoma"/>
              </a:rPr>
              <a:t>operations </a:t>
            </a:r>
            <a:r>
              <a:rPr sz="1050" spc="-35" dirty="0">
                <a:latin typeface="Tahoma"/>
                <a:cs typeface="Tahoma"/>
              </a:rPr>
              <a:t>structure is </a:t>
            </a:r>
            <a:r>
              <a:rPr sz="1050" spc="-50" dirty="0">
                <a:latin typeface="Tahoma"/>
                <a:cs typeface="Tahoma"/>
              </a:rPr>
              <a:t>defined </a:t>
            </a:r>
            <a:r>
              <a:rPr sz="1050" spc="-25" dirty="0">
                <a:latin typeface="Tahoma"/>
                <a:cs typeface="Tahoma"/>
              </a:rPr>
              <a:t>in </a:t>
            </a:r>
            <a:r>
              <a:rPr sz="1050" spc="155" dirty="0">
                <a:latin typeface="Tahoma"/>
                <a:cs typeface="Tahoma"/>
              </a:rPr>
              <a:t> </a:t>
            </a:r>
            <a:r>
              <a:rPr sz="1050" b="1" spc="-15" dirty="0">
                <a:latin typeface="Arial"/>
                <a:cs typeface="Arial"/>
              </a:rPr>
              <a:t>linux/fs.h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>
                <a:hlinkClick r:id="rId5" action="ppaction://hlinksldjump"/>
              </a:rPr>
              <a:t>Linux  </a:t>
            </a:r>
            <a:r>
              <a:rPr spc="15" dirty="0">
                <a:hlinkClick r:id="rId5" action="ppaction://hlinksldjump"/>
              </a:rPr>
              <a:t>3.x/4.x </a:t>
            </a:r>
            <a:r>
              <a:rPr spc="-20" dirty="0">
                <a:hlinkClick r:id="rId5" action="ppaction://hlinksldjump"/>
              </a:rPr>
              <a:t>Device </a:t>
            </a:r>
            <a:r>
              <a:rPr spc="-10" dirty="0">
                <a:hlinkClick r:id="rId5" action="ppaction://hlinksldjump"/>
              </a:rPr>
              <a:t>Driver Module </a:t>
            </a:r>
            <a:r>
              <a:rPr spc="-30" dirty="0">
                <a:hlinkClick r:id="rId5" action="ppaction://hlinksldjump"/>
              </a:rPr>
              <a:t>Design  and </a:t>
            </a:r>
            <a:r>
              <a:rPr spc="25" dirty="0">
                <a:hlinkClick r:id="rId5" action="ppaction://hlinksldjump"/>
              </a:rPr>
              <a:t> </a:t>
            </a:r>
            <a:r>
              <a:rPr spc="-10" dirty="0">
                <a:hlinkClick r:id="rId5" action="ppaction://hlinksldjump"/>
              </a:rPr>
              <a:t>Implementatio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File</a:t>
            </a:r>
            <a:r>
              <a:rPr spc="-40" dirty="0"/>
              <a:t> </a:t>
            </a:r>
            <a:r>
              <a:rPr spc="-35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55587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551" y="1351953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349" y="1417218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551" y="663575"/>
            <a:ext cx="2908859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25" dirty="0">
                <a:latin typeface="Tahoma"/>
                <a:cs typeface="Tahoma"/>
              </a:rPr>
              <a:t>file </a:t>
            </a:r>
            <a:r>
              <a:rPr sz="1050" spc="-40" dirty="0">
                <a:latin typeface="Tahoma"/>
                <a:cs typeface="Tahoma"/>
              </a:rPr>
              <a:t>operations </a:t>
            </a:r>
            <a:r>
              <a:rPr sz="1050" spc="-35" dirty="0">
                <a:latin typeface="Tahoma"/>
                <a:cs typeface="Tahoma"/>
              </a:rPr>
              <a:t>structure is </a:t>
            </a:r>
            <a:r>
              <a:rPr sz="1050" spc="-50" dirty="0">
                <a:latin typeface="Tahoma"/>
                <a:cs typeface="Tahoma"/>
              </a:rPr>
              <a:t>defined </a:t>
            </a:r>
            <a:r>
              <a:rPr sz="1050" spc="-25" dirty="0">
                <a:latin typeface="Tahoma"/>
                <a:cs typeface="Tahoma"/>
              </a:rPr>
              <a:t>in </a:t>
            </a:r>
            <a:r>
              <a:rPr sz="1050" spc="155" dirty="0">
                <a:latin typeface="Tahoma"/>
                <a:cs typeface="Tahoma"/>
              </a:rPr>
              <a:t> </a:t>
            </a:r>
            <a:r>
              <a:rPr sz="1050" b="1" spc="-15" dirty="0">
                <a:latin typeface="Arial"/>
                <a:cs typeface="Arial"/>
              </a:rPr>
              <a:t>linux/fs.h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8541" y="891595"/>
            <a:ext cx="3970908" cy="4519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0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>
                <a:hlinkClick r:id="rId6" action="ppaction://hlinksldjump"/>
              </a:rPr>
              <a:t>Linux  </a:t>
            </a:r>
            <a:r>
              <a:rPr spc="15" dirty="0">
                <a:hlinkClick r:id="rId6" action="ppaction://hlinksldjump"/>
              </a:rPr>
              <a:t>3.x/4.x </a:t>
            </a:r>
            <a:r>
              <a:rPr spc="-20" dirty="0">
                <a:hlinkClick r:id="rId6" action="ppaction://hlinksldjump"/>
              </a:rPr>
              <a:t>Device </a:t>
            </a:r>
            <a:r>
              <a:rPr spc="-10" dirty="0">
                <a:hlinkClick r:id="rId6" action="ppaction://hlinksldjump"/>
              </a:rPr>
              <a:t>Driver Module </a:t>
            </a:r>
            <a:r>
              <a:rPr spc="-30" dirty="0">
                <a:hlinkClick r:id="rId6" action="ppaction://hlinksldjump"/>
              </a:rPr>
              <a:t>Design  and </a:t>
            </a:r>
            <a:r>
              <a:rPr spc="25" dirty="0">
                <a:hlinkClick r:id="rId6" action="ppaction://hlinksldjump"/>
              </a:rPr>
              <a:t> </a:t>
            </a:r>
            <a:r>
              <a:rPr spc="-10" dirty="0">
                <a:hlinkClick r:id="rId6" action="ppaction://hlinksldjump"/>
              </a:rPr>
              <a:t>Implementatio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2" y="1860830"/>
            <a:ext cx="4420604" cy="7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57877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Program</a:t>
            </a:r>
            <a:r>
              <a:rPr spc="-45" dirty="0"/>
              <a:t> Flow: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55587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994" y="573646"/>
            <a:ext cx="3749040" cy="23374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>
                <a:hlinkClick r:id="rId5" action="ppaction://hlinksldjump"/>
              </a:rPr>
              <a:t>Linux  </a:t>
            </a:r>
            <a:r>
              <a:rPr spc="15" dirty="0">
                <a:hlinkClick r:id="rId5" action="ppaction://hlinksldjump"/>
              </a:rPr>
              <a:t>3.x/4.x </a:t>
            </a:r>
            <a:r>
              <a:rPr spc="-20" dirty="0">
                <a:hlinkClick r:id="rId5" action="ppaction://hlinksldjump"/>
              </a:rPr>
              <a:t>Device </a:t>
            </a:r>
            <a:r>
              <a:rPr spc="-10" dirty="0">
                <a:hlinkClick r:id="rId5" action="ppaction://hlinksldjump"/>
              </a:rPr>
              <a:t>Driver Module </a:t>
            </a:r>
            <a:r>
              <a:rPr spc="-30" dirty="0">
                <a:hlinkClick r:id="rId5" action="ppaction://hlinksldjump"/>
              </a:rPr>
              <a:t>Design  and </a:t>
            </a:r>
            <a:r>
              <a:rPr spc="25" dirty="0">
                <a:hlinkClick r:id="rId5" action="ppaction://hlinksldjump"/>
              </a:rPr>
              <a:t> </a:t>
            </a:r>
            <a:r>
              <a:rPr spc="-10" dirty="0">
                <a:hlinkClick r:id="rId5" action="ppaction://hlinksldjump"/>
              </a:rPr>
              <a:t>Implementatio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Program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55587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661111"/>
            <a:ext cx="166433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45" dirty="0">
                <a:latin typeface="Arial"/>
                <a:cs typeface="Arial"/>
              </a:rPr>
              <a:t>module  </a:t>
            </a:r>
            <a:r>
              <a:rPr sz="1050" b="1" spc="-35" dirty="0">
                <a:latin typeface="Arial"/>
                <a:cs typeface="Arial"/>
              </a:rPr>
              <a:t>inialize </a:t>
            </a:r>
            <a:r>
              <a:rPr sz="1050" b="1" spc="-55" dirty="0">
                <a:latin typeface="Arial"/>
                <a:cs typeface="Arial"/>
              </a:rPr>
              <a:t>and</a:t>
            </a:r>
            <a:r>
              <a:rPr sz="1050" b="1" spc="85" dirty="0">
                <a:latin typeface="Arial"/>
                <a:cs typeface="Arial"/>
              </a:rPr>
              <a:t> </a:t>
            </a:r>
            <a:r>
              <a:rPr sz="1050" b="1" spc="-50" dirty="0">
                <a:latin typeface="Arial"/>
                <a:cs typeface="Arial"/>
              </a:rPr>
              <a:t>clean: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994" y="813466"/>
            <a:ext cx="4007643" cy="1995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>
                <a:hlinkClick r:id="rId5" action="ppaction://hlinksldjump"/>
              </a:rPr>
              <a:t>Linux  </a:t>
            </a:r>
            <a:r>
              <a:rPr spc="15" dirty="0">
                <a:hlinkClick r:id="rId5" action="ppaction://hlinksldjump"/>
              </a:rPr>
              <a:t>3.x/4.x </a:t>
            </a:r>
            <a:r>
              <a:rPr spc="-20" dirty="0">
                <a:hlinkClick r:id="rId5" action="ppaction://hlinksldjump"/>
              </a:rPr>
              <a:t>Device </a:t>
            </a:r>
            <a:r>
              <a:rPr spc="-10" dirty="0">
                <a:hlinkClick r:id="rId5" action="ppaction://hlinksldjump"/>
              </a:rPr>
              <a:t>Driver Module </a:t>
            </a:r>
            <a:r>
              <a:rPr spc="-30" dirty="0">
                <a:hlinkClick r:id="rId5" action="ppaction://hlinksldjump"/>
              </a:rPr>
              <a:t>Design  and </a:t>
            </a:r>
            <a:r>
              <a:rPr spc="25" dirty="0">
                <a:hlinkClick r:id="rId5" action="ppaction://hlinksldjump"/>
              </a:rPr>
              <a:t> </a:t>
            </a:r>
            <a:r>
              <a:rPr spc="-10" dirty="0">
                <a:hlinkClick r:id="rId5" action="ppaction://hlinksldjump"/>
              </a:rPr>
              <a:t>Implementatio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2583" y="187261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Timer </a:t>
            </a:r>
            <a:r>
              <a:rPr spc="-60" dirty="0"/>
              <a:t>and </a:t>
            </a:r>
            <a:r>
              <a:rPr spc="-75" dirty="0"/>
              <a:t>dev </a:t>
            </a:r>
            <a:r>
              <a:rPr spc="-40" dirty="0"/>
              <a:t>open()</a:t>
            </a:r>
            <a:r>
              <a:rPr spc="240" dirty="0"/>
              <a:t> </a:t>
            </a:r>
            <a:r>
              <a:rPr spc="-45" dirty="0"/>
              <a:t>operations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255587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657834"/>
            <a:ext cx="4054792" cy="2126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>
                <a:hlinkClick r:id="rId5" action="ppaction://hlinksldjump"/>
              </a:rPr>
              <a:t>Linux  </a:t>
            </a:r>
            <a:r>
              <a:rPr spc="15" dirty="0">
                <a:hlinkClick r:id="rId5" action="ppaction://hlinksldjump"/>
              </a:rPr>
              <a:t>3.x/4.x </a:t>
            </a:r>
            <a:r>
              <a:rPr spc="-20" dirty="0">
                <a:hlinkClick r:id="rId5" action="ppaction://hlinksldjump"/>
              </a:rPr>
              <a:t>Device </a:t>
            </a:r>
            <a:r>
              <a:rPr spc="-10" dirty="0">
                <a:hlinkClick r:id="rId5" action="ppaction://hlinksldjump"/>
              </a:rPr>
              <a:t>Driver Module </a:t>
            </a:r>
            <a:r>
              <a:rPr spc="-30" dirty="0">
                <a:hlinkClick r:id="rId5" action="ppaction://hlinksldjump"/>
              </a:rPr>
              <a:t>Design  and </a:t>
            </a:r>
            <a:r>
              <a:rPr spc="25" dirty="0">
                <a:hlinkClick r:id="rId5" action="ppaction://hlinksldjump"/>
              </a:rPr>
              <a:t> </a:t>
            </a:r>
            <a:r>
              <a:rPr spc="-10" dirty="0">
                <a:hlinkClick r:id="rId5" action="ppaction://hlinksldjump"/>
              </a:rPr>
              <a:t>Implementatio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258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0580" y="187261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5" dirty="0"/>
              <a:t>dev </a:t>
            </a:r>
            <a:r>
              <a:rPr spc="-40" dirty="0"/>
              <a:t>read() </a:t>
            </a:r>
            <a:r>
              <a:rPr spc="-60" dirty="0"/>
              <a:t>and</a:t>
            </a:r>
            <a:r>
              <a:rPr spc="150" dirty="0"/>
              <a:t> </a:t>
            </a:r>
            <a:r>
              <a:rPr spc="-35" dirty="0"/>
              <a:t>write():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255587"/>
            <a:ext cx="4608004" cy="50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994" y="457060"/>
            <a:ext cx="4248010" cy="262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3329876"/>
            <a:ext cx="2304415" cy="126364"/>
          </a:xfrm>
          <a:custGeom>
            <a:avLst/>
            <a:gdLst/>
            <a:ahLst/>
            <a:cxnLst/>
            <a:rect l="l" t="t" r="r" b="b"/>
            <a:pathLst>
              <a:path w="2304415" h="126364">
                <a:moveTo>
                  <a:pt x="0" y="126123"/>
                </a:moveTo>
                <a:lnTo>
                  <a:pt x="2303995" y="126123"/>
                </a:lnTo>
                <a:lnTo>
                  <a:pt x="2303995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5" dirty="0"/>
              <a:t>Karthick Mahalingam    </a:t>
            </a:r>
            <a:r>
              <a:rPr spc="-30" dirty="0"/>
              <a:t>Sachin  </a:t>
            </a:r>
            <a:r>
              <a:rPr spc="-15" dirty="0"/>
              <a:t>Nagpal    </a:t>
            </a:r>
            <a:r>
              <a:rPr spc="-10" dirty="0"/>
              <a:t>CSU, </a:t>
            </a:r>
            <a:r>
              <a:rPr spc="10" dirty="0"/>
              <a:t> </a:t>
            </a:r>
            <a:r>
              <a:rPr spc="-25" dirty="0"/>
              <a:t>EastBay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30" dirty="0">
                <a:hlinkClick r:id="rId5" action="ppaction://hlinksldjump"/>
              </a:rPr>
              <a:t>Linux  </a:t>
            </a:r>
            <a:r>
              <a:rPr spc="15" dirty="0">
                <a:hlinkClick r:id="rId5" action="ppaction://hlinksldjump"/>
              </a:rPr>
              <a:t>3.x/4.x </a:t>
            </a:r>
            <a:r>
              <a:rPr spc="-20" dirty="0">
                <a:hlinkClick r:id="rId5" action="ppaction://hlinksldjump"/>
              </a:rPr>
              <a:t>Device </a:t>
            </a:r>
            <a:r>
              <a:rPr spc="-10" dirty="0">
                <a:hlinkClick r:id="rId5" action="ppaction://hlinksldjump"/>
              </a:rPr>
              <a:t>Driver Module </a:t>
            </a:r>
            <a:r>
              <a:rPr spc="-30" dirty="0">
                <a:hlinkClick r:id="rId5" action="ppaction://hlinksldjump"/>
              </a:rPr>
              <a:t>Design  and </a:t>
            </a:r>
            <a:r>
              <a:rPr spc="25" dirty="0">
                <a:hlinkClick r:id="rId5" action="ppaction://hlinksldjump"/>
              </a:rPr>
              <a:t> </a:t>
            </a:r>
            <a:r>
              <a:rPr spc="-10" dirty="0">
                <a:hlinkClick r:id="rId5" action="ppaction://hlinksldjump"/>
              </a:rPr>
              <a:t>Implementatio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675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Office Theme</vt:lpstr>
      <vt:lpstr>Linux 3.x/4.x Device Driver Module Design  and Implementation</vt:lpstr>
      <vt:lpstr>What is a driver?</vt:lpstr>
      <vt:lpstr>Proc File System - /proc</vt:lpstr>
      <vt:lpstr>File Operations</vt:lpstr>
      <vt:lpstr>File Operations</vt:lpstr>
      <vt:lpstr>Program Flow:</vt:lpstr>
      <vt:lpstr>Program</vt:lpstr>
      <vt:lpstr>Timer and dev open() operations</vt:lpstr>
      <vt:lpstr>dev read() and write():</vt:lpstr>
      <vt:lpstr>Challenges Faced and future development: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3.x/4.x Device Driver Module Design  and Implementation</dc:title>
  <cp:lastModifiedBy>thegreat.karthick@hotmail.com</cp:lastModifiedBy>
  <cp:revision>8</cp:revision>
  <dcterms:created xsi:type="dcterms:W3CDTF">2016-11-30T18:23:59Z</dcterms:created>
  <dcterms:modified xsi:type="dcterms:W3CDTF">2016-11-30T22:36:16Z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2016-11-29T00:00:00Z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2016-11-30T00:00:00Z</vt:filetime>
  </property>
</Properties>
</file>