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8" r:id="rId3"/>
    <p:sldId id="259" r:id="rId4"/>
    <p:sldId id="260" r:id="rId5"/>
    <p:sldId id="261" r:id="rId6"/>
    <p:sldId id="262" r:id="rId7"/>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7" d="100"/>
          <a:sy n="67" d="100"/>
        </p:scale>
        <p:origin x="8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0385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8.sv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svg"/><Relationship Id="rId9" Type="http://schemas.openxmlformats.org/officeDocument/2006/relationships/hyperlink" Target="https://pitch.com?utm_medium=product-presentation&amp;utm_source=powerpoint-export&amp;utm_campaign=bottom_bar_cta&amp;utm_content=29b2842f-df0e-4720-9bdc-94e45bb36d30"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https://pitch.com?utm_medium=product-presentation&amp;utm_source=powerpoint-export&amp;utm_campaign=bottom_bar_cta&amp;utm_content=29b2842f-df0e-4720-9bdc-94e45bb36d30"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pitch.com?utm_medium=product-presentation&amp;utm_source=powerpoint-export&amp;utm_campaign=bottom_bar_cta&amp;utm_content=29b2842f-df0e-4720-9bdc-94e45bb36d30" TargetMode="Externa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8.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pitch.com?utm_medium=product-presentation&amp;utm_source=powerpoint-export&amp;utm_campaign=bottom_bar_cta&amp;utm_content=29b2842f-df0e-4720-9bdc-94e45bb36d30" TargetMode="Externa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pitch.com?utm_medium=product-presentation&amp;utm_source=powerpoint-export&amp;utm_campaign=bottom_bar_cta&amp;utm_content=29b2842f-df0e-4720-9bdc-94e45bb36d30" TargetMode="Externa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hyperlink" Target="https://pitch.com?utm_medium=product-presentation&amp;utm_source=powerpoint-export&amp;utm_campaign=bottom_bar_cta&amp;utm_content=29b2842f-df0e-4720-9bdc-94e45bb36d30" TargetMode="External"/><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gradFill>
          <a:gsLst>
            <a:gs pos="0">
              <a:srgbClr val="5682F3"/>
            </a:gs>
            <a:gs pos="100000">
              <a:srgbClr val="1731B1"/>
            </a:gs>
          </a:gsLst>
          <a:lin ang="2700000"/>
        </a:gra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55ab56e1-1ecf-4eea-b28a-c0b7343c3123?pitch-bytes=329&amp;pitch-content-type=image%2Fsvg%2Bxml"/>
          <p:cNvPicPr>
            <a:picLocks noChangeAspect="1"/>
          </p:cNvPicPr>
          <p:nvPr/>
        </p:nvPicPr>
        <p:blipFill>
          <a:blip r:embed="rId3">
            <a:alphaModFix amt="60000"/>
            <a:extLst>
              <a:ext uri="{96DAC541-7B7A-43D3-8B79-37D633B846F1}">
                <asvg:svgBlip xmlns:asvg="http://schemas.microsoft.com/office/drawing/2016/SVG/main" r:embed="rId4"/>
              </a:ext>
            </a:extLst>
          </a:blip>
          <a:srcRect/>
          <a:stretch/>
        </p:blipFill>
        <p:spPr>
          <a:xfrm>
            <a:off x="3941297" y="-1234454"/>
            <a:ext cx="6507652" cy="7605328"/>
          </a:xfrm>
          <a:prstGeom prst="rect">
            <a:avLst/>
          </a:prstGeom>
        </p:spPr>
      </p:pic>
      <p:pic>
        <p:nvPicPr>
          <p:cNvPr id="4" name="Image 1" descr="https://pitch-assets-ccb95893-de3f-4266-973c-20049231b248.s3.eu-west-1.amazonaws.com/2a8c3df0-6ce4-4a44-9dc4-08fe76265104?pitch-bytes=231&amp;pitch-content-type=image%2Fsvg%2Bxml"/>
          <p:cNvPicPr>
            <a:picLocks noChangeAspect="1"/>
          </p:cNvPicPr>
          <p:nvPr/>
        </p:nvPicPr>
        <p:blipFill>
          <a:blip r:embed="rId5">
            <a:alphaModFix amt="60000"/>
            <a:extLst>
              <a:ext uri="{96DAC541-7B7A-43D3-8B79-37D633B846F1}">
                <asvg:svgBlip xmlns:asvg="http://schemas.microsoft.com/office/drawing/2016/SVG/main" r:embed="rId6"/>
              </a:ext>
            </a:extLst>
          </a:blip>
          <a:srcRect/>
          <a:stretch/>
        </p:blipFill>
        <p:spPr>
          <a:xfrm>
            <a:off x="-1065025" y="-732014"/>
            <a:ext cx="3890319" cy="2685919"/>
          </a:xfrm>
          <a:prstGeom prst="rect">
            <a:avLst/>
          </a:prstGeom>
        </p:spPr>
      </p:pic>
      <p:sp>
        <p:nvSpPr>
          <p:cNvPr id="5" name="Text 0"/>
          <p:cNvSpPr/>
          <p:nvPr/>
        </p:nvSpPr>
        <p:spPr>
          <a:xfrm>
            <a:off x="7107" y="476058"/>
            <a:ext cx="5197116" cy="1028629"/>
          </a:xfrm>
          <a:prstGeom prst="rect">
            <a:avLst/>
          </a:prstGeom>
          <a:noFill/>
          <a:ln/>
        </p:spPr>
        <p:txBody>
          <a:bodyPr wrap="square" lIns="0" tIns="0" rIns="0" bIns="0" rtlCol="0" anchor="t"/>
          <a:lstStyle/>
          <a:p>
            <a:pPr algn="ctr">
              <a:lnSpc>
                <a:spcPts val="4050"/>
              </a:lnSpc>
            </a:pPr>
            <a:r>
              <a:rPr lang="en-US" sz="4500" b="1" kern="0" spc="-12" dirty="0">
                <a:solidFill>
                  <a:srgbClr val="FFFFFF"/>
                </a:solidFill>
                <a:latin typeface="Space Grotesk" pitchFamily="34" charset="0"/>
                <a:ea typeface="Space Grotesk" pitchFamily="34" charset="-122"/>
                <a:cs typeface="Space Grotesk" pitchFamily="34" charset="-120"/>
              </a:rPr>
              <a:t> RFID SMART DOOR LOCKING SYSTEM</a:t>
            </a:r>
            <a:endParaRPr lang="en-US" sz="4500" dirty="0"/>
          </a:p>
        </p:txBody>
      </p:sp>
      <p:pic>
        <p:nvPicPr>
          <p:cNvPr id="6" name="Image 2" descr="https://pitch-assets-ccb95893-de3f-4266-973c-20049231b248.s3.eu-west-1.amazonaws.com/7280f103-6b49-4bb6-82e0-6cbde765fe04?pitch-bytes=71793&amp;pitch-content-type=image%2Fjpeg"/>
          <p:cNvPicPr>
            <a:picLocks noChangeAspect="1"/>
          </p:cNvPicPr>
          <p:nvPr/>
        </p:nvPicPr>
        <p:blipFill>
          <a:blip r:embed="rId7"/>
          <a:srcRect t="22397" b="5232"/>
          <a:stretch/>
        </p:blipFill>
        <p:spPr>
          <a:xfrm>
            <a:off x="1748283" y="2120172"/>
            <a:ext cx="5652884" cy="2726105"/>
          </a:xfrm>
          <a:prstGeom prst="rect">
            <a:avLst/>
          </a:prstGeom>
        </p:spPr>
      </p:pic>
      <p:pic>
        <p:nvPicPr>
          <p:cNvPr id="7" name="Image 3" descr="https://pitch-assets-ccb95893-de3f-4266-973c-20049231b248.s3.eu-west-1.amazonaws.com/72c57d4a-d140-4d1b-9315-672d3797dc22?pitch-bytes=15152&amp;pitch-content-type=image%2Fjpeg"/>
          <p:cNvPicPr>
            <a:picLocks noChangeAspect="1"/>
          </p:cNvPicPr>
          <p:nvPr/>
        </p:nvPicPr>
        <p:blipFill>
          <a:blip r:embed="rId8"/>
          <a:srcRect t="19311" b="19311"/>
          <a:stretch/>
        </p:blipFill>
        <p:spPr>
          <a:xfrm>
            <a:off x="6829596" y="95760"/>
            <a:ext cx="2193644" cy="1039652"/>
          </a:xfrm>
          <a:prstGeom prst="rect">
            <a:avLst/>
          </a:prstGeom>
        </p:spPr>
      </p:pic>
      <p:pic>
        <p:nvPicPr>
          <p:cNvPr id="8" name="Image 4" descr="https://pitch-assets-ccb95893-de3f-4266-973c-20049231b248.s3.eu-west-1.amazonaws.com/try-pitch-pdf-export-logo.svg">
            <a:hlinkClick r:id="rId9"/>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136595" y="4803153"/>
            <a:ext cx="515221" cy="2273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bg>
      <p:bgPr>
        <a:gradFill>
          <a:gsLst>
            <a:gs pos="0">
              <a:srgbClr val="5682F3"/>
            </a:gs>
            <a:gs pos="100000">
              <a:srgbClr val="1731B1"/>
            </a:gs>
          </a:gsLst>
          <a:lin ang="2700000"/>
        </a:gra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55ab56e1-1ecf-4eea-b28a-c0b7343c3123?pitch-bytes=329&amp;pitch-content-type=image%2Fsvg%2Bxml"/>
          <p:cNvPicPr>
            <a:picLocks noChangeAspect="1"/>
          </p:cNvPicPr>
          <p:nvPr/>
        </p:nvPicPr>
        <p:blipFill>
          <a:blip r:embed="rId3">
            <a:alphaModFix amt="60000"/>
            <a:extLst>
              <a:ext uri="{96DAC541-7B7A-43D3-8B79-37D633B846F1}">
                <asvg:svgBlip xmlns:asvg="http://schemas.microsoft.com/office/drawing/2016/SVG/main" r:embed="rId4"/>
              </a:ext>
            </a:extLst>
          </a:blip>
          <a:srcRect/>
          <a:stretch/>
        </p:blipFill>
        <p:spPr>
          <a:xfrm>
            <a:off x="3941297" y="-1234454"/>
            <a:ext cx="6507652" cy="7605328"/>
          </a:xfrm>
          <a:prstGeom prst="rect">
            <a:avLst/>
          </a:prstGeom>
        </p:spPr>
      </p:pic>
      <p:pic>
        <p:nvPicPr>
          <p:cNvPr id="4" name="Image 1" descr="https://pitch-assets-ccb95893-de3f-4266-973c-20049231b248.s3.eu-west-1.amazonaws.com/2a8c3df0-6ce4-4a44-9dc4-08fe76265104?pitch-bytes=231&amp;pitch-content-type=image%2Fsvg%2Bxml"/>
          <p:cNvPicPr>
            <a:picLocks noChangeAspect="1"/>
          </p:cNvPicPr>
          <p:nvPr/>
        </p:nvPicPr>
        <p:blipFill>
          <a:blip r:embed="rId5">
            <a:alphaModFix amt="60000"/>
            <a:extLst>
              <a:ext uri="{96DAC541-7B7A-43D3-8B79-37D633B846F1}">
                <asvg:svgBlip xmlns:asvg="http://schemas.microsoft.com/office/drawing/2016/SVG/main" r:embed="rId6"/>
              </a:ext>
            </a:extLst>
          </a:blip>
          <a:srcRect/>
          <a:stretch/>
        </p:blipFill>
        <p:spPr>
          <a:xfrm>
            <a:off x="-1065025" y="-732014"/>
            <a:ext cx="3890319" cy="2685919"/>
          </a:xfrm>
          <a:prstGeom prst="rect">
            <a:avLst/>
          </a:prstGeom>
        </p:spPr>
      </p:pic>
      <p:sp>
        <p:nvSpPr>
          <p:cNvPr id="5" name="Text 0"/>
          <p:cNvSpPr/>
          <p:nvPr/>
        </p:nvSpPr>
        <p:spPr>
          <a:xfrm>
            <a:off x="904692" y="1157033"/>
            <a:ext cx="7333982" cy="2828847"/>
          </a:xfrm>
          <a:prstGeom prst="rect">
            <a:avLst/>
          </a:prstGeom>
          <a:noFill/>
          <a:ln/>
        </p:spPr>
        <p:txBody>
          <a:bodyPr wrap="square" lIns="0" tIns="0" rIns="0" bIns="0" rtlCol="0" anchor="ctr"/>
          <a:lstStyle/>
          <a:p>
            <a:pPr algn="ctr">
              <a:lnSpc>
                <a:spcPts val="3713"/>
              </a:lnSpc>
            </a:pPr>
            <a:r>
              <a:rPr lang="en-US" sz="3400" b="1" kern="0" spc="-36" dirty="0">
                <a:solidFill>
                  <a:srgbClr val="FCE530"/>
                </a:solidFill>
                <a:latin typeface="Space Grotesk" pitchFamily="34" charset="0"/>
                <a:ea typeface="Space Grotesk" pitchFamily="34" charset="-122"/>
                <a:cs typeface="Space Grotesk" pitchFamily="34" charset="-120"/>
              </a:rPr>
              <a:t>RFID</a:t>
            </a:r>
            <a:r>
              <a:rPr lang="en-US" sz="3400" b="1" kern="0" spc="-36" dirty="0">
                <a:solidFill>
                  <a:srgbClr val="FFFFFF"/>
                </a:solidFill>
                <a:latin typeface="Space Grotesk" pitchFamily="34" charset="0"/>
                <a:ea typeface="Space Grotesk" pitchFamily="34" charset="-122"/>
                <a:cs typeface="Space Grotesk" pitchFamily="34" charset="-120"/>
              </a:rPr>
              <a:t> - </a:t>
            </a:r>
            <a:r>
              <a:rPr lang="en-US" sz="3400" b="1" kern="0" spc="-36" dirty="0">
                <a:solidFill>
                  <a:srgbClr val="FCE530"/>
                </a:solidFill>
                <a:latin typeface="Space Grotesk" pitchFamily="34" charset="0"/>
                <a:ea typeface="Space Grotesk" pitchFamily="34" charset="-122"/>
                <a:cs typeface="Space Grotesk" pitchFamily="34" charset="-120"/>
              </a:rPr>
              <a:t>R</a:t>
            </a:r>
            <a:r>
              <a:rPr lang="en-US" sz="3400" b="1" kern="0" spc="-36" dirty="0">
                <a:solidFill>
                  <a:srgbClr val="FFFFFF"/>
                </a:solidFill>
                <a:latin typeface="Space Grotesk" pitchFamily="34" charset="0"/>
                <a:ea typeface="Space Grotesk" pitchFamily="34" charset="-122"/>
                <a:cs typeface="Space Grotesk" pitchFamily="34" charset="-120"/>
              </a:rPr>
              <a:t>adio </a:t>
            </a:r>
            <a:r>
              <a:rPr lang="en-US" sz="3400" b="1" kern="0" spc="-36" dirty="0">
                <a:solidFill>
                  <a:srgbClr val="FCE530"/>
                </a:solidFill>
                <a:latin typeface="Space Grotesk" pitchFamily="34" charset="0"/>
                <a:ea typeface="Space Grotesk" pitchFamily="34" charset="-122"/>
                <a:cs typeface="Space Grotesk" pitchFamily="34" charset="-120"/>
              </a:rPr>
              <a:t>F</a:t>
            </a:r>
            <a:r>
              <a:rPr lang="en-US" sz="3400" b="1" kern="0" spc="-36" dirty="0">
                <a:solidFill>
                  <a:srgbClr val="FFFFFF"/>
                </a:solidFill>
                <a:latin typeface="Space Grotesk" pitchFamily="34" charset="0"/>
                <a:ea typeface="Space Grotesk" pitchFamily="34" charset="-122"/>
                <a:cs typeface="Space Grotesk" pitchFamily="34" charset="-120"/>
              </a:rPr>
              <a:t>requency </a:t>
            </a:r>
            <a:r>
              <a:rPr lang="en-US" sz="3400" b="1" kern="0" spc="-36" dirty="0">
                <a:solidFill>
                  <a:srgbClr val="FCE530"/>
                </a:solidFill>
                <a:latin typeface="Space Grotesk" pitchFamily="34" charset="0"/>
                <a:ea typeface="Space Grotesk" pitchFamily="34" charset="-122"/>
                <a:cs typeface="Space Grotesk" pitchFamily="34" charset="-120"/>
              </a:rPr>
              <a:t>Id</a:t>
            </a:r>
            <a:r>
              <a:rPr lang="en-US" sz="3400" b="1" kern="0" spc="-36" dirty="0">
                <a:solidFill>
                  <a:srgbClr val="FFFFFF"/>
                </a:solidFill>
                <a:latin typeface="Space Grotesk" pitchFamily="34" charset="0"/>
                <a:ea typeface="Space Grotesk" pitchFamily="34" charset="-122"/>
                <a:cs typeface="Space Grotesk" pitchFamily="34" charset="-120"/>
              </a:rPr>
              <a:t>entification technology. It is a </a:t>
            </a:r>
            <a:r>
              <a:rPr lang="en-US" sz="3400" b="1" kern="0" spc="-36" dirty="0">
                <a:solidFill>
                  <a:srgbClr val="FCE530"/>
                </a:solidFill>
                <a:latin typeface="Space Grotesk" pitchFamily="34" charset="0"/>
                <a:ea typeface="Space Grotesk" pitchFamily="34" charset="-122"/>
                <a:cs typeface="Space Grotesk" pitchFamily="34" charset="-120"/>
              </a:rPr>
              <a:t>wireless communication</a:t>
            </a:r>
            <a:r>
              <a:rPr lang="en-US" sz="3400" b="1" kern="0" spc="-36" dirty="0">
                <a:solidFill>
                  <a:srgbClr val="FFFFFF"/>
                </a:solidFill>
                <a:latin typeface="Space Grotesk" pitchFamily="34" charset="0"/>
                <a:ea typeface="Space Grotesk" pitchFamily="34" charset="-122"/>
                <a:cs typeface="Space Grotesk" pitchFamily="34" charset="-120"/>
              </a:rPr>
              <a:t> technology that uses </a:t>
            </a:r>
            <a:r>
              <a:rPr lang="en-US" sz="3400" b="1" kern="0" spc="-36" dirty="0">
                <a:solidFill>
                  <a:srgbClr val="FCE530"/>
                </a:solidFill>
                <a:latin typeface="Space Grotesk" pitchFamily="34" charset="0"/>
                <a:ea typeface="Space Grotesk" pitchFamily="34" charset="-122"/>
                <a:cs typeface="Space Grotesk" pitchFamily="34" charset="-120"/>
              </a:rPr>
              <a:t>radio waves</a:t>
            </a:r>
            <a:r>
              <a:rPr lang="en-US" sz="3400" b="1" kern="0" spc="-36" dirty="0">
                <a:solidFill>
                  <a:srgbClr val="FFFFFF"/>
                </a:solidFill>
                <a:latin typeface="Space Grotesk" pitchFamily="34" charset="0"/>
                <a:ea typeface="Space Grotesk" pitchFamily="34" charset="-122"/>
                <a:cs typeface="Space Grotesk" pitchFamily="34" charset="-120"/>
              </a:rPr>
              <a:t> to transmit data between an </a:t>
            </a:r>
            <a:r>
              <a:rPr lang="en-US" sz="3400" b="1" kern="0" spc="-36" dirty="0">
                <a:solidFill>
                  <a:srgbClr val="FCE530"/>
                </a:solidFill>
                <a:latin typeface="Space Grotesk" pitchFamily="34" charset="0"/>
                <a:ea typeface="Space Grotesk" pitchFamily="34" charset="-122"/>
                <a:cs typeface="Space Grotesk" pitchFamily="34" charset="-120"/>
              </a:rPr>
              <a:t>RFID reader</a:t>
            </a:r>
            <a:r>
              <a:rPr lang="en-US" sz="3400" b="1" kern="0" spc="-36" dirty="0">
                <a:solidFill>
                  <a:srgbClr val="FFFFFF"/>
                </a:solidFill>
                <a:latin typeface="Space Grotesk" pitchFamily="34" charset="0"/>
                <a:ea typeface="Space Grotesk" pitchFamily="34" charset="-122"/>
                <a:cs typeface="Space Grotesk" pitchFamily="34" charset="-120"/>
              </a:rPr>
              <a:t> and an </a:t>
            </a:r>
            <a:r>
              <a:rPr lang="en-US" sz="3400" b="1" kern="0" spc="-36" dirty="0">
                <a:solidFill>
                  <a:srgbClr val="FCE530"/>
                </a:solidFill>
                <a:latin typeface="Space Grotesk" pitchFamily="34" charset="0"/>
                <a:ea typeface="Space Grotesk" pitchFamily="34" charset="-122"/>
                <a:cs typeface="Space Grotesk" pitchFamily="34" charset="-120"/>
              </a:rPr>
              <a:t>electronic tag</a:t>
            </a:r>
            <a:r>
              <a:rPr lang="en-US" sz="3400" b="1" kern="0" spc="-36" dirty="0">
                <a:solidFill>
                  <a:srgbClr val="FFFFFF"/>
                </a:solidFill>
                <a:latin typeface="Space Grotesk" pitchFamily="34" charset="0"/>
                <a:ea typeface="Space Grotesk" pitchFamily="34" charset="-122"/>
                <a:cs typeface="Space Grotesk" pitchFamily="34" charset="-120"/>
              </a:rPr>
              <a:t> attached to an object.</a:t>
            </a:r>
            <a:endParaRPr lang="en-US" sz="3375" dirty="0"/>
          </a:p>
        </p:txBody>
      </p:sp>
      <p:sp>
        <p:nvSpPr>
          <p:cNvPr id="6" name="Text 1"/>
          <p:cNvSpPr/>
          <p:nvPr/>
        </p:nvSpPr>
        <p:spPr>
          <a:xfrm>
            <a:off x="476336" y="476250"/>
            <a:ext cx="8191249" cy="214294"/>
          </a:xfrm>
          <a:prstGeom prst="rect">
            <a:avLst/>
          </a:prstGeom>
          <a:noFill/>
          <a:ln/>
        </p:spPr>
        <p:txBody>
          <a:bodyPr wrap="square" lIns="0" tIns="0" rIns="0" bIns="0" rtlCol="0" anchor="t"/>
          <a:lstStyle/>
          <a:p>
            <a:pPr algn="ctr">
              <a:lnSpc>
                <a:spcPts val="1688"/>
              </a:lnSpc>
            </a:pPr>
            <a:r>
              <a:rPr lang="en-US" sz="1400" b="1" kern="0" spc="240" dirty="0">
                <a:solidFill>
                  <a:srgbClr val="FFFFFF"/>
                </a:solidFill>
                <a:latin typeface="DM Sans" pitchFamily="34" charset="0"/>
                <a:ea typeface="DM Sans" pitchFamily="34" charset="-122"/>
                <a:cs typeface="DM Sans" pitchFamily="34" charset="-120"/>
              </a:rPr>
              <a:t>INTRODUCTION TO RFID TECHNOLOGY</a:t>
            </a:r>
            <a:endParaRPr lang="en-US" sz="1350" dirty="0"/>
          </a:p>
        </p:txBody>
      </p:sp>
      <p:pic>
        <p:nvPicPr>
          <p:cNvPr id="7" name="Image 2" descr="https://pitch-assets-ccb95893-de3f-4266-973c-20049231b248.s3.eu-west-1.amazonaws.com/try-pitch-pdf-export-logo.svg">
            <a:hlinkClick r:id="rId7"/>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36595" y="4803153"/>
            <a:ext cx="515221" cy="2273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bg>
      <p:bgPr>
        <a:solidFill>
          <a:srgbClr val="E2E9FC"/>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6bd77363-9ef3-4891-b0da-c5563da7dade?pitch-bytes=549955&amp;pitch-content-type=image%2Fpng"/>
          <p:cNvPicPr>
            <a:picLocks noChangeAspect="1"/>
          </p:cNvPicPr>
          <p:nvPr/>
        </p:nvPicPr>
        <p:blipFill>
          <a:blip r:embed="rId3"/>
          <a:srcRect/>
          <a:stretch/>
        </p:blipFill>
        <p:spPr>
          <a:xfrm>
            <a:off x="5849228" y="3411899"/>
            <a:ext cx="5015137" cy="5015137"/>
          </a:xfrm>
          <a:prstGeom prst="rect">
            <a:avLst/>
          </a:prstGeom>
        </p:spPr>
      </p:pic>
      <p:sp>
        <p:nvSpPr>
          <p:cNvPr id="4" name="Shape 0"/>
          <p:cNvSpPr/>
          <p:nvPr/>
        </p:nvSpPr>
        <p:spPr>
          <a:xfrm>
            <a:off x="-1521" y="-1046"/>
            <a:ext cx="3333750" cy="5144455"/>
          </a:xfrm>
          <a:prstGeom prst="roundRect">
            <a:avLst>
              <a:gd name="adj" fmla="val -27429"/>
            </a:avLst>
          </a:prstGeom>
          <a:solidFill>
            <a:srgbClr val="1A2C99"/>
          </a:solidFill>
          <a:ln/>
        </p:spPr>
      </p:sp>
      <p:sp>
        <p:nvSpPr>
          <p:cNvPr id="5" name="Text 1"/>
          <p:cNvSpPr/>
          <p:nvPr/>
        </p:nvSpPr>
        <p:spPr>
          <a:xfrm>
            <a:off x="3810000" y="575574"/>
            <a:ext cx="4857732" cy="3627234"/>
          </a:xfrm>
          <a:prstGeom prst="rect">
            <a:avLst/>
          </a:prstGeom>
          <a:noFill/>
          <a:ln/>
        </p:spPr>
        <p:txBody>
          <a:bodyPr wrap="square" lIns="0" tIns="0" rIns="0" bIns="0" rtlCol="0" anchor="t"/>
          <a:lstStyle/>
          <a:p>
            <a:pPr algn="l">
              <a:lnSpc>
                <a:spcPts val="2520"/>
              </a:lnSpc>
            </a:pPr>
            <a:r>
              <a:rPr lang="en-US" sz="1800" b="0" dirty="0">
                <a:solidFill>
                  <a:srgbClr val="1A2C99"/>
                </a:solidFill>
                <a:latin typeface="DM Sans" pitchFamily="34" charset="0"/>
                <a:ea typeface="DM Sans" pitchFamily="34" charset="-122"/>
                <a:cs typeface="DM Sans" pitchFamily="34" charset="-120"/>
              </a:rPr>
              <a:t>An RFID system consists of </a:t>
            </a:r>
            <a:r>
              <a:rPr lang="en-US" sz="1800" b="0" dirty="0">
                <a:solidFill>
                  <a:srgbClr val="1731B1"/>
                </a:solidFill>
                <a:latin typeface="DM Sans" pitchFamily="34" charset="0"/>
                <a:ea typeface="DM Sans" pitchFamily="34" charset="-122"/>
                <a:cs typeface="DM Sans" pitchFamily="34" charset="-120"/>
              </a:rPr>
              <a:t>two</a:t>
            </a:r>
            <a:r>
              <a:rPr lang="en-US" sz="1800" b="0" dirty="0">
                <a:solidFill>
                  <a:srgbClr val="1A2C99"/>
                </a:solidFill>
                <a:latin typeface="DM Sans" pitchFamily="34" charset="0"/>
                <a:ea typeface="DM Sans" pitchFamily="34" charset="-122"/>
                <a:cs typeface="DM Sans" pitchFamily="34" charset="-120"/>
              </a:rPr>
              <a:t> main components: </a:t>
            </a:r>
            <a:endParaRPr lang="en-US" sz="1350" dirty="0"/>
          </a:p>
          <a:p>
            <a:pPr algn="l">
              <a:lnSpc>
                <a:spcPts val="4200"/>
              </a:lnSpc>
            </a:pPr>
            <a:r>
              <a:rPr lang="en-US" sz="3000" b="1" dirty="0">
                <a:solidFill>
                  <a:srgbClr val="1A2C99"/>
                </a:solidFill>
                <a:latin typeface="DM Sans" pitchFamily="34" charset="0"/>
                <a:ea typeface="DM Sans" pitchFamily="34" charset="-122"/>
                <a:cs typeface="DM Sans" pitchFamily="34" charset="-120"/>
              </a:rPr>
              <a:t>&gt;</a:t>
            </a:r>
            <a:r>
              <a:rPr lang="en-US" sz="1800" b="1" dirty="0">
                <a:solidFill>
                  <a:srgbClr val="1A2C99"/>
                </a:solidFill>
                <a:latin typeface="DM Sans" pitchFamily="34" charset="0"/>
                <a:ea typeface="DM Sans" pitchFamily="34" charset="-122"/>
                <a:cs typeface="DM Sans" pitchFamily="34" charset="-120"/>
              </a:rPr>
              <a:t>RFID reader</a:t>
            </a:r>
            <a:endParaRPr lang="en-US" sz="1350" dirty="0"/>
          </a:p>
          <a:p>
            <a:pPr algn="l">
              <a:lnSpc>
                <a:spcPts val="4200"/>
              </a:lnSpc>
            </a:pPr>
            <a:r>
              <a:rPr lang="en-US" sz="3000" b="1" dirty="0">
                <a:solidFill>
                  <a:srgbClr val="1A2C99"/>
                </a:solidFill>
                <a:latin typeface="DM Sans" pitchFamily="34" charset="0"/>
                <a:ea typeface="DM Sans" pitchFamily="34" charset="-122"/>
                <a:cs typeface="DM Sans" pitchFamily="34" charset="-120"/>
              </a:rPr>
              <a:t>&gt;</a:t>
            </a:r>
            <a:r>
              <a:rPr lang="en-US" sz="1800" b="1" dirty="0">
                <a:solidFill>
                  <a:srgbClr val="1A2C99"/>
                </a:solidFill>
                <a:latin typeface="DM Sans" pitchFamily="34" charset="0"/>
                <a:ea typeface="DM Sans" pitchFamily="34" charset="-122"/>
                <a:cs typeface="DM Sans" pitchFamily="34" charset="-120"/>
              </a:rPr>
              <a:t>RFID tag</a:t>
            </a:r>
            <a:endParaRPr lang="en-US" sz="1350" dirty="0"/>
          </a:p>
          <a:p>
            <a:pPr algn="l">
              <a:lnSpc>
                <a:spcPts val="2520"/>
              </a:lnSpc>
            </a:pPr>
            <a:r>
              <a:rPr lang="en-US" sz="1800" b="0" dirty="0">
                <a:solidFill>
                  <a:srgbClr val="1A2C99"/>
                </a:solidFill>
                <a:latin typeface="DM Sans" pitchFamily="34" charset="0"/>
                <a:ea typeface="DM Sans" pitchFamily="34" charset="-122"/>
                <a:cs typeface="DM Sans" pitchFamily="34" charset="-120"/>
              </a:rPr>
              <a:t>The reader emits a radio signal that activates the tag and allows it to send back information. RFID technology can be used in a variety of applications, including </a:t>
            </a:r>
            <a:r>
              <a:rPr lang="en-US" sz="1400" b="1" dirty="0">
                <a:solidFill>
                  <a:srgbClr val="1A2C99"/>
                </a:solidFill>
                <a:latin typeface="DM Sans" pitchFamily="34" charset="0"/>
                <a:ea typeface="DM Sans" pitchFamily="34" charset="-122"/>
                <a:cs typeface="DM Sans" pitchFamily="34" charset="-120"/>
              </a:rPr>
              <a:t>inventory management, asset tracking, access control, and contactless payment systems.</a:t>
            </a:r>
            <a:endParaRPr lang="en-US" sz="1350" dirty="0"/>
          </a:p>
        </p:txBody>
      </p:sp>
      <p:sp>
        <p:nvSpPr>
          <p:cNvPr id="6" name="Text 2"/>
          <p:cNvSpPr/>
          <p:nvPr/>
        </p:nvSpPr>
        <p:spPr>
          <a:xfrm>
            <a:off x="475755" y="2788876"/>
            <a:ext cx="2381250" cy="1414423"/>
          </a:xfrm>
          <a:prstGeom prst="rect">
            <a:avLst/>
          </a:prstGeom>
          <a:noFill/>
          <a:ln/>
        </p:spPr>
        <p:txBody>
          <a:bodyPr wrap="square" lIns="0" tIns="0" rIns="0" bIns="0" rtlCol="0" anchor="t"/>
          <a:lstStyle/>
          <a:p>
            <a:pPr algn="ctr">
              <a:lnSpc>
                <a:spcPts val="3713"/>
              </a:lnSpc>
            </a:pPr>
            <a:r>
              <a:rPr lang="en-US" sz="3400" b="1" kern="0" spc="-36" dirty="0">
                <a:solidFill>
                  <a:srgbClr val="FFFFFF"/>
                </a:solidFill>
                <a:latin typeface="Space Grotesk" pitchFamily="34" charset="0"/>
                <a:ea typeface="Space Grotesk" pitchFamily="34" charset="-122"/>
                <a:cs typeface="Space Grotesk" pitchFamily="34" charset="-120"/>
              </a:rPr>
              <a:t>How RFID Technology Works</a:t>
            </a:r>
            <a:endParaRPr lang="en-US" sz="3375" dirty="0"/>
          </a:p>
        </p:txBody>
      </p:sp>
      <p:pic>
        <p:nvPicPr>
          <p:cNvPr id="7" name="Image 1" descr="https://pitch-assets-ccb95893-de3f-4266-973c-20049231b248.s3.eu-west-1.amazonaws.com/943d6ee8-270f-4597-adde-b803c08aa57e?pitch-bytes=22106&amp;pitch-content-type=image%2Fjpeg"/>
          <p:cNvPicPr>
            <a:picLocks noChangeAspect="1"/>
          </p:cNvPicPr>
          <p:nvPr/>
        </p:nvPicPr>
        <p:blipFill>
          <a:blip r:embed="rId4"/>
          <a:srcRect l="4675" r="7244"/>
          <a:stretch/>
        </p:blipFill>
        <p:spPr>
          <a:xfrm>
            <a:off x="58216" y="469460"/>
            <a:ext cx="3221629" cy="2057400"/>
          </a:xfrm>
          <a:prstGeom prst="rect">
            <a:avLst/>
          </a:prstGeom>
        </p:spPr>
      </p:pic>
      <p:pic>
        <p:nvPicPr>
          <p:cNvPr id="8" name="Image 2" descr="https://pitch-assets-ccb95893-de3f-4266-973c-20049231b248.s3.eu-west-1.amazonaws.com/try-pitch-pdf-export-logo.svg">
            <a:hlinkClick r:id="rId5"/>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6595" y="4803153"/>
            <a:ext cx="515221" cy="2273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bg>
      <p:bgPr>
        <a:solidFill>
          <a:srgbClr val="EFF1F8"/>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abbf33fb-255d-4567-945e-0af0ddd376da?pitch-bytes=191050&amp;pitch-content-type=image%2Fpng"/>
          <p:cNvPicPr>
            <a:picLocks noChangeAspect="1"/>
          </p:cNvPicPr>
          <p:nvPr/>
        </p:nvPicPr>
        <p:blipFill>
          <a:blip r:embed="rId3"/>
          <a:srcRect l="11429" t="13136" r="7599" b="13510"/>
          <a:stretch/>
        </p:blipFill>
        <p:spPr>
          <a:xfrm rot="20700000">
            <a:off x="5614762" y="3512026"/>
            <a:ext cx="4602765" cy="2801124"/>
          </a:xfrm>
          <a:prstGeom prst="rect">
            <a:avLst/>
          </a:prstGeom>
        </p:spPr>
      </p:pic>
      <p:sp>
        <p:nvSpPr>
          <p:cNvPr id="4" name="Shape 0"/>
          <p:cNvSpPr/>
          <p:nvPr/>
        </p:nvSpPr>
        <p:spPr>
          <a:xfrm>
            <a:off x="-1521" y="-1046"/>
            <a:ext cx="3333750" cy="5144455"/>
          </a:xfrm>
          <a:prstGeom prst="roundRect">
            <a:avLst>
              <a:gd name="adj" fmla="val -27429"/>
            </a:avLst>
          </a:prstGeom>
          <a:solidFill>
            <a:srgbClr val="1A2C99"/>
          </a:solidFill>
          <a:ln/>
        </p:spPr>
      </p:sp>
      <p:sp>
        <p:nvSpPr>
          <p:cNvPr id="5" name="Text 1"/>
          <p:cNvSpPr/>
          <p:nvPr/>
        </p:nvSpPr>
        <p:spPr>
          <a:xfrm>
            <a:off x="3810000" y="533006"/>
            <a:ext cx="4857732" cy="3520550"/>
          </a:xfrm>
          <a:prstGeom prst="rect">
            <a:avLst/>
          </a:prstGeom>
          <a:noFill/>
          <a:ln/>
        </p:spPr>
        <p:txBody>
          <a:bodyPr wrap="square" lIns="0" tIns="0" rIns="0" bIns="0" rtlCol="0" anchor="t"/>
          <a:lstStyle/>
          <a:p>
            <a:pPr algn="l">
              <a:lnSpc>
                <a:spcPts val="2520"/>
              </a:lnSpc>
            </a:pPr>
            <a:r>
              <a:rPr lang="en-US" sz="1800" b="0" dirty="0">
                <a:solidFill>
                  <a:srgbClr val="1A2C99"/>
                </a:solidFill>
                <a:latin typeface="DM Sans" pitchFamily="34" charset="0"/>
                <a:ea typeface="DM Sans" pitchFamily="34" charset="-122"/>
                <a:cs typeface="DM Sans" pitchFamily="34" charset="-120"/>
              </a:rPr>
              <a:t>There are </a:t>
            </a:r>
            <a:r>
              <a:rPr lang="en-US" sz="1800" b="1" dirty="0">
                <a:solidFill>
                  <a:srgbClr val="F10000"/>
                </a:solidFill>
                <a:latin typeface="DM Sans" pitchFamily="34" charset="0"/>
                <a:ea typeface="DM Sans" pitchFamily="34" charset="-122"/>
                <a:cs typeface="DM Sans" pitchFamily="34" charset="-120"/>
              </a:rPr>
              <a:t>two</a:t>
            </a:r>
            <a:r>
              <a:rPr lang="en-US" sz="1800" b="0" dirty="0">
                <a:solidFill>
                  <a:srgbClr val="1A2C99"/>
                </a:solidFill>
                <a:latin typeface="DM Sans" pitchFamily="34" charset="0"/>
                <a:ea typeface="DM Sans" pitchFamily="34" charset="-122"/>
                <a:cs typeface="DM Sans" pitchFamily="34" charset="-120"/>
              </a:rPr>
              <a:t> main types of RFID tags: </a:t>
            </a:r>
            <a:endParaRPr lang="en-US" sz="1800" dirty="0"/>
          </a:p>
          <a:p>
            <a:pPr algn="l">
              <a:lnSpc>
                <a:spcPts val="2520"/>
              </a:lnSpc>
            </a:pPr>
            <a:r>
              <a:rPr lang="en-US" sz="1800" b="1" i="1" dirty="0">
                <a:solidFill>
                  <a:srgbClr val="1A2C99"/>
                </a:solidFill>
                <a:latin typeface="DM Sans" pitchFamily="34" charset="0"/>
                <a:ea typeface="DM Sans" pitchFamily="34" charset="-122"/>
                <a:cs typeface="DM Sans" pitchFamily="34" charset="-120"/>
              </a:rPr>
              <a:t>&gt;Passive</a:t>
            </a:r>
            <a:endParaRPr lang="en-US" sz="1800" dirty="0"/>
          </a:p>
          <a:p>
            <a:pPr algn="l">
              <a:lnSpc>
                <a:spcPts val="2520"/>
              </a:lnSpc>
            </a:pPr>
            <a:r>
              <a:rPr lang="en-US" sz="1800" b="1" i="1" dirty="0">
                <a:solidFill>
                  <a:srgbClr val="1A2C99"/>
                </a:solidFill>
                <a:latin typeface="DM Sans" pitchFamily="34" charset="0"/>
                <a:ea typeface="DM Sans" pitchFamily="34" charset="-122"/>
                <a:cs typeface="DM Sans" pitchFamily="34" charset="-120"/>
              </a:rPr>
              <a:t>&gt;Active </a:t>
            </a:r>
            <a:endParaRPr lang="en-US" sz="1800" dirty="0"/>
          </a:p>
          <a:p>
            <a:pPr algn="l">
              <a:lnSpc>
                <a:spcPts val="2520"/>
              </a:lnSpc>
            </a:pPr>
            <a:r>
              <a:rPr lang="en-US" sz="1800" b="0" dirty="0">
                <a:solidFill>
                  <a:srgbClr val="1A2C99"/>
                </a:solidFill>
                <a:latin typeface="DM Sans" pitchFamily="34" charset="0"/>
                <a:ea typeface="DM Sans" pitchFamily="34" charset="-122"/>
                <a:cs typeface="DM Sans" pitchFamily="34" charset="-120"/>
              </a:rPr>
              <a:t>Passive tags do not have their own power source and rely on the energy transmitted by the reader to operate. Active tags, on the other hand, have their own battery and can transmit signals over longer distances.</a:t>
            </a:r>
            <a:endParaRPr lang="en-US" sz="1800" dirty="0"/>
          </a:p>
          <a:p>
            <a:pPr algn="l">
              <a:lnSpc>
                <a:spcPts val="2520"/>
              </a:lnSpc>
            </a:pPr>
            <a:r>
              <a:rPr lang="en-US" sz="1800" b="0" dirty="0">
                <a:solidFill>
                  <a:srgbClr val="1A2C99"/>
                </a:solidFill>
                <a:latin typeface="DM Sans" pitchFamily="34" charset="0"/>
                <a:ea typeface="DM Sans" pitchFamily="34" charset="-122"/>
                <a:cs typeface="DM Sans" pitchFamily="34" charset="-120"/>
              </a:rPr>
              <a:t>RFID tags can also be classified based on their frequency range - </a:t>
            </a:r>
            <a:r>
              <a:rPr lang="en-US" sz="1800" b="1" i="1" dirty="0">
                <a:solidFill>
                  <a:srgbClr val="F10000"/>
                </a:solidFill>
                <a:latin typeface="DM Sans" pitchFamily="34" charset="0"/>
                <a:ea typeface="DM Sans" pitchFamily="34" charset="-122"/>
                <a:cs typeface="DM Sans" pitchFamily="34" charset="-120"/>
              </a:rPr>
              <a:t>Low-frequency tags</a:t>
            </a:r>
            <a:r>
              <a:rPr lang="en-US" sz="1800" b="0" dirty="0">
                <a:solidFill>
                  <a:srgbClr val="1A2C99"/>
                </a:solidFill>
                <a:latin typeface="DM Sans" pitchFamily="34" charset="0"/>
                <a:ea typeface="DM Sans" pitchFamily="34" charset="-122"/>
                <a:cs typeface="DM Sans" pitchFamily="34" charset="-120"/>
              </a:rPr>
              <a:t> and </a:t>
            </a:r>
            <a:r>
              <a:rPr lang="en-US" sz="1800" b="1" i="1" dirty="0">
                <a:solidFill>
                  <a:srgbClr val="F10000"/>
                </a:solidFill>
                <a:latin typeface="DM Sans" pitchFamily="34" charset="0"/>
                <a:ea typeface="DM Sans" pitchFamily="34" charset="-122"/>
                <a:cs typeface="DM Sans" pitchFamily="34" charset="-120"/>
              </a:rPr>
              <a:t>High-frequency tags.</a:t>
            </a:r>
            <a:endParaRPr lang="en-US" sz="1800" dirty="0"/>
          </a:p>
        </p:txBody>
      </p:sp>
      <p:sp>
        <p:nvSpPr>
          <p:cNvPr id="6" name="Text 2"/>
          <p:cNvSpPr/>
          <p:nvPr/>
        </p:nvSpPr>
        <p:spPr>
          <a:xfrm>
            <a:off x="475825" y="2788876"/>
            <a:ext cx="2381111" cy="942949"/>
          </a:xfrm>
          <a:prstGeom prst="rect">
            <a:avLst/>
          </a:prstGeom>
          <a:noFill/>
          <a:ln/>
        </p:spPr>
        <p:txBody>
          <a:bodyPr wrap="square" lIns="0" tIns="0" rIns="0" bIns="0" rtlCol="0" anchor="t"/>
          <a:lstStyle/>
          <a:p>
            <a:pPr algn="ctr">
              <a:lnSpc>
                <a:spcPts val="3713"/>
              </a:lnSpc>
            </a:pPr>
            <a:r>
              <a:rPr lang="en-US" sz="3400" b="1" kern="0" spc="-36" dirty="0">
                <a:solidFill>
                  <a:srgbClr val="FFFFFF"/>
                </a:solidFill>
                <a:latin typeface="Space Grotesk" pitchFamily="34" charset="0"/>
                <a:ea typeface="Space Grotesk" pitchFamily="34" charset="-122"/>
                <a:cs typeface="Space Grotesk" pitchFamily="34" charset="-120"/>
              </a:rPr>
              <a:t>Types of RFID Tags</a:t>
            </a:r>
            <a:endParaRPr lang="en-US" sz="3375" dirty="0"/>
          </a:p>
        </p:txBody>
      </p:sp>
      <p:pic>
        <p:nvPicPr>
          <p:cNvPr id="7" name="Image 1" descr="https://pitch-assets-ccb95893-de3f-4266-973c-20049231b248.s3.eu-west-1.amazonaws.com/492fbd43-f6c5-4a7f-ae03-9abae2f2434d?pitch-bytes=160630&amp;pitch-content-type=image%2Fjpeg"/>
          <p:cNvPicPr>
            <a:picLocks noChangeAspect="1"/>
          </p:cNvPicPr>
          <p:nvPr/>
        </p:nvPicPr>
        <p:blipFill>
          <a:blip r:embed="rId4"/>
          <a:srcRect l="1487" r="16354"/>
          <a:stretch/>
        </p:blipFill>
        <p:spPr>
          <a:xfrm>
            <a:off x="140971" y="482698"/>
            <a:ext cx="3055425" cy="1859452"/>
          </a:xfrm>
          <a:prstGeom prst="rect">
            <a:avLst/>
          </a:prstGeom>
        </p:spPr>
      </p:pic>
      <p:pic>
        <p:nvPicPr>
          <p:cNvPr id="8" name="Image 2" descr="https://pitch-assets-ccb95893-de3f-4266-973c-20049231b248.s3.eu-west-1.amazonaws.com/try-pitch-pdf-export-logo.svg">
            <a:hlinkClick r:id="rId5"/>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6595" y="4803153"/>
            <a:ext cx="515221" cy="2273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bg>
      <p:bgPr>
        <a:gradFill>
          <a:gsLst>
            <a:gs pos="0">
              <a:srgbClr val="5682F3"/>
            </a:gs>
            <a:gs pos="100000">
              <a:srgbClr val="1731B1"/>
            </a:gs>
          </a:gsLst>
          <a:lin ang="2700000"/>
        </a:gra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0d152a8b-0dc4-4087-97d0-5b6da486a7c9?pitch-bytes=139235&amp;pitch-content-type=image%2Fjpeg"/>
          <p:cNvPicPr>
            <a:picLocks noChangeAspect="1"/>
          </p:cNvPicPr>
          <p:nvPr/>
        </p:nvPicPr>
        <p:blipFill>
          <a:blip r:embed="rId3"/>
          <a:srcRect l="27559" t="3946" r="1117" b="10614"/>
          <a:stretch/>
        </p:blipFill>
        <p:spPr>
          <a:xfrm rot="16200000">
            <a:off x="4887248" y="87533"/>
            <a:ext cx="2717438" cy="4340332"/>
          </a:xfrm>
          <a:prstGeom prst="rect">
            <a:avLst/>
          </a:prstGeom>
        </p:spPr>
      </p:pic>
      <p:sp>
        <p:nvSpPr>
          <p:cNvPr id="4" name="Text 0"/>
          <p:cNvSpPr/>
          <p:nvPr/>
        </p:nvSpPr>
        <p:spPr>
          <a:xfrm>
            <a:off x="-1521" y="-1046"/>
            <a:ext cx="3333750" cy="5144455"/>
          </a:xfrm>
          <a:prstGeom prst="roundRect">
            <a:avLst>
              <a:gd name="adj" fmla="val -27429"/>
            </a:avLst>
          </a:prstGeom>
          <a:solidFill>
            <a:srgbClr val="1A2C99"/>
          </a:solidFill>
          <a:ln/>
        </p:spPr>
        <p:txBody>
          <a:bodyPr wrap="square" lIns="185208" tIns="607332" rIns="185208" bIns="607332" rtlCol="0" anchor="ctr"/>
          <a:lstStyle/>
          <a:p>
            <a:pPr algn="ctr">
              <a:lnSpc>
                <a:spcPts val="1890"/>
              </a:lnSpc>
            </a:pPr>
            <a:endParaRPr lang="en-US" sz="1350" dirty="0"/>
          </a:p>
        </p:txBody>
      </p:sp>
      <p:pic>
        <p:nvPicPr>
          <p:cNvPr id="5" name="Image 1" descr="https://pitch-assets-ccb95893-de3f-4266-973c-20049231b248.s3.eu-west-1.amazonaws.com/dd3836d4-72e6-4648-92a7-3bd0df4ed946?pitch-bytes=13494&amp;pitch-content-type=image%2Fjpeg"/>
          <p:cNvPicPr>
            <a:picLocks noChangeAspect="1"/>
          </p:cNvPicPr>
          <p:nvPr/>
        </p:nvPicPr>
        <p:blipFill>
          <a:blip r:embed="rId4"/>
          <a:srcRect t="11002" b="9539"/>
          <a:stretch/>
        </p:blipFill>
        <p:spPr>
          <a:xfrm>
            <a:off x="475043" y="718489"/>
            <a:ext cx="2381543" cy="1892356"/>
          </a:xfrm>
          <a:prstGeom prst="rect">
            <a:avLst/>
          </a:prstGeom>
        </p:spPr>
      </p:pic>
      <p:sp>
        <p:nvSpPr>
          <p:cNvPr id="6" name="Text 1"/>
          <p:cNvSpPr/>
          <p:nvPr/>
        </p:nvSpPr>
        <p:spPr>
          <a:xfrm>
            <a:off x="4080420" y="3770192"/>
            <a:ext cx="4403597" cy="426641"/>
          </a:xfrm>
          <a:prstGeom prst="rect">
            <a:avLst/>
          </a:prstGeom>
          <a:noFill/>
          <a:ln/>
        </p:spPr>
        <p:txBody>
          <a:bodyPr wrap="square" lIns="0" tIns="0" rIns="0" bIns="0" rtlCol="0" anchor="t"/>
          <a:lstStyle/>
          <a:p>
            <a:pPr algn="ctr">
              <a:lnSpc>
                <a:spcPts val="1680"/>
              </a:lnSpc>
            </a:pPr>
            <a:r>
              <a:rPr lang="en-US" sz="1200" b="0" dirty="0">
                <a:solidFill>
                  <a:srgbClr val="FFFFFF"/>
                </a:solidFill>
                <a:latin typeface="DM Sans" pitchFamily="34" charset="0"/>
                <a:ea typeface="DM Sans" pitchFamily="34" charset="-122"/>
                <a:cs typeface="DM Sans" pitchFamily="34" charset="-120"/>
              </a:rPr>
              <a:t>THIS IS A PROJECT (RFID SMART DOOR LOCKING SYSTEM) DONE A B.Tech STUDENT FROM Dr.Mahalingam college Pollachi</a:t>
            </a:r>
            <a:endParaRPr lang="en-US" sz="1200" dirty="0"/>
          </a:p>
        </p:txBody>
      </p:sp>
      <p:sp>
        <p:nvSpPr>
          <p:cNvPr id="7" name="Text 2"/>
          <p:cNvSpPr/>
          <p:nvPr/>
        </p:nvSpPr>
        <p:spPr>
          <a:xfrm>
            <a:off x="475825" y="2788876"/>
            <a:ext cx="2381111" cy="1885898"/>
          </a:xfrm>
          <a:prstGeom prst="rect">
            <a:avLst/>
          </a:prstGeom>
          <a:noFill/>
          <a:ln/>
        </p:spPr>
        <p:txBody>
          <a:bodyPr wrap="square" lIns="0" tIns="0" rIns="0" bIns="0" rtlCol="0" anchor="t"/>
          <a:lstStyle/>
          <a:p>
            <a:pPr algn="ctr">
              <a:lnSpc>
                <a:spcPts val="3713"/>
              </a:lnSpc>
            </a:pPr>
            <a:r>
              <a:rPr lang="en-US" sz="3400" b="1" kern="0" spc="-36" dirty="0">
                <a:solidFill>
                  <a:srgbClr val="FFFFFF"/>
                </a:solidFill>
                <a:latin typeface="Space Grotesk" pitchFamily="34" charset="0"/>
                <a:ea typeface="Space Grotesk" pitchFamily="34" charset="-122"/>
                <a:cs typeface="Space Grotesk" pitchFamily="34" charset="-120"/>
              </a:rPr>
              <a:t>RFID SMART DOOR LOCKING SYSTEM</a:t>
            </a:r>
            <a:endParaRPr lang="en-US" sz="3375" dirty="0"/>
          </a:p>
        </p:txBody>
      </p:sp>
      <p:pic>
        <p:nvPicPr>
          <p:cNvPr id="8" name="Image 2" descr="https://pitch-assets-ccb95893-de3f-4266-973c-20049231b248.s3.eu-west-1.amazonaws.com/try-pitch-pdf-export-logo.svg">
            <a:hlinkClick r:id="rId5"/>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6595" y="4803153"/>
            <a:ext cx="515221" cy="2273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bg>
      <p:bgPr>
        <a:gradFill>
          <a:gsLst>
            <a:gs pos="0">
              <a:srgbClr val="5682F3"/>
            </a:gs>
            <a:gs pos="100000">
              <a:srgbClr val="1731B1"/>
            </a:gs>
          </a:gsLst>
          <a:lin ang="2700000"/>
        </a:gra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55ab56e1-1ecf-4eea-b28a-c0b7343c3123?pitch-bytes=329&amp;pitch-content-type=image%2Fsvg%2Bxml"/>
          <p:cNvPicPr>
            <a:picLocks noChangeAspect="1"/>
          </p:cNvPicPr>
          <p:nvPr/>
        </p:nvPicPr>
        <p:blipFill>
          <a:blip r:embed="rId3">
            <a:alphaModFix amt="60000"/>
            <a:extLst>
              <a:ext uri="{96DAC541-7B7A-43D3-8B79-37D633B846F1}">
                <asvg:svgBlip xmlns:asvg="http://schemas.microsoft.com/office/drawing/2016/SVG/main" r:embed="rId4"/>
              </a:ext>
            </a:extLst>
          </a:blip>
          <a:srcRect/>
          <a:stretch/>
        </p:blipFill>
        <p:spPr>
          <a:xfrm>
            <a:off x="3941297" y="-1234454"/>
            <a:ext cx="6507652" cy="7605328"/>
          </a:xfrm>
          <a:prstGeom prst="rect">
            <a:avLst/>
          </a:prstGeom>
        </p:spPr>
      </p:pic>
      <p:pic>
        <p:nvPicPr>
          <p:cNvPr id="4" name="Image 1" descr="https://pitch-assets-ccb95893-de3f-4266-973c-20049231b248.s3.eu-west-1.amazonaws.com/2a8c3df0-6ce4-4a44-9dc4-08fe76265104?pitch-bytes=231&amp;pitch-content-type=image%2Fsvg%2Bxml"/>
          <p:cNvPicPr>
            <a:picLocks noChangeAspect="1"/>
          </p:cNvPicPr>
          <p:nvPr/>
        </p:nvPicPr>
        <p:blipFill>
          <a:blip r:embed="rId5">
            <a:alphaModFix amt="60000"/>
            <a:extLst>
              <a:ext uri="{96DAC541-7B7A-43D3-8B79-37D633B846F1}">
                <asvg:svgBlip xmlns:asvg="http://schemas.microsoft.com/office/drawing/2016/SVG/main" r:embed="rId6"/>
              </a:ext>
            </a:extLst>
          </a:blip>
          <a:srcRect/>
          <a:stretch/>
        </p:blipFill>
        <p:spPr>
          <a:xfrm>
            <a:off x="-1065025" y="-732014"/>
            <a:ext cx="3890319" cy="2685919"/>
          </a:xfrm>
          <a:prstGeom prst="rect">
            <a:avLst/>
          </a:prstGeom>
        </p:spPr>
      </p:pic>
      <p:sp>
        <p:nvSpPr>
          <p:cNvPr id="5" name="Text 0"/>
          <p:cNvSpPr/>
          <p:nvPr/>
        </p:nvSpPr>
        <p:spPr>
          <a:xfrm>
            <a:off x="475852" y="1929248"/>
            <a:ext cx="8191249" cy="1200130"/>
          </a:xfrm>
          <a:prstGeom prst="rect">
            <a:avLst/>
          </a:prstGeom>
          <a:noFill/>
          <a:ln/>
        </p:spPr>
        <p:txBody>
          <a:bodyPr wrap="square" lIns="0" tIns="0" rIns="0" bIns="0" rtlCol="0" anchor="t"/>
          <a:lstStyle/>
          <a:p>
            <a:pPr algn="ctr">
              <a:lnSpc>
                <a:spcPts val="9450"/>
              </a:lnSpc>
            </a:pPr>
            <a:r>
              <a:rPr lang="en-US" sz="10500" b="1" kern="0" spc="-12" dirty="0">
                <a:solidFill>
                  <a:srgbClr val="FFFFFF"/>
                </a:solidFill>
                <a:latin typeface="Space Grotesk" pitchFamily="34" charset="0"/>
                <a:ea typeface="Space Grotesk" pitchFamily="34" charset="-122"/>
                <a:cs typeface="Space Grotesk" pitchFamily="34" charset="-120"/>
              </a:rPr>
              <a:t>Let's   Go!</a:t>
            </a:r>
            <a:endParaRPr lang="en-US" sz="10500" dirty="0"/>
          </a:p>
        </p:txBody>
      </p:sp>
      <p:pic>
        <p:nvPicPr>
          <p:cNvPr id="6" name="Image 2" descr="https://pitch-assets-ccb95893-de3f-4266-973c-20049231b248.s3.eu-west-1.amazonaws.com/236e6829-1f9c-4065-ac89-5adc87af1875?pitch-bytes=190324&amp;pitch-content-type=image%2Fpng"/>
          <p:cNvPicPr>
            <a:picLocks noChangeAspect="1"/>
          </p:cNvPicPr>
          <p:nvPr/>
        </p:nvPicPr>
        <p:blipFill>
          <a:blip r:embed="rId7"/>
          <a:srcRect/>
          <a:stretch/>
        </p:blipFill>
        <p:spPr>
          <a:xfrm>
            <a:off x="3519370" y="1160992"/>
            <a:ext cx="2801876" cy="2739414"/>
          </a:xfrm>
          <a:prstGeom prst="rect">
            <a:avLst/>
          </a:prstGeom>
        </p:spPr>
      </p:pic>
      <p:pic>
        <p:nvPicPr>
          <p:cNvPr id="7" name="Image 3" descr="https://pitch-assets-ccb95893-de3f-4266-973c-20049231b248.s3.eu-west-1.amazonaws.com/try-pitch-pdf-export-logo.svg">
            <a:hlinkClick r:id="rId8"/>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36595" y="4803153"/>
            <a:ext cx="515221" cy="2273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Words>
  <Application>Microsoft Office PowerPoint</Application>
  <PresentationFormat>On-screen Show (16:9)</PresentationFormat>
  <Paragraphs>23</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Space Grotesk</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SMART DOOR LOCKING SYSTEM</dc:title>
  <dc:subject>PptxGenJS Presentation</dc:subject>
  <dc:creator>Pitch Software GmbH</dc:creator>
  <cp:lastModifiedBy>GSD KARTHICK PRANESH</cp:lastModifiedBy>
  <cp:revision>2</cp:revision>
  <dcterms:created xsi:type="dcterms:W3CDTF">2023-05-11T16:33:17Z</dcterms:created>
  <dcterms:modified xsi:type="dcterms:W3CDTF">2025-02-09T12:09:48Z</dcterms:modified>
</cp:coreProperties>
</file>