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32">
          <p15:clr>
            <a:srgbClr val="5ACBF0"/>
          </p15:clr>
        </p15:guide>
        <p15:guide id="2" pos="696">
          <p15:clr>
            <a:srgbClr val="5ACBF0"/>
          </p15:clr>
        </p15:guide>
        <p15:guide id="3" pos="6948">
          <p15:clr>
            <a:srgbClr val="5ACBF0"/>
          </p15:clr>
        </p15:guide>
        <p15:guide id="4" orient="horz" pos="3792">
          <p15:clr>
            <a:srgbClr val="5ACBF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fuoDcR7G4c/YL7hppR2SBAhf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71978-AE93-41E0-8195-10B2F42C27F8}" v="260" dt="2023-10-05T17:37:46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32"/>
        <p:guide pos="696"/>
        <p:guide pos="6948"/>
        <p:guide orient="horz"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a777bc906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g27a777bc906_0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27a777bc906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a777bc90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27a777bc906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27a777bc906_0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a777bc9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27a777bc906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7a777bc906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a777bc90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27a777bc906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7a777bc906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a777bc90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27a777bc906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27a777bc906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a777bc90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7a777bc906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7a777bc906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90" name="Google Shape;90;p1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699"/>
            <a:ext cx="12192001" cy="688339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10171792" y="5109810"/>
            <a:ext cx="1004208" cy="1004208"/>
          </a:xfrm>
          <a:prstGeom prst="ellipse">
            <a:avLst/>
          </a:prstGeom>
          <a:gradFill>
            <a:gsLst>
              <a:gs pos="0">
                <a:srgbClr val="2C63A4"/>
              </a:gs>
              <a:gs pos="58999">
                <a:srgbClr val="2C63A4">
                  <a:alpha val="0"/>
                </a:srgbClr>
              </a:gs>
              <a:gs pos="100000">
                <a:srgbClr val="2C63A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262742" y="1513392"/>
            <a:ext cx="319316" cy="319316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723992" y="6114018"/>
            <a:ext cx="431800" cy="4318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317075" y="1424500"/>
            <a:ext cx="2055300" cy="19536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8831975" y="2772750"/>
            <a:ext cx="1414800" cy="13125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8770925" y="3856350"/>
            <a:ext cx="152700" cy="1731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08750" y="1261700"/>
            <a:ext cx="6105000" cy="17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N S I G H T X ’ 23</a:t>
            </a:r>
            <a:endParaRPr sz="5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700" y="2066725"/>
            <a:ext cx="2868175" cy="28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641025" y="2569763"/>
            <a:ext cx="5576100" cy="27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4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CHARGING EV-VEHICLES USING SOLAR</a:t>
            </a:r>
            <a:endParaRPr lang="en-US" sz="4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6FA8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27a777bc906_0_151"/>
          <p:cNvGrpSpPr/>
          <p:nvPr/>
        </p:nvGrpSpPr>
        <p:grpSpPr>
          <a:xfrm>
            <a:off x="-265624" y="-870238"/>
            <a:ext cx="12723613" cy="8598606"/>
            <a:chOff x="-5715000" y="-6019800"/>
            <a:chExt cx="25031700" cy="16916400"/>
          </a:xfrm>
        </p:grpSpPr>
        <p:grpSp>
          <p:nvGrpSpPr>
            <p:cNvPr id="369" name="Google Shape;369;g27a777bc906_0_151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370" name="Google Shape;370;g27a777bc906_0_15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g27a777bc906_0_15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2" name="Google Shape;372;g27a777bc906_0_151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373" name="Google Shape;373;g27a777bc906_0_15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27a777bc906_0_15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5" name="Google Shape;375;g27a777bc906_0_151"/>
          <p:cNvSpPr/>
          <p:nvPr/>
        </p:nvSpPr>
        <p:spPr>
          <a:xfrm>
            <a:off x="0" y="0"/>
            <a:ext cx="122733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g27a777bc906_0_151"/>
          <p:cNvGrpSpPr/>
          <p:nvPr/>
        </p:nvGrpSpPr>
        <p:grpSpPr>
          <a:xfrm>
            <a:off x="319374" y="416465"/>
            <a:ext cx="736352" cy="729254"/>
            <a:chOff x="1792574" y="2237071"/>
            <a:chExt cx="736352" cy="729254"/>
          </a:xfrm>
        </p:grpSpPr>
        <p:sp>
          <p:nvSpPr>
            <p:cNvPr id="377" name="Google Shape;377;g27a777bc906_0_151"/>
            <p:cNvSpPr/>
            <p:nvPr/>
          </p:nvSpPr>
          <p:spPr>
            <a:xfrm>
              <a:off x="1792574" y="2310825"/>
              <a:ext cx="655500" cy="6555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27a777bc906_0_151"/>
            <p:cNvSpPr/>
            <p:nvPr/>
          </p:nvSpPr>
          <p:spPr>
            <a:xfrm>
              <a:off x="2376826" y="2237071"/>
              <a:ext cx="152100" cy="1521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g27a777bc906_0_151"/>
          <p:cNvGrpSpPr/>
          <p:nvPr/>
        </p:nvGrpSpPr>
        <p:grpSpPr>
          <a:xfrm>
            <a:off x="10970079" y="6264015"/>
            <a:ext cx="736700" cy="101700"/>
            <a:chOff x="292100" y="342900"/>
            <a:chExt cx="736700" cy="101700"/>
          </a:xfrm>
        </p:grpSpPr>
        <p:sp>
          <p:nvSpPr>
            <p:cNvPr id="380" name="Google Shape;380;g27a777bc906_0_151"/>
            <p:cNvSpPr/>
            <p:nvPr/>
          </p:nvSpPr>
          <p:spPr>
            <a:xfrm>
              <a:off x="292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27a777bc906_0_151"/>
            <p:cNvSpPr/>
            <p:nvPr/>
          </p:nvSpPr>
          <p:spPr>
            <a:xfrm>
              <a:off x="6096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27a777bc906_0_151"/>
            <p:cNvSpPr/>
            <p:nvPr/>
          </p:nvSpPr>
          <p:spPr>
            <a:xfrm>
              <a:off x="927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g27a777bc906_0_151"/>
          <p:cNvSpPr/>
          <p:nvPr/>
        </p:nvSpPr>
        <p:spPr>
          <a:xfrm>
            <a:off x="2590705" y="3042720"/>
            <a:ext cx="153600" cy="153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7a777bc906_0_151"/>
          <p:cNvSpPr/>
          <p:nvPr/>
        </p:nvSpPr>
        <p:spPr>
          <a:xfrm>
            <a:off x="10197934" y="5944836"/>
            <a:ext cx="319200" cy="3192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7a777bc906_0_151"/>
          <p:cNvSpPr txBox="1"/>
          <p:nvPr/>
        </p:nvSpPr>
        <p:spPr>
          <a:xfrm>
            <a:off x="2360600" y="956450"/>
            <a:ext cx="1892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27a777bc906_0_151"/>
          <p:cNvSpPr txBox="1"/>
          <p:nvPr/>
        </p:nvSpPr>
        <p:spPr>
          <a:xfrm>
            <a:off x="1373650" y="424925"/>
            <a:ext cx="6003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5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g27a777bc906_0_151"/>
          <p:cNvSpPr txBox="1"/>
          <p:nvPr/>
        </p:nvSpPr>
        <p:spPr>
          <a:xfrm>
            <a:off x="1055726" y="1891422"/>
            <a:ext cx="9485720" cy="406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conclusion, self-charging electric vehicles (EVs) using solar technology represent a groundbreaking innovation in the world of transportation.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offer the promise of energy independence, sustainability, and reduced environmental impact by harnessing the sun's power to keep vehicles on the road. </a:t>
            </a:r>
            <a:endParaRPr sz="2800" dirty="0">
              <a:solidFill>
                <a:srgbClr val="6FA8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g27a777bc906_0_151"/>
          <p:cNvSpPr/>
          <p:nvPr/>
        </p:nvSpPr>
        <p:spPr>
          <a:xfrm>
            <a:off x="-265630" y="5860914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7a777bc906_0_151"/>
          <p:cNvSpPr/>
          <p:nvPr/>
        </p:nvSpPr>
        <p:spPr>
          <a:xfrm>
            <a:off x="10839078" y="-332546"/>
            <a:ext cx="1892700" cy="1494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g27a777bc906_0_181"/>
          <p:cNvGrpSpPr/>
          <p:nvPr/>
        </p:nvGrpSpPr>
        <p:grpSpPr>
          <a:xfrm>
            <a:off x="-265624" y="-870238"/>
            <a:ext cx="12723613" cy="8598606"/>
            <a:chOff x="-5715000" y="-6019800"/>
            <a:chExt cx="25031700" cy="16916400"/>
          </a:xfrm>
        </p:grpSpPr>
        <p:grpSp>
          <p:nvGrpSpPr>
            <p:cNvPr id="396" name="Google Shape;396;g27a777bc906_0_181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397" name="Google Shape;397;g27a777bc906_0_18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g27a777bc906_0_18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g27a777bc906_0_181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400" name="Google Shape;400;g27a777bc906_0_18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g27a777bc906_0_18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2" name="Google Shape;402;g27a777bc906_0_181"/>
          <p:cNvSpPr/>
          <p:nvPr/>
        </p:nvSpPr>
        <p:spPr>
          <a:xfrm>
            <a:off x="0" y="0"/>
            <a:ext cx="122733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g27a777bc906_0_181"/>
          <p:cNvGrpSpPr/>
          <p:nvPr/>
        </p:nvGrpSpPr>
        <p:grpSpPr>
          <a:xfrm>
            <a:off x="319374" y="416465"/>
            <a:ext cx="736352" cy="729254"/>
            <a:chOff x="1792574" y="2237071"/>
            <a:chExt cx="736352" cy="729254"/>
          </a:xfrm>
        </p:grpSpPr>
        <p:sp>
          <p:nvSpPr>
            <p:cNvPr id="404" name="Google Shape;404;g27a777bc906_0_181"/>
            <p:cNvSpPr/>
            <p:nvPr/>
          </p:nvSpPr>
          <p:spPr>
            <a:xfrm>
              <a:off x="1792574" y="2310825"/>
              <a:ext cx="655500" cy="6555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27a777bc906_0_181"/>
            <p:cNvSpPr/>
            <p:nvPr/>
          </p:nvSpPr>
          <p:spPr>
            <a:xfrm>
              <a:off x="2376826" y="2237071"/>
              <a:ext cx="152100" cy="1521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g27a777bc906_0_181"/>
          <p:cNvGrpSpPr/>
          <p:nvPr/>
        </p:nvGrpSpPr>
        <p:grpSpPr>
          <a:xfrm>
            <a:off x="10970079" y="6264015"/>
            <a:ext cx="736700" cy="101700"/>
            <a:chOff x="292100" y="342900"/>
            <a:chExt cx="736700" cy="101700"/>
          </a:xfrm>
        </p:grpSpPr>
        <p:sp>
          <p:nvSpPr>
            <p:cNvPr id="407" name="Google Shape;407;g27a777bc906_0_181"/>
            <p:cNvSpPr/>
            <p:nvPr/>
          </p:nvSpPr>
          <p:spPr>
            <a:xfrm>
              <a:off x="292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27a777bc906_0_181"/>
            <p:cNvSpPr/>
            <p:nvPr/>
          </p:nvSpPr>
          <p:spPr>
            <a:xfrm>
              <a:off x="6096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7a777bc906_0_181"/>
            <p:cNvSpPr/>
            <p:nvPr/>
          </p:nvSpPr>
          <p:spPr>
            <a:xfrm>
              <a:off x="927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g27a777bc906_0_181"/>
          <p:cNvSpPr/>
          <p:nvPr/>
        </p:nvSpPr>
        <p:spPr>
          <a:xfrm>
            <a:off x="2590705" y="3042720"/>
            <a:ext cx="153600" cy="153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7a777bc906_0_181"/>
          <p:cNvSpPr/>
          <p:nvPr/>
        </p:nvSpPr>
        <p:spPr>
          <a:xfrm>
            <a:off x="10197934" y="5944836"/>
            <a:ext cx="319200" cy="3192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27a777bc906_0_181"/>
          <p:cNvSpPr txBox="1"/>
          <p:nvPr/>
        </p:nvSpPr>
        <p:spPr>
          <a:xfrm>
            <a:off x="2360600" y="956450"/>
            <a:ext cx="1892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7a777bc906_0_181"/>
          <p:cNvSpPr txBox="1"/>
          <p:nvPr/>
        </p:nvSpPr>
        <p:spPr>
          <a:xfrm>
            <a:off x="2859200" y="2747275"/>
            <a:ext cx="5494500" cy="22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6FA8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g27a777bc906_0_181"/>
          <p:cNvSpPr/>
          <p:nvPr/>
        </p:nvSpPr>
        <p:spPr>
          <a:xfrm>
            <a:off x="-265630" y="5860914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7a777bc906_0_181"/>
          <p:cNvSpPr/>
          <p:nvPr/>
        </p:nvSpPr>
        <p:spPr>
          <a:xfrm>
            <a:off x="10839078" y="-332546"/>
            <a:ext cx="1892700" cy="1494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g27a777bc906_0_181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2665875" y="875050"/>
            <a:ext cx="6664675" cy="53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7a777bc906_0_181"/>
          <p:cNvSpPr txBox="1"/>
          <p:nvPr/>
        </p:nvSpPr>
        <p:spPr>
          <a:xfrm>
            <a:off x="4188150" y="2665875"/>
            <a:ext cx="38157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THANK YOU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112" name="Google Shape;112;p6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6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116" name="Google Shape;116;p6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" name="Google Shape;11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6"/>
          <p:cNvGrpSpPr/>
          <p:nvPr/>
        </p:nvGrpSpPr>
        <p:grpSpPr>
          <a:xfrm>
            <a:off x="319374" y="416465"/>
            <a:ext cx="736313" cy="729106"/>
            <a:chOff x="1792574" y="2237071"/>
            <a:chExt cx="736313" cy="729106"/>
          </a:xfrm>
        </p:grpSpPr>
        <p:sp>
          <p:nvSpPr>
            <p:cNvPr id="120" name="Google Shape;120;p6"/>
            <p:cNvSpPr/>
            <p:nvPr/>
          </p:nvSpPr>
          <p:spPr>
            <a:xfrm>
              <a:off x="1792574" y="2310825"/>
              <a:ext cx="655352" cy="655352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2376826" y="2237071"/>
              <a:ext cx="152061" cy="152061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10970079" y="6264015"/>
            <a:ext cx="736600" cy="101600"/>
            <a:chOff x="292100" y="342900"/>
            <a:chExt cx="736600" cy="101600"/>
          </a:xfrm>
        </p:grpSpPr>
        <p:sp>
          <p:nvSpPr>
            <p:cNvPr id="123" name="Google Shape;123;p6"/>
            <p:cNvSpPr/>
            <p:nvPr/>
          </p:nvSpPr>
          <p:spPr>
            <a:xfrm>
              <a:off x="292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6096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27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" name="Google Shape;126;p6"/>
          <p:cNvSpPr/>
          <p:nvPr/>
        </p:nvSpPr>
        <p:spPr>
          <a:xfrm>
            <a:off x="10828784" y="747111"/>
            <a:ext cx="319316" cy="319316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1738139" y="2113558"/>
            <a:ext cx="4090500" cy="220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267970" marR="5080" lvl="0" indent="-255270">
              <a:lnSpc>
                <a:spcPct val="120000"/>
              </a:lnSpc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GSD KARTHICK PRANESH</a:t>
            </a:r>
          </a:p>
          <a:p>
            <a:pPr marL="267970" marR="5080" lvl="0" indent="-255270">
              <a:lnSpc>
                <a:spcPct val="120000"/>
              </a:lnSpc>
              <a:buClr>
                <a:srgbClr val="FFFFFF"/>
              </a:buClr>
              <a:buSzPts val="1600"/>
              <a:buChar char="•"/>
            </a:pPr>
            <a:r>
              <a:rPr lang="en-US" sz="12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AI&amp;DS</a:t>
            </a: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endParaRPr dirty="0"/>
          </a:p>
        </p:txBody>
      </p:sp>
      <p:sp>
        <p:nvSpPr>
          <p:cNvPr id="135" name="Google Shape;135;p6"/>
          <p:cNvSpPr/>
          <p:nvPr/>
        </p:nvSpPr>
        <p:spPr>
          <a:xfrm>
            <a:off x="5907963" y="2164205"/>
            <a:ext cx="4090500" cy="210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67970" marR="5080" lvl="0" indent="-255270">
              <a:lnSpc>
                <a:spcPct val="120000"/>
              </a:lnSpc>
              <a:buClr>
                <a:srgbClr val="FFFFFF"/>
              </a:buClr>
              <a:buSzPts val="1600"/>
              <a:buFont typeface="Arial"/>
              <a:buChar char="•"/>
            </a:pPr>
            <a:r>
              <a:rPr lang="en-US" sz="12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Sujitha</a:t>
            </a:r>
            <a:r>
              <a:rPr lang="en-US" sz="1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pPr marL="267970" marR="5080" lvl="0" indent="-255270">
              <a:lnSpc>
                <a:spcPct val="120000"/>
              </a:lnSpc>
              <a:buClr>
                <a:srgbClr val="FFFFFF"/>
              </a:buClr>
              <a:buSzPts val="1600"/>
              <a:buChar char="•"/>
            </a:pPr>
            <a:r>
              <a:rPr lang="en-US" sz="12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AI&amp;DS</a:t>
            </a:r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endParaRPr dirty="0"/>
          </a:p>
        </p:txBody>
      </p:sp>
      <p:sp>
        <p:nvSpPr>
          <p:cNvPr id="142" name="Google Shape;142;p6"/>
          <p:cNvSpPr txBox="1"/>
          <p:nvPr/>
        </p:nvSpPr>
        <p:spPr>
          <a:xfrm>
            <a:off x="1668700" y="366300"/>
            <a:ext cx="4090500" cy="8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 DETAILS</a:t>
            </a:r>
            <a:endParaRPr sz="3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6"/>
          <p:cNvSpPr/>
          <p:nvPr/>
        </p:nvSpPr>
        <p:spPr>
          <a:xfrm>
            <a:off x="-265630" y="5935914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"/>
          <p:cNvGrpSpPr/>
          <p:nvPr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150" name="Google Shape;150;p4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151" name="Google Shape;151;p4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Google Shape;156;p4"/>
          <p:cNvSpPr/>
          <p:nvPr/>
        </p:nvSpPr>
        <p:spPr>
          <a:xfrm>
            <a:off x="0" y="0"/>
            <a:ext cx="122733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4"/>
          <p:cNvGrpSpPr/>
          <p:nvPr/>
        </p:nvGrpSpPr>
        <p:grpSpPr>
          <a:xfrm>
            <a:off x="319374" y="416465"/>
            <a:ext cx="736313" cy="729106"/>
            <a:chOff x="1792574" y="2237071"/>
            <a:chExt cx="736313" cy="729106"/>
          </a:xfrm>
        </p:grpSpPr>
        <p:sp>
          <p:nvSpPr>
            <p:cNvPr id="158" name="Google Shape;158;p4"/>
            <p:cNvSpPr/>
            <p:nvPr/>
          </p:nvSpPr>
          <p:spPr>
            <a:xfrm>
              <a:off x="1792574" y="2310825"/>
              <a:ext cx="655352" cy="655352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376826" y="2237071"/>
              <a:ext cx="152061" cy="152061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4"/>
          <p:cNvGrpSpPr/>
          <p:nvPr/>
        </p:nvGrpSpPr>
        <p:grpSpPr>
          <a:xfrm>
            <a:off x="10970079" y="6264015"/>
            <a:ext cx="736600" cy="101600"/>
            <a:chOff x="292100" y="342900"/>
            <a:chExt cx="736600" cy="101600"/>
          </a:xfrm>
        </p:grpSpPr>
        <p:sp>
          <p:nvSpPr>
            <p:cNvPr id="161" name="Google Shape;161;p4"/>
            <p:cNvSpPr/>
            <p:nvPr/>
          </p:nvSpPr>
          <p:spPr>
            <a:xfrm>
              <a:off x="292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6096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927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4"/>
          <p:cNvSpPr/>
          <p:nvPr/>
        </p:nvSpPr>
        <p:spPr>
          <a:xfrm>
            <a:off x="2590705" y="3042720"/>
            <a:ext cx="153658" cy="153658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10197934" y="5944836"/>
            <a:ext cx="319200" cy="3192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2360600" y="956450"/>
            <a:ext cx="1892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1373650" y="424925"/>
            <a:ext cx="36630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852826" y="2125465"/>
            <a:ext cx="10168053" cy="41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Self-charging electric vehicles (EVs) using solar technology represent an innovative approach to sustainable transportation.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vehicles are equipped with integrated solar panels that harness energy from the sun to recharge their batteries, reducing the need for external charging stations. </a:t>
            </a:r>
          </a:p>
        </p:txBody>
      </p:sp>
      <p:sp>
        <p:nvSpPr>
          <p:cNvPr id="169" name="Google Shape;169;p4"/>
          <p:cNvSpPr/>
          <p:nvPr/>
        </p:nvSpPr>
        <p:spPr>
          <a:xfrm>
            <a:off x="-52505" y="6019789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1225720" y="-101761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g27a777bc906_0_21"/>
          <p:cNvGrpSpPr/>
          <p:nvPr/>
        </p:nvGrpSpPr>
        <p:grpSpPr>
          <a:xfrm>
            <a:off x="-265624" y="-870238"/>
            <a:ext cx="12723613" cy="8598606"/>
            <a:chOff x="-5715000" y="-6019800"/>
            <a:chExt cx="25031700" cy="16916400"/>
          </a:xfrm>
        </p:grpSpPr>
        <p:grpSp>
          <p:nvGrpSpPr>
            <p:cNvPr id="177" name="Google Shape;177;g27a777bc906_0_21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178" name="Google Shape;178;g27a777bc906_0_2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27a777bc906_0_2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0" name="Google Shape;180;g27a777bc906_0_21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181" name="Google Shape;181;g27a777bc906_0_21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g27a777bc906_0_21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g27a777bc906_0_21"/>
          <p:cNvSpPr/>
          <p:nvPr/>
        </p:nvSpPr>
        <p:spPr>
          <a:xfrm>
            <a:off x="0" y="0"/>
            <a:ext cx="122733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g27a777bc906_0_21"/>
          <p:cNvGrpSpPr/>
          <p:nvPr/>
        </p:nvGrpSpPr>
        <p:grpSpPr>
          <a:xfrm>
            <a:off x="319374" y="416465"/>
            <a:ext cx="736352" cy="729254"/>
            <a:chOff x="1792574" y="2237071"/>
            <a:chExt cx="736352" cy="729254"/>
          </a:xfrm>
        </p:grpSpPr>
        <p:sp>
          <p:nvSpPr>
            <p:cNvPr id="185" name="Google Shape;185;g27a777bc906_0_21"/>
            <p:cNvSpPr/>
            <p:nvPr/>
          </p:nvSpPr>
          <p:spPr>
            <a:xfrm>
              <a:off x="1792574" y="2310825"/>
              <a:ext cx="655500" cy="6555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7a777bc906_0_21"/>
            <p:cNvSpPr/>
            <p:nvPr/>
          </p:nvSpPr>
          <p:spPr>
            <a:xfrm>
              <a:off x="2376826" y="2237071"/>
              <a:ext cx="152100" cy="1521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g27a777bc906_0_21"/>
          <p:cNvGrpSpPr/>
          <p:nvPr/>
        </p:nvGrpSpPr>
        <p:grpSpPr>
          <a:xfrm>
            <a:off x="10970079" y="6264015"/>
            <a:ext cx="736700" cy="101700"/>
            <a:chOff x="292100" y="342900"/>
            <a:chExt cx="736700" cy="101700"/>
          </a:xfrm>
        </p:grpSpPr>
        <p:sp>
          <p:nvSpPr>
            <p:cNvPr id="188" name="Google Shape;188;g27a777bc906_0_21"/>
            <p:cNvSpPr/>
            <p:nvPr/>
          </p:nvSpPr>
          <p:spPr>
            <a:xfrm>
              <a:off x="292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7a777bc906_0_21"/>
            <p:cNvSpPr/>
            <p:nvPr/>
          </p:nvSpPr>
          <p:spPr>
            <a:xfrm>
              <a:off x="6096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7a777bc906_0_21"/>
            <p:cNvSpPr/>
            <p:nvPr/>
          </p:nvSpPr>
          <p:spPr>
            <a:xfrm>
              <a:off x="927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27a777bc906_0_21"/>
          <p:cNvSpPr/>
          <p:nvPr/>
        </p:nvSpPr>
        <p:spPr>
          <a:xfrm>
            <a:off x="2590705" y="3042720"/>
            <a:ext cx="153600" cy="153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7a777bc906_0_21"/>
          <p:cNvSpPr/>
          <p:nvPr/>
        </p:nvSpPr>
        <p:spPr>
          <a:xfrm>
            <a:off x="10197934" y="5944836"/>
            <a:ext cx="319200" cy="3192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7a777bc906_0_21"/>
          <p:cNvSpPr txBox="1"/>
          <p:nvPr/>
        </p:nvSpPr>
        <p:spPr>
          <a:xfrm>
            <a:off x="2360600" y="956450"/>
            <a:ext cx="1892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7a777bc906_0_21"/>
          <p:cNvSpPr txBox="1"/>
          <p:nvPr/>
        </p:nvSpPr>
        <p:spPr>
          <a:xfrm>
            <a:off x="1373650" y="424925"/>
            <a:ext cx="6003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 AND OBJECTIVES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27a777bc906_0_21"/>
          <p:cNvSpPr txBox="1"/>
          <p:nvPr/>
        </p:nvSpPr>
        <p:spPr>
          <a:xfrm>
            <a:off x="891770" y="2102889"/>
            <a:ext cx="10180009" cy="356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technology not only extends the range of EVs but also reduces their carbon footprint, making them a promising solution for a greener and more energy-efficient future of mobility.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main </a:t>
            </a:r>
            <a:r>
              <a:rPr lang="en-US" sz="2800" dirty="0" err="1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objrctive</a:t>
            </a: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to make Electric Vehicles more efficient and eco-friendly.</a:t>
            </a: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6FA8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6FA8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27a777bc906_0_21"/>
          <p:cNvSpPr/>
          <p:nvPr/>
        </p:nvSpPr>
        <p:spPr>
          <a:xfrm>
            <a:off x="-265630" y="5860914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7a777bc906_0_21"/>
          <p:cNvSpPr/>
          <p:nvPr/>
        </p:nvSpPr>
        <p:spPr>
          <a:xfrm>
            <a:off x="10839078" y="-332546"/>
            <a:ext cx="1892700" cy="1494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g27a777bc906_0_93"/>
          <p:cNvGrpSpPr/>
          <p:nvPr/>
        </p:nvGrpSpPr>
        <p:grpSpPr>
          <a:xfrm>
            <a:off x="-265624" y="-870238"/>
            <a:ext cx="12723613" cy="8598606"/>
            <a:chOff x="-5715000" y="-6019800"/>
            <a:chExt cx="25031700" cy="16916400"/>
          </a:xfrm>
        </p:grpSpPr>
        <p:grpSp>
          <p:nvGrpSpPr>
            <p:cNvPr id="204" name="Google Shape;204;g27a777bc906_0_93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05" name="Google Shape;205;g27a777bc906_0_93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27a777bc906_0_93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g27a777bc906_0_93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08" name="Google Shape;208;g27a777bc906_0_93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27a777bc906_0_93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g27a777bc906_0_93"/>
          <p:cNvSpPr/>
          <p:nvPr/>
        </p:nvSpPr>
        <p:spPr>
          <a:xfrm>
            <a:off x="0" y="0"/>
            <a:ext cx="122733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g27a777bc906_0_93"/>
          <p:cNvGrpSpPr/>
          <p:nvPr/>
        </p:nvGrpSpPr>
        <p:grpSpPr>
          <a:xfrm>
            <a:off x="319374" y="416465"/>
            <a:ext cx="736352" cy="729254"/>
            <a:chOff x="1792574" y="2237071"/>
            <a:chExt cx="736352" cy="729254"/>
          </a:xfrm>
        </p:grpSpPr>
        <p:sp>
          <p:nvSpPr>
            <p:cNvPr id="212" name="Google Shape;212;g27a777bc906_0_93"/>
            <p:cNvSpPr/>
            <p:nvPr/>
          </p:nvSpPr>
          <p:spPr>
            <a:xfrm>
              <a:off x="1792574" y="2310825"/>
              <a:ext cx="655500" cy="6555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27a777bc906_0_93"/>
            <p:cNvSpPr/>
            <p:nvPr/>
          </p:nvSpPr>
          <p:spPr>
            <a:xfrm>
              <a:off x="2376826" y="2237071"/>
              <a:ext cx="152100" cy="1521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g27a777bc906_0_93"/>
          <p:cNvGrpSpPr/>
          <p:nvPr/>
        </p:nvGrpSpPr>
        <p:grpSpPr>
          <a:xfrm>
            <a:off x="10970079" y="6264015"/>
            <a:ext cx="736700" cy="101700"/>
            <a:chOff x="292100" y="342900"/>
            <a:chExt cx="736700" cy="101700"/>
          </a:xfrm>
        </p:grpSpPr>
        <p:sp>
          <p:nvSpPr>
            <p:cNvPr id="215" name="Google Shape;215;g27a777bc906_0_93"/>
            <p:cNvSpPr/>
            <p:nvPr/>
          </p:nvSpPr>
          <p:spPr>
            <a:xfrm>
              <a:off x="292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7a777bc906_0_93"/>
            <p:cNvSpPr/>
            <p:nvPr/>
          </p:nvSpPr>
          <p:spPr>
            <a:xfrm>
              <a:off x="6096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7a777bc906_0_93"/>
            <p:cNvSpPr/>
            <p:nvPr/>
          </p:nvSpPr>
          <p:spPr>
            <a:xfrm>
              <a:off x="927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g27a777bc906_0_93"/>
          <p:cNvSpPr/>
          <p:nvPr/>
        </p:nvSpPr>
        <p:spPr>
          <a:xfrm>
            <a:off x="2590705" y="3042720"/>
            <a:ext cx="153600" cy="153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7a777bc906_0_93"/>
          <p:cNvSpPr/>
          <p:nvPr/>
        </p:nvSpPr>
        <p:spPr>
          <a:xfrm>
            <a:off x="10197934" y="5944836"/>
            <a:ext cx="319200" cy="3192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7a777bc906_0_93"/>
          <p:cNvSpPr txBox="1"/>
          <p:nvPr/>
        </p:nvSpPr>
        <p:spPr>
          <a:xfrm>
            <a:off x="2360600" y="956450"/>
            <a:ext cx="1892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7a777bc906_0_93"/>
          <p:cNvSpPr txBox="1"/>
          <p:nvPr/>
        </p:nvSpPr>
        <p:spPr>
          <a:xfrm>
            <a:off x="1373650" y="424925"/>
            <a:ext cx="6003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g27a777bc906_0_93"/>
          <p:cNvSpPr txBox="1"/>
          <p:nvPr/>
        </p:nvSpPr>
        <p:spPr>
          <a:xfrm>
            <a:off x="1373649" y="1948543"/>
            <a:ext cx="9327007" cy="3592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6FA8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g27a777bc906_0_93"/>
          <p:cNvSpPr/>
          <p:nvPr/>
        </p:nvSpPr>
        <p:spPr>
          <a:xfrm>
            <a:off x="-101680" y="5944814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7a777bc906_0_93"/>
          <p:cNvSpPr/>
          <p:nvPr/>
        </p:nvSpPr>
        <p:spPr>
          <a:xfrm>
            <a:off x="11500445" y="416464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45;p7">
            <a:extLst>
              <a:ext uri="{FF2B5EF4-FFF2-40B4-BE49-F238E27FC236}">
                <a16:creationId xmlns:a16="http://schemas.microsoft.com/office/drawing/2014/main" id="{8D17AD3F-F632-18D0-967C-13846C70A5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668" y="1591555"/>
            <a:ext cx="7406627" cy="4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g27a777bc906_0_69"/>
          <p:cNvGrpSpPr/>
          <p:nvPr/>
        </p:nvGrpSpPr>
        <p:grpSpPr>
          <a:xfrm>
            <a:off x="-265624" y="-870238"/>
            <a:ext cx="12723613" cy="8598606"/>
            <a:chOff x="-5715000" y="-6019800"/>
            <a:chExt cx="25031700" cy="16916400"/>
          </a:xfrm>
        </p:grpSpPr>
        <p:grpSp>
          <p:nvGrpSpPr>
            <p:cNvPr id="231" name="Google Shape;231;g27a777bc906_0_69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32" name="Google Shape;232;g27a777bc906_0_69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27a777bc906_0_69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g27a777bc906_0_69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35" name="Google Shape;235;g27a777bc906_0_69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27a777bc906_0_69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Google Shape;237;g27a777bc906_0_69"/>
          <p:cNvSpPr/>
          <p:nvPr/>
        </p:nvSpPr>
        <p:spPr>
          <a:xfrm>
            <a:off x="0" y="0"/>
            <a:ext cx="122733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g27a777bc906_0_69"/>
          <p:cNvGrpSpPr/>
          <p:nvPr/>
        </p:nvGrpSpPr>
        <p:grpSpPr>
          <a:xfrm>
            <a:off x="319374" y="416465"/>
            <a:ext cx="736352" cy="729254"/>
            <a:chOff x="1792574" y="2237071"/>
            <a:chExt cx="736352" cy="729254"/>
          </a:xfrm>
        </p:grpSpPr>
        <p:sp>
          <p:nvSpPr>
            <p:cNvPr id="239" name="Google Shape;239;g27a777bc906_0_69"/>
            <p:cNvSpPr/>
            <p:nvPr/>
          </p:nvSpPr>
          <p:spPr>
            <a:xfrm>
              <a:off x="1792574" y="2310825"/>
              <a:ext cx="655500" cy="6555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27a777bc906_0_69"/>
            <p:cNvSpPr/>
            <p:nvPr/>
          </p:nvSpPr>
          <p:spPr>
            <a:xfrm>
              <a:off x="2376826" y="2237071"/>
              <a:ext cx="152100" cy="1521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g27a777bc906_0_69"/>
          <p:cNvGrpSpPr/>
          <p:nvPr/>
        </p:nvGrpSpPr>
        <p:grpSpPr>
          <a:xfrm>
            <a:off x="10970079" y="6264015"/>
            <a:ext cx="736700" cy="101700"/>
            <a:chOff x="292100" y="342900"/>
            <a:chExt cx="736700" cy="101700"/>
          </a:xfrm>
        </p:grpSpPr>
        <p:sp>
          <p:nvSpPr>
            <p:cNvPr id="242" name="Google Shape;242;g27a777bc906_0_69"/>
            <p:cNvSpPr/>
            <p:nvPr/>
          </p:nvSpPr>
          <p:spPr>
            <a:xfrm>
              <a:off x="292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7a777bc906_0_69"/>
            <p:cNvSpPr/>
            <p:nvPr/>
          </p:nvSpPr>
          <p:spPr>
            <a:xfrm>
              <a:off x="6096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7a777bc906_0_69"/>
            <p:cNvSpPr/>
            <p:nvPr/>
          </p:nvSpPr>
          <p:spPr>
            <a:xfrm>
              <a:off x="927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g27a777bc906_0_69"/>
          <p:cNvSpPr/>
          <p:nvPr/>
        </p:nvSpPr>
        <p:spPr>
          <a:xfrm>
            <a:off x="2590705" y="3042720"/>
            <a:ext cx="153600" cy="153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7a777bc906_0_69"/>
          <p:cNvSpPr/>
          <p:nvPr/>
        </p:nvSpPr>
        <p:spPr>
          <a:xfrm>
            <a:off x="10197934" y="5944836"/>
            <a:ext cx="319200" cy="3192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7a777bc906_0_69"/>
          <p:cNvSpPr txBox="1"/>
          <p:nvPr/>
        </p:nvSpPr>
        <p:spPr>
          <a:xfrm>
            <a:off x="2360600" y="956450"/>
            <a:ext cx="1892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7a777bc906_0_69"/>
          <p:cNvSpPr txBox="1"/>
          <p:nvPr/>
        </p:nvSpPr>
        <p:spPr>
          <a:xfrm>
            <a:off x="1373650" y="424925"/>
            <a:ext cx="6003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UNIQUENESS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27a777bc906_0_69"/>
          <p:cNvSpPr txBox="1"/>
          <p:nvPr/>
        </p:nvSpPr>
        <p:spPr>
          <a:xfrm>
            <a:off x="1236131" y="1562049"/>
            <a:ext cx="9475412" cy="455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~Here are some key points that highlight its uniqueness: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1.Energy Independence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2.Continuous Charging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3.Sustainability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4.Off-Grid Capabilities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5.Cost Savings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6.Reducing Grid Load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6FA8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7.Environmental Benefits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6FA8D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27a777bc906_0_69"/>
          <p:cNvSpPr/>
          <p:nvPr/>
        </p:nvSpPr>
        <p:spPr>
          <a:xfrm>
            <a:off x="-577130" y="5208314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7a777bc906_0_69"/>
          <p:cNvSpPr/>
          <p:nvPr/>
        </p:nvSpPr>
        <p:spPr>
          <a:xfrm>
            <a:off x="11429245" y="583339"/>
            <a:ext cx="1157400" cy="11574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27a777bc906_2_0"/>
          <p:cNvGrpSpPr/>
          <p:nvPr/>
        </p:nvGrpSpPr>
        <p:grpSpPr>
          <a:xfrm>
            <a:off x="-265624" y="-870238"/>
            <a:ext cx="12723613" cy="8598606"/>
            <a:chOff x="-5715000" y="-6019800"/>
            <a:chExt cx="25031700" cy="16916400"/>
          </a:xfrm>
        </p:grpSpPr>
        <p:grpSp>
          <p:nvGrpSpPr>
            <p:cNvPr id="258" name="Google Shape;258;g27a777bc906_2_0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59" name="Google Shape;259;g27a777bc906_2_0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27a777bc906_2_0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g27a777bc906_2_0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62" name="Google Shape;262;g27a777bc906_2_0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27a777bc906_2_0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4" name="Google Shape;264;g27a777bc906_2_0"/>
          <p:cNvSpPr/>
          <p:nvPr/>
        </p:nvSpPr>
        <p:spPr>
          <a:xfrm>
            <a:off x="0" y="0"/>
            <a:ext cx="122532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g27a777bc906_2_0"/>
          <p:cNvGrpSpPr/>
          <p:nvPr/>
        </p:nvGrpSpPr>
        <p:grpSpPr>
          <a:xfrm>
            <a:off x="319374" y="416465"/>
            <a:ext cx="736352" cy="729254"/>
            <a:chOff x="1792574" y="2237071"/>
            <a:chExt cx="736352" cy="729254"/>
          </a:xfrm>
        </p:grpSpPr>
        <p:sp>
          <p:nvSpPr>
            <p:cNvPr id="266" name="Google Shape;266;g27a777bc906_2_0"/>
            <p:cNvSpPr/>
            <p:nvPr/>
          </p:nvSpPr>
          <p:spPr>
            <a:xfrm>
              <a:off x="1792574" y="2310825"/>
              <a:ext cx="655500" cy="6555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27a777bc906_2_0"/>
            <p:cNvSpPr/>
            <p:nvPr/>
          </p:nvSpPr>
          <p:spPr>
            <a:xfrm>
              <a:off x="2376826" y="2237071"/>
              <a:ext cx="152100" cy="152100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g27a777bc906_2_0"/>
          <p:cNvGrpSpPr/>
          <p:nvPr/>
        </p:nvGrpSpPr>
        <p:grpSpPr>
          <a:xfrm>
            <a:off x="10970079" y="6264015"/>
            <a:ext cx="736700" cy="101700"/>
            <a:chOff x="292100" y="342900"/>
            <a:chExt cx="736700" cy="101700"/>
          </a:xfrm>
        </p:grpSpPr>
        <p:sp>
          <p:nvSpPr>
            <p:cNvPr id="269" name="Google Shape;269;g27a777bc906_2_0"/>
            <p:cNvSpPr/>
            <p:nvPr/>
          </p:nvSpPr>
          <p:spPr>
            <a:xfrm>
              <a:off x="292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27a777bc906_2_0"/>
            <p:cNvSpPr/>
            <p:nvPr/>
          </p:nvSpPr>
          <p:spPr>
            <a:xfrm>
              <a:off x="6096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27a777bc906_2_0"/>
            <p:cNvSpPr/>
            <p:nvPr/>
          </p:nvSpPr>
          <p:spPr>
            <a:xfrm>
              <a:off x="927100" y="342900"/>
              <a:ext cx="101700" cy="101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27a777bc906_2_0"/>
          <p:cNvSpPr/>
          <p:nvPr/>
        </p:nvSpPr>
        <p:spPr>
          <a:xfrm>
            <a:off x="10828784" y="747111"/>
            <a:ext cx="319200" cy="3192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7a777bc906_2_0"/>
          <p:cNvSpPr/>
          <p:nvPr/>
        </p:nvSpPr>
        <p:spPr>
          <a:xfrm rot="8100000">
            <a:off x="2312069" y="2157911"/>
            <a:ext cx="711067" cy="711067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7a777bc906_2_0"/>
          <p:cNvSpPr/>
          <p:nvPr/>
        </p:nvSpPr>
        <p:spPr>
          <a:xfrm rot="8100000">
            <a:off x="4582258" y="2157912"/>
            <a:ext cx="711067" cy="711067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7a777bc906_2_0"/>
          <p:cNvSpPr/>
          <p:nvPr/>
        </p:nvSpPr>
        <p:spPr>
          <a:xfrm rot="8100000">
            <a:off x="6870795" y="2157912"/>
            <a:ext cx="711067" cy="711067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7a777bc906_2_0"/>
          <p:cNvSpPr/>
          <p:nvPr/>
        </p:nvSpPr>
        <p:spPr>
          <a:xfrm rot="8100000">
            <a:off x="9110710" y="2157911"/>
            <a:ext cx="711067" cy="711067"/>
          </a:xfrm>
          <a:prstGeom prst="teardrop">
            <a:avLst>
              <a:gd name="adj" fmla="val 100000"/>
            </a:avLst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7a777bc906_2_0"/>
          <p:cNvSpPr/>
          <p:nvPr/>
        </p:nvSpPr>
        <p:spPr>
          <a:xfrm>
            <a:off x="2475236" y="2319465"/>
            <a:ext cx="384598" cy="387965"/>
          </a:xfrm>
          <a:custGeom>
            <a:avLst/>
            <a:gdLst/>
            <a:ahLst/>
            <a:cxnLst/>
            <a:rect l="l" t="t" r="r" b="b"/>
            <a:pathLst>
              <a:path w="6533" h="6600" extrusionOk="0">
                <a:moveTo>
                  <a:pt x="5094" y="1404"/>
                </a:moveTo>
                <a:cubicBezTo>
                  <a:pt x="4924" y="601"/>
                  <a:pt x="4161" y="0"/>
                  <a:pt x="3266" y="0"/>
                </a:cubicBezTo>
                <a:cubicBezTo>
                  <a:pt x="2372" y="0"/>
                  <a:pt x="1609" y="601"/>
                  <a:pt x="1438" y="1404"/>
                </a:cubicBezTo>
                <a:cubicBezTo>
                  <a:pt x="605" y="1586"/>
                  <a:pt x="0" y="2285"/>
                  <a:pt x="0" y="3104"/>
                </a:cubicBezTo>
                <a:cubicBezTo>
                  <a:pt x="0" y="3290"/>
                  <a:pt x="30" y="3473"/>
                  <a:pt x="93" y="3649"/>
                </a:cubicBezTo>
                <a:cubicBezTo>
                  <a:pt x="232" y="4045"/>
                  <a:pt x="621" y="4310"/>
                  <a:pt x="1062" y="4310"/>
                </a:cubicBezTo>
                <a:lnTo>
                  <a:pt x="2148" y="4310"/>
                </a:lnTo>
                <a:cubicBezTo>
                  <a:pt x="2146" y="4321"/>
                  <a:pt x="2145" y="5393"/>
                  <a:pt x="2145" y="5393"/>
                </a:cubicBezTo>
                <a:lnTo>
                  <a:pt x="1442" y="5393"/>
                </a:lnTo>
                <a:lnTo>
                  <a:pt x="1580" y="5274"/>
                </a:lnTo>
                <a:cubicBezTo>
                  <a:pt x="1693" y="5176"/>
                  <a:pt x="1706" y="5004"/>
                  <a:pt x="1608" y="4890"/>
                </a:cubicBezTo>
                <a:cubicBezTo>
                  <a:pt x="1509" y="4777"/>
                  <a:pt x="1337" y="4764"/>
                  <a:pt x="1224" y="4862"/>
                </a:cubicBezTo>
                <a:lnTo>
                  <a:pt x="534" y="5458"/>
                </a:lnTo>
                <a:cubicBezTo>
                  <a:pt x="474" y="5510"/>
                  <a:pt x="440" y="5585"/>
                  <a:pt x="440" y="5664"/>
                </a:cubicBezTo>
                <a:cubicBezTo>
                  <a:pt x="440" y="5742"/>
                  <a:pt x="474" y="5818"/>
                  <a:pt x="534" y="5869"/>
                </a:cubicBezTo>
                <a:lnTo>
                  <a:pt x="1224" y="6465"/>
                </a:lnTo>
                <a:cubicBezTo>
                  <a:pt x="1398" y="6600"/>
                  <a:pt x="1554" y="6500"/>
                  <a:pt x="1608" y="6437"/>
                </a:cubicBezTo>
                <a:cubicBezTo>
                  <a:pt x="1706" y="6324"/>
                  <a:pt x="1693" y="6152"/>
                  <a:pt x="1580" y="6053"/>
                </a:cubicBezTo>
                <a:lnTo>
                  <a:pt x="1444" y="5934"/>
                </a:lnTo>
                <a:lnTo>
                  <a:pt x="2418" y="5934"/>
                </a:lnTo>
                <a:cubicBezTo>
                  <a:pt x="2569" y="5934"/>
                  <a:pt x="2690" y="5813"/>
                  <a:pt x="2690" y="5662"/>
                </a:cubicBezTo>
                <a:cubicBezTo>
                  <a:pt x="2690" y="5662"/>
                  <a:pt x="2689" y="4318"/>
                  <a:pt x="2688" y="4308"/>
                </a:cubicBezTo>
                <a:lnTo>
                  <a:pt x="3844" y="4308"/>
                </a:lnTo>
                <a:cubicBezTo>
                  <a:pt x="3842" y="4318"/>
                  <a:pt x="3841" y="5662"/>
                  <a:pt x="3841" y="5662"/>
                </a:cubicBezTo>
                <a:cubicBezTo>
                  <a:pt x="3841" y="5813"/>
                  <a:pt x="3962" y="5934"/>
                  <a:pt x="4113" y="5934"/>
                </a:cubicBezTo>
                <a:lnTo>
                  <a:pt x="5088" y="5934"/>
                </a:lnTo>
                <a:lnTo>
                  <a:pt x="4952" y="6053"/>
                </a:lnTo>
                <a:cubicBezTo>
                  <a:pt x="4838" y="6152"/>
                  <a:pt x="4825" y="6324"/>
                  <a:pt x="4924" y="6437"/>
                </a:cubicBezTo>
                <a:cubicBezTo>
                  <a:pt x="4977" y="6500"/>
                  <a:pt x="5133" y="6600"/>
                  <a:pt x="5308" y="6465"/>
                </a:cubicBezTo>
                <a:lnTo>
                  <a:pt x="5997" y="5869"/>
                </a:lnTo>
                <a:cubicBezTo>
                  <a:pt x="6057" y="5817"/>
                  <a:pt x="6092" y="5742"/>
                  <a:pt x="6092" y="5664"/>
                </a:cubicBezTo>
                <a:cubicBezTo>
                  <a:pt x="6092" y="5585"/>
                  <a:pt x="6057" y="5509"/>
                  <a:pt x="5997" y="5458"/>
                </a:cubicBezTo>
                <a:lnTo>
                  <a:pt x="5308" y="4862"/>
                </a:lnTo>
                <a:cubicBezTo>
                  <a:pt x="5194" y="4764"/>
                  <a:pt x="5022" y="4777"/>
                  <a:pt x="4924" y="4890"/>
                </a:cubicBezTo>
                <a:cubicBezTo>
                  <a:pt x="4825" y="5004"/>
                  <a:pt x="4838" y="5176"/>
                  <a:pt x="4952" y="5274"/>
                </a:cubicBezTo>
                <a:lnTo>
                  <a:pt x="5089" y="5393"/>
                </a:lnTo>
                <a:lnTo>
                  <a:pt x="4386" y="5393"/>
                </a:lnTo>
                <a:cubicBezTo>
                  <a:pt x="4386" y="5393"/>
                  <a:pt x="4385" y="4321"/>
                  <a:pt x="4384" y="4310"/>
                </a:cubicBezTo>
                <a:lnTo>
                  <a:pt x="5469" y="4310"/>
                </a:lnTo>
                <a:cubicBezTo>
                  <a:pt x="5910" y="4310"/>
                  <a:pt x="6300" y="4045"/>
                  <a:pt x="6438" y="3649"/>
                </a:cubicBezTo>
                <a:cubicBezTo>
                  <a:pt x="6500" y="3473"/>
                  <a:pt x="6532" y="3290"/>
                  <a:pt x="6532" y="3104"/>
                </a:cubicBezTo>
                <a:cubicBezTo>
                  <a:pt x="6533" y="2285"/>
                  <a:pt x="5928" y="1586"/>
                  <a:pt x="5094" y="1404"/>
                </a:cubicBezTo>
                <a:close/>
                <a:moveTo>
                  <a:pt x="5926" y="3469"/>
                </a:moveTo>
                <a:cubicBezTo>
                  <a:pt x="5865" y="3644"/>
                  <a:pt x="5677" y="3766"/>
                  <a:pt x="5470" y="3766"/>
                </a:cubicBezTo>
                <a:lnTo>
                  <a:pt x="1062" y="3766"/>
                </a:lnTo>
                <a:cubicBezTo>
                  <a:pt x="856" y="3766"/>
                  <a:pt x="668" y="3644"/>
                  <a:pt x="606" y="3469"/>
                </a:cubicBezTo>
                <a:cubicBezTo>
                  <a:pt x="565" y="3352"/>
                  <a:pt x="544" y="3229"/>
                  <a:pt x="544" y="3104"/>
                </a:cubicBezTo>
                <a:cubicBezTo>
                  <a:pt x="544" y="2496"/>
                  <a:pt x="1044" y="1982"/>
                  <a:pt x="1708" y="1910"/>
                </a:cubicBezTo>
                <a:cubicBezTo>
                  <a:pt x="1838" y="1896"/>
                  <a:pt x="1940" y="1792"/>
                  <a:pt x="1950" y="1661"/>
                </a:cubicBezTo>
                <a:cubicBezTo>
                  <a:pt x="1998" y="1034"/>
                  <a:pt x="2577" y="544"/>
                  <a:pt x="3266" y="544"/>
                </a:cubicBezTo>
                <a:cubicBezTo>
                  <a:pt x="3956" y="544"/>
                  <a:pt x="4534" y="1034"/>
                  <a:pt x="4582" y="1661"/>
                </a:cubicBezTo>
                <a:cubicBezTo>
                  <a:pt x="4593" y="1792"/>
                  <a:pt x="4694" y="1897"/>
                  <a:pt x="4825" y="1910"/>
                </a:cubicBezTo>
                <a:cubicBezTo>
                  <a:pt x="5489" y="1982"/>
                  <a:pt x="5989" y="2496"/>
                  <a:pt x="5989" y="3104"/>
                </a:cubicBezTo>
                <a:cubicBezTo>
                  <a:pt x="5989" y="3228"/>
                  <a:pt x="5968" y="3350"/>
                  <a:pt x="5926" y="34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7a777bc906_2_0"/>
          <p:cNvSpPr/>
          <p:nvPr/>
        </p:nvSpPr>
        <p:spPr>
          <a:xfrm>
            <a:off x="4743744" y="2393984"/>
            <a:ext cx="387960" cy="238922"/>
          </a:xfrm>
          <a:custGeom>
            <a:avLst/>
            <a:gdLst/>
            <a:ahLst/>
            <a:cxnLst/>
            <a:rect l="l" t="t" r="r" b="b"/>
            <a:pathLst>
              <a:path w="3463" h="2136" extrusionOk="0">
                <a:moveTo>
                  <a:pt x="2695" y="598"/>
                </a:moveTo>
                <a:cubicBezTo>
                  <a:pt x="2660" y="598"/>
                  <a:pt x="2625" y="601"/>
                  <a:pt x="2591" y="605"/>
                </a:cubicBezTo>
                <a:cubicBezTo>
                  <a:pt x="2416" y="240"/>
                  <a:pt x="2040" y="0"/>
                  <a:pt x="1631" y="0"/>
                </a:cubicBezTo>
                <a:cubicBezTo>
                  <a:pt x="1092" y="0"/>
                  <a:pt x="647" y="397"/>
                  <a:pt x="577" y="920"/>
                </a:cubicBezTo>
                <a:cubicBezTo>
                  <a:pt x="256" y="937"/>
                  <a:pt x="0" y="1203"/>
                  <a:pt x="0" y="1527"/>
                </a:cubicBezTo>
                <a:cubicBezTo>
                  <a:pt x="0" y="1863"/>
                  <a:pt x="273" y="2136"/>
                  <a:pt x="608" y="2136"/>
                </a:cubicBezTo>
                <a:lnTo>
                  <a:pt x="2695" y="2136"/>
                </a:lnTo>
                <a:cubicBezTo>
                  <a:pt x="3118" y="2136"/>
                  <a:pt x="3463" y="1791"/>
                  <a:pt x="3463" y="1367"/>
                </a:cubicBezTo>
                <a:cubicBezTo>
                  <a:pt x="3463" y="943"/>
                  <a:pt x="3118" y="598"/>
                  <a:pt x="2695" y="598"/>
                </a:cubicBezTo>
                <a:close/>
                <a:moveTo>
                  <a:pt x="1889" y="1309"/>
                </a:moveTo>
                <a:lnTo>
                  <a:pt x="1889" y="1550"/>
                </a:lnTo>
                <a:cubicBezTo>
                  <a:pt x="1889" y="1637"/>
                  <a:pt x="1819" y="1707"/>
                  <a:pt x="1732" y="1707"/>
                </a:cubicBezTo>
                <a:cubicBezTo>
                  <a:pt x="1645" y="1707"/>
                  <a:pt x="1574" y="1637"/>
                  <a:pt x="1574" y="1550"/>
                </a:cubicBezTo>
                <a:lnTo>
                  <a:pt x="1574" y="1309"/>
                </a:lnTo>
                <a:cubicBezTo>
                  <a:pt x="1474" y="1252"/>
                  <a:pt x="1413" y="1142"/>
                  <a:pt x="1419" y="1022"/>
                </a:cubicBezTo>
                <a:cubicBezTo>
                  <a:pt x="1427" y="863"/>
                  <a:pt x="1558" y="733"/>
                  <a:pt x="1717" y="726"/>
                </a:cubicBezTo>
                <a:cubicBezTo>
                  <a:pt x="1896" y="717"/>
                  <a:pt x="2045" y="861"/>
                  <a:pt x="2045" y="1039"/>
                </a:cubicBezTo>
                <a:cubicBezTo>
                  <a:pt x="2045" y="1151"/>
                  <a:pt x="1984" y="1254"/>
                  <a:pt x="1889" y="1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7a777bc906_2_0"/>
          <p:cNvSpPr/>
          <p:nvPr/>
        </p:nvSpPr>
        <p:spPr>
          <a:xfrm>
            <a:off x="7018811" y="2376781"/>
            <a:ext cx="387953" cy="273332"/>
          </a:xfrm>
          <a:custGeom>
            <a:avLst/>
            <a:gdLst/>
            <a:ahLst/>
            <a:cxnLst/>
            <a:rect l="l" t="t" r="r" b="b"/>
            <a:pathLst>
              <a:path w="6651" h="4693" extrusionOk="0">
                <a:moveTo>
                  <a:pt x="5123" y="1636"/>
                </a:moveTo>
                <a:cubicBezTo>
                  <a:pt x="5111" y="1636"/>
                  <a:pt x="5099" y="1638"/>
                  <a:pt x="5087" y="1638"/>
                </a:cubicBezTo>
                <a:cubicBezTo>
                  <a:pt x="4911" y="706"/>
                  <a:pt x="4094" y="0"/>
                  <a:pt x="3110" y="0"/>
                </a:cubicBezTo>
                <a:cubicBezTo>
                  <a:pt x="1999" y="0"/>
                  <a:pt x="1097" y="901"/>
                  <a:pt x="1097" y="2013"/>
                </a:cubicBezTo>
                <a:cubicBezTo>
                  <a:pt x="1097" y="2183"/>
                  <a:pt x="1121" y="2346"/>
                  <a:pt x="1160" y="2504"/>
                </a:cubicBezTo>
                <a:cubicBezTo>
                  <a:pt x="1139" y="2502"/>
                  <a:pt x="1119" y="2497"/>
                  <a:pt x="1097" y="2497"/>
                </a:cubicBezTo>
                <a:cubicBezTo>
                  <a:pt x="491" y="2497"/>
                  <a:pt x="0" y="2989"/>
                  <a:pt x="0" y="3595"/>
                </a:cubicBezTo>
                <a:cubicBezTo>
                  <a:pt x="0" y="4177"/>
                  <a:pt x="440" y="4655"/>
                  <a:pt x="1011" y="4693"/>
                </a:cubicBezTo>
                <a:lnTo>
                  <a:pt x="5123" y="4693"/>
                </a:lnTo>
                <a:cubicBezTo>
                  <a:pt x="5967" y="4693"/>
                  <a:pt x="6651" y="4009"/>
                  <a:pt x="6651" y="3165"/>
                </a:cubicBezTo>
                <a:cubicBezTo>
                  <a:pt x="6651" y="2320"/>
                  <a:pt x="5967" y="1636"/>
                  <a:pt x="5123" y="1636"/>
                </a:cubicBezTo>
                <a:close/>
                <a:moveTo>
                  <a:pt x="2224" y="1067"/>
                </a:moveTo>
                <a:lnTo>
                  <a:pt x="3985" y="1067"/>
                </a:lnTo>
                <a:cubicBezTo>
                  <a:pt x="4108" y="1067"/>
                  <a:pt x="4207" y="1166"/>
                  <a:pt x="4207" y="1289"/>
                </a:cubicBezTo>
                <a:cubicBezTo>
                  <a:pt x="4207" y="1412"/>
                  <a:pt x="4108" y="1512"/>
                  <a:pt x="3985" y="1512"/>
                </a:cubicBezTo>
                <a:lnTo>
                  <a:pt x="2224" y="1512"/>
                </a:lnTo>
                <a:cubicBezTo>
                  <a:pt x="2101" y="1512"/>
                  <a:pt x="2002" y="1412"/>
                  <a:pt x="2002" y="1289"/>
                </a:cubicBezTo>
                <a:cubicBezTo>
                  <a:pt x="2002" y="1166"/>
                  <a:pt x="2101" y="1067"/>
                  <a:pt x="2224" y="1067"/>
                </a:cubicBezTo>
                <a:close/>
                <a:moveTo>
                  <a:pt x="5320" y="3738"/>
                </a:moveTo>
                <a:lnTo>
                  <a:pt x="1112" y="3738"/>
                </a:lnTo>
                <a:cubicBezTo>
                  <a:pt x="989" y="3738"/>
                  <a:pt x="889" y="3638"/>
                  <a:pt x="889" y="3515"/>
                </a:cubicBezTo>
                <a:cubicBezTo>
                  <a:pt x="889" y="3392"/>
                  <a:pt x="989" y="3293"/>
                  <a:pt x="1112" y="3293"/>
                </a:cubicBezTo>
                <a:lnTo>
                  <a:pt x="5320" y="3293"/>
                </a:lnTo>
                <a:cubicBezTo>
                  <a:pt x="5443" y="3293"/>
                  <a:pt x="5543" y="3392"/>
                  <a:pt x="5543" y="3515"/>
                </a:cubicBezTo>
                <a:cubicBezTo>
                  <a:pt x="5543" y="3638"/>
                  <a:pt x="5443" y="3738"/>
                  <a:pt x="5320" y="3738"/>
                </a:cubicBezTo>
                <a:close/>
                <a:moveTo>
                  <a:pt x="5320" y="2625"/>
                </a:moveTo>
                <a:lnTo>
                  <a:pt x="2224" y="2625"/>
                </a:lnTo>
                <a:cubicBezTo>
                  <a:pt x="2101" y="2625"/>
                  <a:pt x="2002" y="2525"/>
                  <a:pt x="2002" y="2402"/>
                </a:cubicBezTo>
                <a:cubicBezTo>
                  <a:pt x="2002" y="2279"/>
                  <a:pt x="2101" y="2180"/>
                  <a:pt x="2224" y="2180"/>
                </a:cubicBezTo>
                <a:lnTo>
                  <a:pt x="5320" y="2180"/>
                </a:lnTo>
                <a:cubicBezTo>
                  <a:pt x="5443" y="2180"/>
                  <a:pt x="5543" y="2279"/>
                  <a:pt x="5543" y="2402"/>
                </a:cubicBezTo>
                <a:cubicBezTo>
                  <a:pt x="5543" y="2525"/>
                  <a:pt x="5443" y="2625"/>
                  <a:pt x="5320" y="262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7a777bc906_2_0"/>
          <p:cNvSpPr/>
          <p:nvPr/>
        </p:nvSpPr>
        <p:spPr>
          <a:xfrm>
            <a:off x="9277131" y="2319465"/>
            <a:ext cx="378086" cy="387959"/>
          </a:xfrm>
          <a:custGeom>
            <a:avLst/>
            <a:gdLst/>
            <a:ahLst/>
            <a:cxnLst/>
            <a:rect l="l" t="t" r="r" b="b"/>
            <a:pathLst>
              <a:path w="5734" h="5892" extrusionOk="0">
                <a:moveTo>
                  <a:pt x="4313" y="3918"/>
                </a:moveTo>
                <a:cubicBezTo>
                  <a:pt x="5096" y="3918"/>
                  <a:pt x="5734" y="3280"/>
                  <a:pt x="5734" y="2497"/>
                </a:cubicBezTo>
                <a:cubicBezTo>
                  <a:pt x="5734" y="1713"/>
                  <a:pt x="5096" y="1076"/>
                  <a:pt x="4313" y="1076"/>
                </a:cubicBezTo>
                <a:cubicBezTo>
                  <a:pt x="4258" y="1076"/>
                  <a:pt x="4203" y="1079"/>
                  <a:pt x="4149" y="1085"/>
                </a:cubicBezTo>
                <a:cubicBezTo>
                  <a:pt x="4084" y="816"/>
                  <a:pt x="3940" y="570"/>
                  <a:pt x="3733" y="378"/>
                </a:cubicBezTo>
                <a:cubicBezTo>
                  <a:pt x="3470" y="134"/>
                  <a:pt x="3127" y="0"/>
                  <a:pt x="2768" y="0"/>
                </a:cubicBezTo>
                <a:cubicBezTo>
                  <a:pt x="2107" y="0"/>
                  <a:pt x="1544" y="451"/>
                  <a:pt x="1389" y="1076"/>
                </a:cubicBezTo>
                <a:cubicBezTo>
                  <a:pt x="620" y="1093"/>
                  <a:pt x="0" y="1724"/>
                  <a:pt x="0" y="2497"/>
                </a:cubicBezTo>
                <a:cubicBezTo>
                  <a:pt x="0" y="3281"/>
                  <a:pt x="638" y="3918"/>
                  <a:pt x="1421" y="3918"/>
                </a:cubicBezTo>
                <a:lnTo>
                  <a:pt x="2140" y="3918"/>
                </a:lnTo>
                <a:lnTo>
                  <a:pt x="2140" y="4472"/>
                </a:lnTo>
                <a:lnTo>
                  <a:pt x="1315" y="4472"/>
                </a:lnTo>
                <a:cubicBezTo>
                  <a:pt x="1245" y="4345"/>
                  <a:pt x="1109" y="4259"/>
                  <a:pt x="954" y="4259"/>
                </a:cubicBezTo>
                <a:cubicBezTo>
                  <a:pt x="726" y="4259"/>
                  <a:pt x="540" y="4444"/>
                  <a:pt x="540" y="4672"/>
                </a:cubicBezTo>
                <a:cubicBezTo>
                  <a:pt x="540" y="4900"/>
                  <a:pt x="726" y="5086"/>
                  <a:pt x="954" y="5086"/>
                </a:cubicBezTo>
                <a:cubicBezTo>
                  <a:pt x="1109" y="5086"/>
                  <a:pt x="1245" y="4999"/>
                  <a:pt x="1315" y="4872"/>
                </a:cubicBezTo>
                <a:lnTo>
                  <a:pt x="2340" y="4872"/>
                </a:lnTo>
                <a:cubicBezTo>
                  <a:pt x="2451" y="4872"/>
                  <a:pt x="2540" y="4783"/>
                  <a:pt x="2540" y="4672"/>
                </a:cubicBezTo>
                <a:lnTo>
                  <a:pt x="2540" y="3918"/>
                </a:lnTo>
                <a:lnTo>
                  <a:pt x="2667" y="3918"/>
                </a:lnTo>
                <a:lnTo>
                  <a:pt x="2667" y="5117"/>
                </a:lnTo>
                <a:cubicBezTo>
                  <a:pt x="2540" y="5188"/>
                  <a:pt x="2454" y="5323"/>
                  <a:pt x="2454" y="5479"/>
                </a:cubicBezTo>
                <a:cubicBezTo>
                  <a:pt x="2454" y="5707"/>
                  <a:pt x="2639" y="5892"/>
                  <a:pt x="2867" y="5892"/>
                </a:cubicBezTo>
                <a:cubicBezTo>
                  <a:pt x="3095" y="5892"/>
                  <a:pt x="3280" y="5707"/>
                  <a:pt x="3280" y="5479"/>
                </a:cubicBezTo>
                <a:cubicBezTo>
                  <a:pt x="3280" y="5323"/>
                  <a:pt x="3194" y="5188"/>
                  <a:pt x="3067" y="5117"/>
                </a:cubicBezTo>
                <a:lnTo>
                  <a:pt x="3067" y="3918"/>
                </a:lnTo>
                <a:lnTo>
                  <a:pt x="3194" y="3918"/>
                </a:lnTo>
                <a:lnTo>
                  <a:pt x="3194" y="4691"/>
                </a:lnTo>
                <a:cubicBezTo>
                  <a:pt x="3194" y="4802"/>
                  <a:pt x="3283" y="4891"/>
                  <a:pt x="3394" y="4891"/>
                </a:cubicBezTo>
                <a:lnTo>
                  <a:pt x="4430" y="4891"/>
                </a:lnTo>
                <a:cubicBezTo>
                  <a:pt x="4503" y="5008"/>
                  <a:pt x="4633" y="5085"/>
                  <a:pt x="4780" y="5085"/>
                </a:cubicBezTo>
                <a:cubicBezTo>
                  <a:pt x="5008" y="5085"/>
                  <a:pt x="5194" y="4900"/>
                  <a:pt x="5194" y="4672"/>
                </a:cubicBezTo>
                <a:cubicBezTo>
                  <a:pt x="5194" y="4444"/>
                  <a:pt x="5008" y="4259"/>
                  <a:pt x="4780" y="4259"/>
                </a:cubicBezTo>
                <a:cubicBezTo>
                  <a:pt x="4617" y="4259"/>
                  <a:pt x="4476" y="4354"/>
                  <a:pt x="4409" y="4491"/>
                </a:cubicBezTo>
                <a:lnTo>
                  <a:pt x="3594" y="4491"/>
                </a:lnTo>
                <a:lnTo>
                  <a:pt x="3594" y="3918"/>
                </a:lnTo>
                <a:lnTo>
                  <a:pt x="4313" y="391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27a777bc906_2_0"/>
          <p:cNvCxnSpPr/>
          <p:nvPr/>
        </p:nvCxnSpPr>
        <p:spPr>
          <a:xfrm rot="10800000">
            <a:off x="891943" y="3137041"/>
            <a:ext cx="10408200" cy="0"/>
          </a:xfrm>
          <a:prstGeom prst="straightConnector1">
            <a:avLst/>
          </a:prstGeom>
          <a:noFill/>
          <a:ln w="9525" cap="rnd" cmpd="sng">
            <a:solidFill>
              <a:srgbClr val="2B64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3" name="Google Shape;283;g27a777bc906_2_0"/>
          <p:cNvSpPr/>
          <p:nvPr/>
        </p:nvSpPr>
        <p:spPr>
          <a:xfrm>
            <a:off x="2590705" y="3042720"/>
            <a:ext cx="153600" cy="153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7a777bc906_2_0"/>
          <p:cNvSpPr/>
          <p:nvPr/>
        </p:nvSpPr>
        <p:spPr>
          <a:xfrm>
            <a:off x="4860894" y="3042720"/>
            <a:ext cx="153600" cy="153600"/>
          </a:xfrm>
          <a:prstGeom prst="ellipse">
            <a:avLst/>
          </a:prstGeom>
          <a:solidFill>
            <a:srgbClr val="2A3B79"/>
          </a:solidFill>
          <a:ln w="571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7a777bc906_2_0"/>
          <p:cNvSpPr/>
          <p:nvPr/>
        </p:nvSpPr>
        <p:spPr>
          <a:xfrm>
            <a:off x="7135962" y="3042720"/>
            <a:ext cx="153600" cy="15360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7a777bc906_2_0"/>
          <p:cNvSpPr/>
          <p:nvPr/>
        </p:nvSpPr>
        <p:spPr>
          <a:xfrm>
            <a:off x="9389346" y="3042720"/>
            <a:ext cx="153600" cy="153600"/>
          </a:xfrm>
          <a:prstGeom prst="ellipse">
            <a:avLst/>
          </a:prstGeom>
          <a:solidFill>
            <a:srgbClr val="F19B00"/>
          </a:solidFill>
          <a:ln w="571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7a777bc906_2_0"/>
          <p:cNvSpPr txBox="1"/>
          <p:nvPr/>
        </p:nvSpPr>
        <p:spPr>
          <a:xfrm>
            <a:off x="1210825" y="457875"/>
            <a:ext cx="78348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REPRESENTATION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83222-6D3C-4D5F-4E17-08AD30AB8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91" y="3490470"/>
            <a:ext cx="1874876" cy="1041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F910A3-1483-65E8-9846-8969E6E18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944" y="3502116"/>
            <a:ext cx="1917900" cy="1041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5E38E-E5F7-7B01-6251-D320B99A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611" y="3490186"/>
            <a:ext cx="1917900" cy="10414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D42744-1580-B58A-1859-E5F81132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253" y="3429000"/>
            <a:ext cx="1917901" cy="110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297" name="Google Shape;297;p17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298" name="Google Shape;298;p17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0" name="Google Shape;300;p17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301" name="Google Shape;301;p17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7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3" name="Google Shape;303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7"/>
          <p:cNvGrpSpPr/>
          <p:nvPr/>
        </p:nvGrpSpPr>
        <p:grpSpPr>
          <a:xfrm>
            <a:off x="319374" y="416465"/>
            <a:ext cx="6458551" cy="765935"/>
            <a:chOff x="319374" y="416465"/>
            <a:chExt cx="6458551" cy="765935"/>
          </a:xfrm>
        </p:grpSpPr>
        <p:sp>
          <p:nvSpPr>
            <p:cNvPr id="305" name="Google Shape;305;p17"/>
            <p:cNvSpPr txBox="1"/>
            <p:nvPr/>
          </p:nvSpPr>
          <p:spPr>
            <a:xfrm>
              <a:off x="1338925" y="453400"/>
              <a:ext cx="5439000" cy="72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alibri"/>
                <a:buNone/>
              </a:pPr>
              <a:r>
                <a:rPr lang="en-US" sz="36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FUTURE DIRECTIONS </a:t>
              </a:r>
              <a:endParaRPr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</a:endParaRPr>
            </a:p>
          </p:txBody>
        </p:sp>
        <p:grpSp>
          <p:nvGrpSpPr>
            <p:cNvPr id="306" name="Google Shape;306;p17"/>
            <p:cNvGrpSpPr/>
            <p:nvPr/>
          </p:nvGrpSpPr>
          <p:grpSpPr>
            <a:xfrm>
              <a:off x="319374" y="416465"/>
              <a:ext cx="736313" cy="729106"/>
              <a:chOff x="1792574" y="2237071"/>
              <a:chExt cx="736313" cy="729106"/>
            </a:xfrm>
          </p:grpSpPr>
          <p:sp>
            <p:nvSpPr>
              <p:cNvPr id="307" name="Google Shape;307;p17"/>
              <p:cNvSpPr/>
              <p:nvPr/>
            </p:nvSpPr>
            <p:spPr>
              <a:xfrm>
                <a:off x="1792574" y="2310825"/>
                <a:ext cx="655352" cy="655352"/>
              </a:xfrm>
              <a:prstGeom prst="ellipse">
                <a:avLst/>
              </a:prstGeom>
              <a:gradFill>
                <a:gsLst>
                  <a:gs pos="0">
                    <a:srgbClr val="212939"/>
                  </a:gs>
                  <a:gs pos="20000">
                    <a:srgbClr val="212939"/>
                  </a:gs>
                  <a:gs pos="75000">
                    <a:srgbClr val="2B64A6"/>
                  </a:gs>
                  <a:gs pos="100000">
                    <a:srgbClr val="2B64A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7"/>
              <p:cNvSpPr/>
              <p:nvPr/>
            </p:nvSpPr>
            <p:spPr>
              <a:xfrm>
                <a:off x="2376826" y="2237071"/>
                <a:ext cx="152061" cy="152061"/>
              </a:xfrm>
              <a:prstGeom prst="ellipse">
                <a:avLst/>
              </a:prstGeom>
              <a:gradFill>
                <a:gsLst>
                  <a:gs pos="0">
                    <a:srgbClr val="212939"/>
                  </a:gs>
                  <a:gs pos="20000">
                    <a:srgbClr val="212939"/>
                  </a:gs>
                  <a:gs pos="75000">
                    <a:srgbClr val="2B64A6"/>
                  </a:gs>
                  <a:gs pos="100000">
                    <a:srgbClr val="2B64A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9" name="Google Shape;309;p17"/>
          <p:cNvGrpSpPr/>
          <p:nvPr/>
        </p:nvGrpSpPr>
        <p:grpSpPr>
          <a:xfrm>
            <a:off x="10970079" y="6264015"/>
            <a:ext cx="736600" cy="101600"/>
            <a:chOff x="292100" y="342900"/>
            <a:chExt cx="736600" cy="101600"/>
          </a:xfrm>
        </p:grpSpPr>
        <p:sp>
          <p:nvSpPr>
            <p:cNvPr id="310" name="Google Shape;310;p17"/>
            <p:cNvSpPr/>
            <p:nvPr/>
          </p:nvSpPr>
          <p:spPr>
            <a:xfrm>
              <a:off x="292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096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927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17"/>
          <p:cNvSpPr/>
          <p:nvPr/>
        </p:nvSpPr>
        <p:spPr>
          <a:xfrm>
            <a:off x="10828784" y="747111"/>
            <a:ext cx="319316" cy="319316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3881014" y="1682173"/>
            <a:ext cx="1762068" cy="1762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7"/>
          <p:cNvCxnSpPr/>
          <p:nvPr/>
        </p:nvCxnSpPr>
        <p:spPr>
          <a:xfrm>
            <a:off x="3793080" y="3643608"/>
            <a:ext cx="7224488" cy="0"/>
          </a:xfrm>
          <a:prstGeom prst="straightConnector1">
            <a:avLst/>
          </a:prstGeom>
          <a:noFill/>
          <a:ln w="9525" cap="rnd" cmpd="sng">
            <a:solidFill>
              <a:srgbClr val="2B64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6" name="Google Shape;316;p17"/>
          <p:cNvSpPr/>
          <p:nvPr/>
        </p:nvSpPr>
        <p:spPr>
          <a:xfrm>
            <a:off x="6080760" y="2331713"/>
            <a:ext cx="462988" cy="462988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/>
          <p:nvPr/>
        </p:nvSpPr>
        <p:spPr>
          <a:xfrm>
            <a:off x="3881014" y="3861493"/>
            <a:ext cx="1762068" cy="17620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7"/>
          <p:cNvSpPr/>
          <p:nvPr/>
        </p:nvSpPr>
        <p:spPr>
          <a:xfrm>
            <a:off x="6080760" y="4511033"/>
            <a:ext cx="462988" cy="462988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1031133" y="2227927"/>
            <a:ext cx="2859347" cy="2859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7"/>
          <p:cNvSpPr/>
          <p:nvPr/>
        </p:nvSpPr>
        <p:spPr>
          <a:xfrm>
            <a:off x="6804483" y="1959941"/>
            <a:ext cx="4872518" cy="220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lt1"/>
              </a:buClr>
              <a:buSzPts val="1600"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Ongoing advancements in solar panel efficiency and energy storage technology will enhance the ability of self-charging EVs to capture and store solar energy effectively.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17"/>
          <p:cNvSpPr/>
          <p:nvPr/>
        </p:nvSpPr>
        <p:spPr>
          <a:xfrm>
            <a:off x="6742625" y="3842976"/>
            <a:ext cx="4623653" cy="2204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lt1"/>
              </a:buClr>
              <a:buSzPts val="1600"/>
            </a:pPr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EV Design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Future EV models will likely incorporate solar panels seamlessly into their design, optimizing surface area and aesthetics.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17"/>
          <p:cNvSpPr/>
          <p:nvPr/>
        </p:nvSpPr>
        <p:spPr>
          <a:xfrm>
            <a:off x="4109615" y="1926014"/>
            <a:ext cx="1274386" cy="1274386"/>
          </a:xfrm>
          <a:prstGeom prst="roundRect">
            <a:avLst>
              <a:gd name="adj" fmla="val 50000"/>
            </a:avLst>
          </a:prstGeom>
          <a:blipFill rotWithShape="1">
            <a:blip r:embed="rId3">
              <a:alphaModFix/>
            </a:blip>
            <a:stretch>
              <a:fillRect l="-42094" r="-42094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649E7-5A3D-A0F6-0E56-11222DC67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818" y="2658529"/>
            <a:ext cx="2067976" cy="1970158"/>
          </a:xfrm>
          <a:prstGeom prst="ellipse">
            <a:avLst/>
          </a:prstGeom>
        </p:spPr>
      </p:pic>
      <p:pic>
        <p:nvPicPr>
          <p:cNvPr id="3" name="Picture 2" descr="EV ARC: World's First Self-Contained Mobile Solar Charging Station for  Electric Vehicles">
            <a:extLst>
              <a:ext uri="{FF2B5EF4-FFF2-40B4-BE49-F238E27FC236}">
                <a16:creationId xmlns:a16="http://schemas.microsoft.com/office/drawing/2014/main" id="{E4FEA4DC-CEE0-DBD7-30DA-51E320AC2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37" y="1944769"/>
            <a:ext cx="1410821" cy="1274386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Picture 3" descr="Electric vehicles solar pv charging stations | Solar Shams">
            <a:extLst>
              <a:ext uri="{FF2B5EF4-FFF2-40B4-BE49-F238E27FC236}">
                <a16:creationId xmlns:a16="http://schemas.microsoft.com/office/drawing/2014/main" id="{8858CC4A-8CFF-3DAE-CA65-CEC660E634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615" y="4092920"/>
            <a:ext cx="1329690" cy="129921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2"/>
          <p:cNvGrpSpPr/>
          <p:nvPr/>
        </p:nvGrpSpPr>
        <p:grpSpPr>
          <a:xfrm>
            <a:off x="-265471" y="-870076"/>
            <a:ext cx="12722942" cy="8598152"/>
            <a:chOff x="-5715000" y="-6019800"/>
            <a:chExt cx="25031700" cy="16916400"/>
          </a:xfrm>
        </p:grpSpPr>
        <p:grpSp>
          <p:nvGrpSpPr>
            <p:cNvPr id="331" name="Google Shape;331;p12"/>
            <p:cNvGrpSpPr/>
            <p:nvPr/>
          </p:nvGrpSpPr>
          <p:grpSpPr>
            <a:xfrm>
              <a:off x="-57150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332" name="Google Shape;332;p12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4" name="Google Shape;334;p12"/>
            <p:cNvGrpSpPr/>
            <p:nvPr/>
          </p:nvGrpSpPr>
          <p:grpSpPr>
            <a:xfrm>
              <a:off x="18897600" y="-6019800"/>
              <a:ext cx="419100" cy="16916400"/>
              <a:chOff x="-5715000" y="-6019800"/>
              <a:chExt cx="419100" cy="16916400"/>
            </a:xfrm>
          </p:grpSpPr>
          <p:sp>
            <p:nvSpPr>
              <p:cNvPr id="335" name="Google Shape;335;p12"/>
              <p:cNvSpPr/>
              <p:nvPr/>
            </p:nvSpPr>
            <p:spPr>
              <a:xfrm>
                <a:off x="-5715000" y="-60198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2"/>
              <p:cNvSpPr/>
              <p:nvPr/>
            </p:nvSpPr>
            <p:spPr>
              <a:xfrm>
                <a:off x="-5715000" y="10477500"/>
                <a:ext cx="419100" cy="419100"/>
              </a:xfrm>
              <a:prstGeom prst="ellipse">
                <a:avLst/>
              </a:prstGeom>
              <a:solidFill>
                <a:srgbClr val="E6E6E6"/>
              </a:solidFill>
              <a:ln w="12700" cap="flat" cmpd="sng">
                <a:solidFill>
                  <a:srgbClr val="00B0F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7" name="Google Shape;337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2"/>
          <p:cNvGrpSpPr/>
          <p:nvPr/>
        </p:nvGrpSpPr>
        <p:grpSpPr>
          <a:xfrm>
            <a:off x="319374" y="416465"/>
            <a:ext cx="736313" cy="729106"/>
            <a:chOff x="1792574" y="2237071"/>
            <a:chExt cx="736313" cy="729106"/>
          </a:xfrm>
        </p:grpSpPr>
        <p:sp>
          <p:nvSpPr>
            <p:cNvPr id="339" name="Google Shape;339;p12"/>
            <p:cNvSpPr/>
            <p:nvPr/>
          </p:nvSpPr>
          <p:spPr>
            <a:xfrm>
              <a:off x="1792574" y="2310825"/>
              <a:ext cx="655352" cy="655352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2376826" y="2237071"/>
              <a:ext cx="152061" cy="152061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12"/>
          <p:cNvGrpSpPr/>
          <p:nvPr/>
        </p:nvGrpSpPr>
        <p:grpSpPr>
          <a:xfrm>
            <a:off x="10970079" y="6264015"/>
            <a:ext cx="736600" cy="101600"/>
            <a:chOff x="292100" y="342900"/>
            <a:chExt cx="736600" cy="101600"/>
          </a:xfrm>
        </p:grpSpPr>
        <p:sp>
          <p:nvSpPr>
            <p:cNvPr id="342" name="Google Shape;342;p12"/>
            <p:cNvSpPr/>
            <p:nvPr/>
          </p:nvSpPr>
          <p:spPr>
            <a:xfrm>
              <a:off x="292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6096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927100" y="342900"/>
              <a:ext cx="101600" cy="10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12"/>
          <p:cNvSpPr/>
          <p:nvPr/>
        </p:nvSpPr>
        <p:spPr>
          <a:xfrm>
            <a:off x="10828784" y="747111"/>
            <a:ext cx="319316" cy="319316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12"/>
          <p:cNvGrpSpPr/>
          <p:nvPr/>
        </p:nvGrpSpPr>
        <p:grpSpPr>
          <a:xfrm>
            <a:off x="1143000" y="1597344"/>
            <a:ext cx="5101779" cy="1621864"/>
            <a:chOff x="1143000" y="1673544"/>
            <a:chExt cx="5101779" cy="1621864"/>
          </a:xfrm>
        </p:grpSpPr>
        <p:sp>
          <p:nvSpPr>
            <p:cNvPr id="347" name="Google Shape;347;p12"/>
            <p:cNvSpPr/>
            <p:nvPr/>
          </p:nvSpPr>
          <p:spPr>
            <a:xfrm>
              <a:off x="1143000" y="1793469"/>
              <a:ext cx="826215" cy="827811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reflection stA="52000" endA="300" endPos="35000" sy="-100000" algn="bl" rotWithShape="0"/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1969215" y="1673544"/>
              <a:ext cx="4275564" cy="16218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u="sng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Charging Infrastructure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The availability of solar charging infrastructure is limited compared to traditional charging stations. Expanding this infrastructure will be necessary to support self-charging EVs.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9" name="Google Shape;349;p12"/>
          <p:cNvGrpSpPr/>
          <p:nvPr/>
        </p:nvGrpSpPr>
        <p:grpSpPr>
          <a:xfrm>
            <a:off x="1143000" y="3184273"/>
            <a:ext cx="5101779" cy="1006726"/>
            <a:chOff x="1143000" y="1614554"/>
            <a:chExt cx="5101779" cy="1006726"/>
          </a:xfrm>
        </p:grpSpPr>
        <p:sp>
          <p:nvSpPr>
            <p:cNvPr id="350" name="Google Shape;350;p12"/>
            <p:cNvSpPr/>
            <p:nvPr/>
          </p:nvSpPr>
          <p:spPr>
            <a:xfrm>
              <a:off x="1143000" y="1793469"/>
              <a:ext cx="826215" cy="827811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reflection stA="52000" endA="300" endPos="35000" sy="-100000" algn="bl" rotWithShape="0"/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2"/>
            <p:cNvSpPr/>
            <p:nvPr/>
          </p:nvSpPr>
          <p:spPr>
            <a:xfrm>
              <a:off x="1969215" y="1614554"/>
              <a:ext cx="4275564" cy="666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1600" u="sng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Consumer Awareness</a:t>
              </a:r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Many consumers may not be aware of the benefits and capabilities of self-charging EVs using solar technology. Raising awareness and educating potential buyers will be crucial.</a:t>
              </a:r>
              <a:endParaRPr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2" name="Google Shape;352;p12"/>
          <p:cNvGrpSpPr/>
          <p:nvPr/>
        </p:nvGrpSpPr>
        <p:grpSpPr>
          <a:xfrm>
            <a:off x="1143000" y="4796460"/>
            <a:ext cx="5101779" cy="1040460"/>
            <a:chOff x="1143000" y="1580820"/>
            <a:chExt cx="5101779" cy="1040460"/>
          </a:xfrm>
        </p:grpSpPr>
        <p:sp>
          <p:nvSpPr>
            <p:cNvPr id="353" name="Google Shape;353;p12"/>
            <p:cNvSpPr/>
            <p:nvPr/>
          </p:nvSpPr>
          <p:spPr>
            <a:xfrm>
              <a:off x="1143000" y="1793469"/>
              <a:ext cx="826215" cy="827811"/>
            </a:xfrm>
            <a:prstGeom prst="ellipse">
              <a:avLst/>
            </a:prstGeom>
            <a:gradFill>
              <a:gsLst>
                <a:gs pos="0">
                  <a:srgbClr val="212939"/>
                </a:gs>
                <a:gs pos="20000">
                  <a:srgbClr val="212939"/>
                </a:gs>
                <a:gs pos="75000">
                  <a:srgbClr val="2B64A6"/>
                </a:gs>
                <a:gs pos="100000">
                  <a:srgbClr val="2B64A6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reflection stA="52000" endA="300" endPos="35000" sy="-100000" algn="bl" rotWithShape="0"/>
            </a:effectLst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1969215" y="1580820"/>
              <a:ext cx="4275564" cy="666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25000" lnSpcReduction="20000"/>
            </a:bodyPr>
            <a:lstStyle/>
            <a:p>
              <a:pPr marL="285750" marR="0" lvl="0" indent="-285750" algn="just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lang="en-US" sz="6400" u="sng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 Adoption</a:t>
              </a:r>
              <a:r>
                <a:rPr lang="en-US" sz="6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The transition from traditional internal combustion engine vehicles to self-charging EVs will take time. Encouraging market adoption and overcoming resistance to change is a significant challenge</a:t>
              </a:r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5" name="Google Shape;355;p12"/>
          <p:cNvCxnSpPr/>
          <p:nvPr/>
        </p:nvCxnSpPr>
        <p:spPr>
          <a:xfrm>
            <a:off x="1143000" y="2954134"/>
            <a:ext cx="52120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12"/>
          <p:cNvCxnSpPr/>
          <p:nvPr/>
        </p:nvCxnSpPr>
        <p:spPr>
          <a:xfrm>
            <a:off x="1143000" y="4600053"/>
            <a:ext cx="521208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7" name="Google Shape;357;p12"/>
          <p:cNvSpPr/>
          <p:nvPr/>
        </p:nvSpPr>
        <p:spPr>
          <a:xfrm>
            <a:off x="6918960" y="1772194"/>
            <a:ext cx="4053840" cy="405384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6918960" y="1661160"/>
            <a:ext cx="594360" cy="59436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10576560" y="2042160"/>
            <a:ext cx="289560" cy="28956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6995160" y="5394960"/>
            <a:ext cx="289560" cy="289560"/>
          </a:xfrm>
          <a:prstGeom prst="ellipse">
            <a:avLst/>
          </a:prstGeom>
          <a:gradFill>
            <a:gsLst>
              <a:gs pos="0">
                <a:srgbClr val="212939"/>
              </a:gs>
              <a:gs pos="20000">
                <a:srgbClr val="212939"/>
              </a:gs>
              <a:gs pos="75000">
                <a:srgbClr val="2B64A6"/>
              </a:gs>
              <a:gs pos="100000">
                <a:srgbClr val="2B64A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1424500" y="427350"/>
            <a:ext cx="44160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7A96B-C0C8-A169-807B-A23E38B37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974" y="1929787"/>
            <a:ext cx="3543311" cy="369461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390</Words>
  <Application>Microsoft Office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Bing-</dc:creator>
  <cp:lastModifiedBy>GSD KARTHICK PRANESH</cp:lastModifiedBy>
  <cp:revision>3</cp:revision>
  <dcterms:created xsi:type="dcterms:W3CDTF">2020-03-02T02:09:22Z</dcterms:created>
  <dcterms:modified xsi:type="dcterms:W3CDTF">2025-02-09T11:41:39Z</dcterms:modified>
</cp:coreProperties>
</file>