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5"/>
  </p:notesMasterIdLst>
  <p:sldIdLst>
    <p:sldId id="256" r:id="rId2"/>
    <p:sldId id="257" r:id="rId3"/>
    <p:sldId id="369" r:id="rId4"/>
    <p:sldId id="370" r:id="rId5"/>
    <p:sldId id="372" r:id="rId6"/>
    <p:sldId id="381" r:id="rId7"/>
    <p:sldId id="373" r:id="rId8"/>
    <p:sldId id="379" r:id="rId9"/>
    <p:sldId id="382" r:id="rId10"/>
    <p:sldId id="375" r:id="rId11"/>
    <p:sldId id="377" r:id="rId12"/>
    <p:sldId id="378" r:id="rId13"/>
    <p:sldId id="3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25-05-2024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Phase-II First Review</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Phase-II First Review</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Computer Science and Engineering</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researchgate.net/publication/220586947_Intelligent_Traffic_Light_Flow_Control_System_Using_Wireless_Sensors_Networks" TargetMode="External"/><Relationship Id="rId2" Type="http://schemas.openxmlformats.org/officeDocument/2006/relationships/hyperlink" Target="https://doi.org/10.1515/msr-2016-0039" TargetMode="External"/><Relationship Id="rId1" Type="http://schemas.openxmlformats.org/officeDocument/2006/relationships/slideLayout" Target="../slideLayouts/slideLayout2.xml"/><Relationship Id="rId5" Type="http://schemas.openxmlformats.org/officeDocument/2006/relationships/hyperlink" Target="Traffic%20monitoring%20with%20ad-hoc%20microphone%20array.%20(2014,%20September%201).%20IEEE%20Conference%20Publication%20|%20IEEE%20Xplore.%20https:/ieeexplore.ieee.org/abstract/document/6954310" TargetMode="External"/><Relationship Id="rId4" Type="http://schemas.openxmlformats.org/officeDocument/2006/relationships/hyperlink" Target="https://doi.org/10.2139/ssrn.3917889"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1777042" y="3847381"/>
            <a:ext cx="8850701" cy="72245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lnSpc>
                <a:spcPct val="150000"/>
              </a:lnSpc>
            </a:pPr>
            <a:r>
              <a:rPr lang="en-IN" sz="3600" b="1" dirty="0">
                <a:latin typeface="Times New Roman" panose="02020603050405020304" pitchFamily="18" charset="0"/>
                <a:ea typeface="Arial" panose="020B0604020202020204" pitchFamily="34" charset="0"/>
              </a:rPr>
              <a:t>EMERGENCY VEHICLE DETECTION AND AUTOMATED PEDESTRIAN CROSSING SYSTEM</a:t>
            </a:r>
          </a:p>
          <a:p>
            <a:pPr algn="ctr">
              <a:lnSpc>
                <a:spcPct val="150000"/>
              </a:lnSpc>
            </a:pPr>
            <a:endParaRPr lang="en-IN" sz="3600" dirty="0">
              <a:effectLst/>
              <a:latin typeface="Arial" panose="020B0604020202020204" pitchFamily="34" charset="0"/>
              <a:ea typeface="Arial" panose="020B0604020202020204" pitchFamily="34" charset="0"/>
            </a:endParaRPr>
          </a:p>
        </p:txBody>
      </p:sp>
      <p:sp>
        <p:nvSpPr>
          <p:cNvPr id="11" name="TextBox 1"/>
          <p:cNvSpPr txBox="1">
            <a:spLocks noChangeArrowheads="1"/>
          </p:cNvSpPr>
          <p:nvPr/>
        </p:nvSpPr>
        <p:spPr bwMode="auto">
          <a:xfrm>
            <a:off x="4980373" y="5183902"/>
            <a:ext cx="632493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r">
              <a:spcBef>
                <a:spcPct val="0"/>
              </a:spcBef>
              <a:buClrTx/>
              <a:buFontTx/>
              <a:buNone/>
            </a:pPr>
            <a:r>
              <a:rPr lang="en-IN" altLang="en-US" sz="2400" b="1" dirty="0">
                <a:solidFill>
                  <a:srgbClr val="FF0000"/>
                </a:solidFill>
              </a:rPr>
              <a:t>Kaarnesh V S-210701100</a:t>
            </a:r>
          </a:p>
          <a:p>
            <a:pPr algn="r">
              <a:spcBef>
                <a:spcPct val="0"/>
              </a:spcBef>
              <a:buClrTx/>
              <a:buFontTx/>
              <a:buNone/>
            </a:pPr>
            <a:r>
              <a:rPr lang="en-IN" altLang="en-US" sz="2400" b="1" dirty="0">
                <a:solidFill>
                  <a:srgbClr val="FF0000"/>
                </a:solidFill>
              </a:rPr>
              <a:t>Kamal Prashanth C-210701102</a:t>
            </a:r>
          </a:p>
          <a:p>
            <a:pPr algn="r">
              <a:spcBef>
                <a:spcPct val="0"/>
              </a:spcBef>
              <a:buClrTx/>
              <a:buNone/>
            </a:pPr>
            <a:r>
              <a:rPr lang="en-IN" altLang="en-US" sz="2400" b="1" dirty="0">
                <a:solidFill>
                  <a:srgbClr val="FF0000"/>
                </a:solidFill>
              </a:rPr>
              <a:t>Karthick Ragav R-210701108</a:t>
            </a:r>
          </a:p>
          <a:p>
            <a:pPr algn="r">
              <a:spcBef>
                <a:spcPct val="0"/>
              </a:spcBef>
              <a:buClrTx/>
              <a:buFontTx/>
              <a:buNone/>
            </a:pPr>
            <a:endParaRPr lang="en-IN" altLang="en-US" sz="2400" b="1" dirty="0">
              <a:solidFill>
                <a:srgbClr val="FF0000"/>
              </a:solidFill>
            </a:endParaRP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p:cNvSpPr txBox="1"/>
          <p:nvPr/>
        </p:nvSpPr>
        <p:spPr>
          <a:xfrm>
            <a:off x="838200" y="1745525"/>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CS</a:t>
            </a:r>
            <a:r>
              <a:rPr lang="en-US" altLang="en-IN" sz="2800" b="1" dirty="0">
                <a:solidFill>
                  <a:srgbClr val="002060"/>
                </a:solidFill>
                <a:latin typeface="Verdana" panose="020B0604030504040204" pitchFamily="34" charset="0"/>
                <a:ea typeface="+mn-ea"/>
                <a:cs typeface="+mn-cs"/>
              </a:rPr>
              <a:t>19P11</a:t>
            </a:r>
            <a:r>
              <a:rPr lang="en-IN" sz="2800" b="1" dirty="0">
                <a:solidFill>
                  <a:srgbClr val="002060"/>
                </a:solidFill>
                <a:latin typeface="Verdana" panose="020B0604030504040204" pitchFamily="34" charset="0"/>
                <a:ea typeface="+mn-ea"/>
                <a:cs typeface="+mn-cs"/>
              </a:rPr>
              <a:t> – </a:t>
            </a:r>
            <a:r>
              <a:rPr lang="en-US" sz="2800" b="1" dirty="0">
                <a:solidFill>
                  <a:srgbClr val="002060"/>
                </a:solidFill>
                <a:latin typeface="Verdana" panose="020B0604030504040204" pitchFamily="34" charset="0"/>
                <a:ea typeface="+mn-ea"/>
                <a:cs typeface="+mn-cs"/>
              </a:rPr>
              <a:t>Internet of Things Essentials</a:t>
            </a:r>
            <a:endParaRPr lang="en-US" altLang="en-IN" sz="2800" b="1" dirty="0">
              <a:solidFill>
                <a:srgbClr val="002060"/>
              </a:solidFill>
              <a:latin typeface="Verdana" panose="020B0604030504040204" pitchFamily="34" charset="0"/>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 </a:t>
            </a:r>
            <a:r>
              <a:rPr lang="en-US" altLang="en-US" sz="2800" b="1" dirty="0">
                <a:solidFill>
                  <a:srgbClr val="FF0000"/>
                </a:solidFill>
              </a:rPr>
              <a:t>Conclusion</a:t>
            </a:r>
            <a:endParaRPr lang="en-IN" sz="2800" dirty="0"/>
          </a:p>
        </p:txBody>
      </p:sp>
      <p:sp>
        <p:nvSpPr>
          <p:cNvPr id="3" name="Content Placeholder 2"/>
          <p:cNvSpPr>
            <a:spLocks noGrp="1"/>
          </p:cNvSpPr>
          <p:nvPr>
            <p:ph idx="1"/>
          </p:nvPr>
        </p:nvSpPr>
        <p:spPr>
          <a:xfrm>
            <a:off x="755651" y="1752600"/>
            <a:ext cx="10668000" cy="3677816"/>
          </a:xfrm>
        </p:spPr>
        <p:txBody>
          <a:bodyPr/>
          <a:lstStyle/>
          <a:p>
            <a:pPr marL="0" indent="0" algn="just">
              <a:buNone/>
            </a:pPr>
            <a:r>
              <a:rPr lang="en-US" sz="1800" dirty="0">
                <a:latin typeface="Times New Roman" panose="02020603050405020304" pitchFamily="18" charset="0"/>
                <a:cs typeface="Times New Roman" panose="02020603050405020304" pitchFamily="18" charset="0"/>
              </a:rPr>
              <a:t> </a:t>
            </a:r>
          </a:p>
          <a:p>
            <a:pPr algn="just"/>
            <a:r>
              <a:rPr lang="en-US" sz="1800" dirty="0">
                <a:latin typeface="Times New Roman" panose="02020603050405020304" pitchFamily="18" charset="0"/>
                <a:cs typeface="Times New Roman" panose="02020603050405020304" pitchFamily="18" charset="0"/>
              </a:rPr>
              <a:t>For countries that are developing, this project proposes a smart traffic management system concept that gives priority to emergency vehicle movement during peak hours. Constructed using an Arduino, an RFID reader, an optional microphone, and LED displays, the prototype effectively replicated real-time traffic situations and showcased the essential features</a:t>
            </a:r>
          </a:p>
          <a:p>
            <a:pPr algn="just"/>
            <a:r>
              <a:rPr lang="en-US" sz="1800" dirty="0">
                <a:latin typeface="Times New Roman" panose="02020603050405020304" pitchFamily="18" charset="0"/>
                <a:cs typeface="Times New Roman" panose="02020603050405020304" pitchFamily="18" charset="0"/>
              </a:rPr>
              <a:t>RFID provides accurate identification, but further research into techniques such as connecting emergency vehicle dispatch systems or using cameras that can recognize license plates could improve detection accuracy even more. Strong security measures must be put in place to stop unwanted access and system manipulation. Expanding the usage of this technology in developing nations would require identifying components that are affordable and optimizing power consumption.</a:t>
            </a:r>
            <a:endParaRPr lang="en-IN" sz="1800"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p:cNvSpPr>
            <a:spLocks noGrp="1"/>
          </p:cNvSpPr>
          <p:nvPr>
            <p:ph idx="1"/>
          </p:nvPr>
        </p:nvSpPr>
        <p:spPr/>
        <p:txBody>
          <a:bodyPr/>
          <a:lstStyle/>
          <a:p>
            <a:pPr marL="349250" indent="-285750">
              <a:lnSpc>
                <a:spcPct val="115000"/>
              </a:lnSpc>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[1] Meng, Z., &amp; Li, Z. (2016). RFID Tag as a sensor - A review on the innovative designs and applications. Measurement Science Review, 16(6), 305–315. </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https://doi.org/10.1515/msr-2016-0039</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9250" indent="-285750">
              <a:lnSpc>
                <a:spcPct val="115000"/>
              </a:lnSpc>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9250" indent="-285750">
              <a:lnSpc>
                <a:spcPct val="115000"/>
              </a:lnSpc>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[2] Yousef, K. M. A., Al-</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Karaki</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J., &amp;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Shatnawi</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 M. (2010). Intelligent traffic light flow control system using wireless sensors networks. ResearchGate. </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https://www.researchgate.net/publication/220586947_Intelligent_Traffic_Light_Flow_Control_System_Using_Wireless_Sensors_Networks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9250" indent="-285750">
              <a:lnSpc>
                <a:spcPct val="115000"/>
              </a:lnSpc>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9250" indent="-285750">
              <a:lnSpc>
                <a:spcPct val="115000"/>
              </a:lnSpc>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[3] Chanda, J. (2021). Density based traffic control system using Arduino. Social Science Research Network.</a:t>
            </a:r>
          </a:p>
          <a:p>
            <a:pPr marL="63500" indent="0">
              <a:lnSpc>
                <a:spcPct val="115000"/>
              </a:lnSpc>
              <a:buNone/>
            </a:pPr>
            <a:r>
              <a:rPr lang="en-IN"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https://doi.org/10.2139/ssrn.3917889</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9250" indent="-285750">
              <a:lnSpc>
                <a:spcPct val="115000"/>
              </a:lnSpc>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9250" indent="-285750">
              <a:lnSpc>
                <a:spcPct val="115000"/>
              </a:lnSpc>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Traffic monitoring with ad-hoc microphone array. (2014, September 1). IEEE Conference Publication | IEEE Xplore.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https://ieeexplore.ieee.org/abstract/document/6954310</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32" y="304801"/>
            <a:ext cx="10834641" cy="1216025"/>
          </a:xfrm>
        </p:spPr>
        <p:txBody>
          <a:bodyPr/>
          <a:lstStyle/>
          <a:p>
            <a:r>
              <a:rPr lang="en-US" altLang="en-US" sz="3200" b="1" dirty="0" err="1">
                <a:solidFill>
                  <a:srgbClr val="FF0000"/>
                </a:solidFill>
              </a:rPr>
              <a:t>Github</a:t>
            </a:r>
            <a:r>
              <a:rPr lang="en-US" altLang="en-US" sz="3200" b="1" dirty="0">
                <a:solidFill>
                  <a:srgbClr val="FF0000"/>
                </a:solidFill>
              </a:rPr>
              <a:t> Links</a:t>
            </a:r>
            <a:endParaRPr lang="en-IN" sz="2800" dirty="0"/>
          </a:p>
        </p:txBody>
      </p:sp>
      <p:sp>
        <p:nvSpPr>
          <p:cNvPr id="3"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r>
              <a:rPr lang="en-IN" altLang="en-US" sz="2400" noProof="0" dirty="0" err="1">
                <a:solidFill>
                  <a:srgbClr val="000000"/>
                </a:solidFill>
                <a:latin typeface="Times New Roman" panose="02020603050405020304" pitchFamily="18" charset="0"/>
                <a:cs typeface="Times New Roman" panose="02020603050405020304" pitchFamily="18" charset="0"/>
              </a:rPr>
              <a:t>Github</a:t>
            </a:r>
            <a:r>
              <a:rPr lang="en-IN" altLang="en-US" sz="2400" noProof="0" dirty="0">
                <a:solidFill>
                  <a:srgbClr val="000000"/>
                </a:solidFill>
                <a:latin typeface="Times New Roman" panose="02020603050405020304" pitchFamily="18" charset="0"/>
                <a:cs typeface="Times New Roman" panose="02020603050405020304" pitchFamily="18" charset="0"/>
              </a:rPr>
              <a:t> Links:</a:t>
            </a:r>
          </a:p>
          <a:p>
            <a:pPr marL="0" marR="0" lvl="0" indent="0" algn="l" defTabSz="914400" rtl="0" eaLnBrk="0" fontAlgn="base" latinLnBrk="0" hangingPunct="0">
              <a:lnSpc>
                <a:spcPct val="100000"/>
              </a:lnSpc>
              <a:spcBef>
                <a:spcPct val="20000"/>
              </a:spcBef>
              <a:spcAft>
                <a:spcPct val="0"/>
              </a:spcAft>
              <a:buClr>
                <a:srgbClr val="CC0000"/>
              </a:buClr>
              <a:buSzTx/>
              <a:buNone/>
              <a:defRPr/>
            </a:pPr>
            <a:r>
              <a:rPr kumimoji="0" lang="en-IN" altLang="en-US" sz="2400" b="0" i="0" u="none" strike="noStrike" kern="0" cap="none" spc="0" normalizeH="0" baseline="0" dirty="0">
                <a:ln>
                  <a:noFill/>
                </a:ln>
                <a:solidFill>
                  <a:srgbClr val="000000"/>
                </a:solidFill>
                <a:effectLst/>
                <a:uLnTx/>
                <a:uFillTx/>
                <a:latin typeface="Times New Roman" panose="02020603050405020304" pitchFamily="18" charset="0"/>
                <a:cs typeface="Times New Roman" panose="02020603050405020304" pitchFamily="18" charset="0"/>
              </a:rPr>
              <a:t>1. https://github.com/kanagashanmugamp/210701103-CS19P11-IoT-Lab</a:t>
            </a: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7" name="Footer Placeholder 6"/>
          <p:cNvSpPr>
            <a:spLocks noGrp="1"/>
          </p:cNvSpPr>
          <p:nvPr>
            <p:ph type="ftr" sz="quarter" idx="11"/>
          </p:nvPr>
        </p:nvSpPr>
        <p:spPr/>
        <p:txBody>
          <a:bodyPr/>
          <a:lstStyle/>
          <a:p>
            <a:pPr>
              <a:defRPr/>
            </a:pPr>
            <a:r>
              <a:rPr lang="en-US"/>
              <a:t>Department of Computer Science and Engineering</a:t>
            </a:r>
          </a:p>
        </p:txBody>
      </p:sp>
      <p:sp>
        <p:nvSpPr>
          <p:cNvPr id="8" name="Slide Number Placeholder 7"/>
          <p:cNvSpPr>
            <a:spLocks noGrp="1"/>
          </p:cNvSpPr>
          <p:nvPr>
            <p:ph type="sldNum" sz="quarter" idx="12"/>
          </p:nvPr>
        </p:nvSpPr>
        <p:spPr/>
        <p:txBody>
          <a:bodyPr/>
          <a:lstStyle/>
          <a:p>
            <a:pPr>
              <a:defRPr/>
            </a:pPr>
            <a:fld id="{F583B680-F650-469F-A231-392F163461F6}" type="slidenum">
              <a:rPr lang="en-US" altLang="en-US" smtClean="0"/>
              <a:t>13</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defRPr/>
            </a:pPr>
            <a:r>
              <a:rPr lang="en-US" sz="2150" dirty="0">
                <a:effectLst/>
                <a:latin typeface="Times New Roman" panose="02020603050405020304" pitchFamily="18" charset="0"/>
                <a:ea typeface="SimSun" panose="02010600030101010101" pitchFamily="2" charset="-122"/>
              </a:rPr>
              <a:t>Ambient noise can mask sirens, while poor visibility due to blind spots or inclement weather can mask visual signs. These restrictions put drivers in potentially hazardous situations at intersections, especially when there are emergency vehicles around. Because of the urgency of their task, they must pass immediately. The goal of this initiative is to greatly increase pedestrian safety at crosswalks, especially when emergency vehicles are approaching. In order to do this, we will create a system that uses a mix of PIR sensors and microphones to accurately identify emergency vehicles. After that, this data will be utilized to efficiently notify pedestrians through audio and visual alerts; it may even be integrated with current traffic signals to provide a more complete warning system.</a:t>
            </a:r>
            <a:endParaRPr lang="en-IN" sz="2150"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2</a:t>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The overall objective of this project is to show how easily accessible sensor technology may be used to build an intelligent, reasonably priced smart crossing system. Using an Arduino microcontroller offers a versatile and adjustable platform for practical implementation. Significant increases in pedestrian safety at crosswalks and accelerated access for emergency vehicles are among the expected results</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p>
          <a:p>
            <a:pPr marL="0" marR="0" lvl="0" indent="0" algn="just" defTabSz="914400" rtl="0" eaLnBrk="0" fontAlgn="base" latinLnBrk="0" hangingPunct="0">
              <a:lnSpc>
                <a:spcPct val="100000"/>
              </a:lnSpc>
              <a:spcBef>
                <a:spcPct val="20000"/>
              </a:spcBef>
              <a:spcAft>
                <a:spcPct val="0"/>
              </a:spcAft>
              <a:buClr>
                <a:srgbClr val="CC0000"/>
              </a:buClr>
              <a:buSzTx/>
              <a:buNone/>
              <a:defRPr/>
            </a:pPr>
            <a:br>
              <a:rPr kumimoji="0" lang="en-IN" altLang="en-US" sz="24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3</a:t>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4</a:t>
            </a:fld>
            <a:endParaRPr lang="en-US" altLang="en-US"/>
          </a:p>
        </p:txBody>
      </p:sp>
      <p:sp>
        <p:nvSpPr>
          <p:cNvPr id="5" name="Content Placeholder 2"/>
          <p:cNvSpPr>
            <a:spLocks noGrp="1"/>
          </p:cNvSpPr>
          <p:nvPr>
            <p:ph idx="1"/>
          </p:nvPr>
        </p:nvSpPr>
        <p:spPr>
          <a:xfrm>
            <a:off x="755650" y="1752600"/>
            <a:ext cx="10668000" cy="4267200"/>
          </a:xfrm>
        </p:spPr>
        <p:txBody>
          <a:bodyPr/>
          <a:lstStyle/>
          <a:p>
            <a:pPr marL="0" indent="0" algn="just">
              <a:buClr>
                <a:srgbClr val="CC0000"/>
              </a:buClr>
              <a:buNone/>
              <a:defRPr/>
            </a:pPr>
            <a:r>
              <a:rPr lang="en-US" sz="1900" dirty="0">
                <a:effectLst/>
                <a:latin typeface="Times New Roman" panose="02020603050405020304" pitchFamily="18" charset="0"/>
                <a:ea typeface="SimSun" panose="02010600030101010101" pitchFamily="2" charset="-122"/>
              </a:rPr>
              <a:t>The goal of this project is to prioritize emergency vehicle passage and improve pedestrian safety by implementing an innovative smart crossing system that makes use of the Internet of Things. The system uses an Arduino microcontroller to incorporate a number of sensors, such as microphones and passive infrared (PIR) sensors, to produce a thorough and clever solution. To identify the sirens and horns of oncoming emergency vehicles, microphones will be positioned in strategic locations. The Arduino will use this data to process and initiate real-time steps that guarantee emergency responders have a safe and easy way to proceed. In order to notify the system when a pedestrian approaches the crosswalk area, PIR sensors will also be installed. The project focuses on how RFID (Radio-Frequency Identification) technology might be integrated. The technology can accomplish more accurate detection by integrating RFID tags into approved emergency vehicles, thereby removing false positives caused by other cars' sirens. Traffic light timings will be dynamically adjusted based on data gathered from these sensors, giving priority to emergency vehicles and guaranteeing pedestrian safety at crosswalks. To further increase awareness and avert possible collisions.</a:t>
            </a:r>
          </a:p>
          <a:p>
            <a:pPr marL="0" indent="0" algn="just">
              <a:buClr>
                <a:srgbClr val="CC0000"/>
              </a:buClr>
              <a:buNone/>
              <a:defRPr/>
            </a:pPr>
            <a:endParaRPr kumimoji="0" lang="en-IN" altLang="en-US" sz="1900" i="0" u="none" strike="noStrike" kern="0" cap="none" spc="0" normalizeH="0" baseline="0" noProof="0" dirty="0">
              <a:ln>
                <a:noFill/>
              </a:ln>
              <a:solidFill>
                <a:srgbClr val="000000"/>
              </a:solidFill>
              <a:effectLst/>
              <a:uLnTx/>
              <a:uFillTx/>
              <a:latin typeface="Verdana" panose="020B0604030504040204"/>
            </a:endParaRP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System Design</a:t>
            </a:r>
            <a:endParaRPr lang="en-IN" sz="2800"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5</a:t>
            </a:fld>
            <a:endParaRPr lang="en-US" altLang="en-US"/>
          </a:p>
        </p:txBody>
      </p:sp>
      <p:sp>
        <p:nvSpPr>
          <p:cNvPr id="6" name="TextBox 5">
            <a:extLst>
              <a:ext uri="{FF2B5EF4-FFF2-40B4-BE49-F238E27FC236}">
                <a16:creationId xmlns:a16="http://schemas.microsoft.com/office/drawing/2014/main" id="{9F254D1D-D3DB-6100-10F9-D7A173868FC3}"/>
              </a:ext>
            </a:extLst>
          </p:cNvPr>
          <p:cNvSpPr txBox="1"/>
          <p:nvPr/>
        </p:nvSpPr>
        <p:spPr>
          <a:xfrm>
            <a:off x="745069" y="1746251"/>
            <a:ext cx="4862629" cy="3170099"/>
          </a:xfrm>
          <a:prstGeom prst="rect">
            <a:avLst/>
          </a:prstGeom>
          <a:solidFill>
            <a:schemeClr val="bg1">
              <a:lumMod val="95000"/>
            </a:schemeClr>
          </a:solidFill>
        </p:spPr>
        <p:txBody>
          <a:bodyPr wrap="square" rtlCol="0">
            <a:spAutoFit/>
          </a:bodyPr>
          <a:lstStyle/>
          <a:p>
            <a:r>
              <a:rPr lang="en-US" sz="2000" b="1" dirty="0">
                <a:latin typeface="Times New Roman" panose="02020603050405020304" pitchFamily="18" charset="0"/>
                <a:cs typeface="Times New Roman" panose="02020603050405020304" pitchFamily="18" charset="0"/>
              </a:rPr>
              <a:t>CIRCUIT DIAGRAM:</a:t>
            </a:r>
          </a:p>
          <a:p>
            <a:pPr algn="just"/>
            <a:r>
              <a:rPr lang="en-US" sz="2000" dirty="0">
                <a:latin typeface="Times New Roman" panose="02020603050405020304" pitchFamily="18" charset="0"/>
                <a:cs typeface="Times New Roman" panose="02020603050405020304" pitchFamily="18" charset="0"/>
              </a:rPr>
              <a:t>The circuit diagram explains the connections made with the hardware components and the board. The Arduino uno is connected with the breadboard as the VCC and GND are connected with the rails. The Sensors, LED and RFID Reader module is given connection with the rails and the other input/output pins are connected to digital as per the requirements.</a:t>
            </a:r>
            <a:endParaRPr lang="en-IN" sz="2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DA7081A-A396-6A45-FE6E-8C1E80FAB98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446601" y="1808537"/>
            <a:ext cx="4862629" cy="3240926"/>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solidFill>
                  <a:srgbClr val="FF0000"/>
                </a:solidFill>
              </a:rPr>
              <a:t>System Design</a:t>
            </a:r>
            <a:endParaRPr lang="en-IN" sz="2800"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6</a:t>
            </a:fld>
            <a:endParaRPr lang="en-US" altLang="en-US"/>
          </a:p>
        </p:txBody>
      </p:sp>
      <p:sp>
        <p:nvSpPr>
          <p:cNvPr id="6" name="TextBox 5">
            <a:extLst>
              <a:ext uri="{FF2B5EF4-FFF2-40B4-BE49-F238E27FC236}">
                <a16:creationId xmlns:a16="http://schemas.microsoft.com/office/drawing/2014/main" id="{9F254D1D-D3DB-6100-10F9-D7A173868FC3}"/>
              </a:ext>
            </a:extLst>
          </p:cNvPr>
          <p:cNvSpPr txBox="1"/>
          <p:nvPr/>
        </p:nvSpPr>
        <p:spPr>
          <a:xfrm>
            <a:off x="766233" y="1856701"/>
            <a:ext cx="6915571" cy="3287695"/>
          </a:xfrm>
          <a:prstGeom prst="rect">
            <a:avLst/>
          </a:prstGeom>
          <a:solidFill>
            <a:schemeClr val="bg1">
              <a:lumMod val="95000"/>
            </a:schemeClr>
          </a:solidFill>
        </p:spPr>
        <p:txBody>
          <a:bodyPr wrap="square" rtlCol="0">
            <a:spAutoFit/>
          </a:bodyPr>
          <a:lstStyle/>
          <a:p>
            <a:pPr algn="just">
              <a:lnSpc>
                <a:spcPct val="115000"/>
              </a:lnSpc>
            </a:pPr>
            <a:r>
              <a:rPr lang="en-IN" sz="2000" b="1" dirty="0">
                <a:solidFill>
                  <a:srgbClr val="000000"/>
                </a:solidFill>
                <a:effectLst/>
                <a:latin typeface="Times New Roman" panose="02020603050405020304" pitchFamily="18" charset="0"/>
                <a:ea typeface="Arial" panose="020B0604020202020204" pitchFamily="34" charset="0"/>
              </a:rPr>
              <a:t>FLOW DIAGRAM:</a:t>
            </a:r>
            <a:endParaRPr lang="en-IN" sz="2000" dirty="0">
              <a:effectLst/>
              <a:latin typeface="Arial" panose="020B0604020202020204" pitchFamily="34" charset="0"/>
              <a:ea typeface="Arial" panose="020B0604020202020204" pitchFamily="34" charset="0"/>
            </a:endParaRPr>
          </a:p>
          <a:p>
            <a:pPr algn="just">
              <a:lnSpc>
                <a:spcPct val="115000"/>
              </a:lnSpc>
            </a:pPr>
            <a:r>
              <a:rPr lang="en-US" dirty="0">
                <a:latin typeface="Times New Roman" panose="02020603050405020304" pitchFamily="18" charset="0"/>
                <a:ea typeface="Arial" panose="020B0604020202020204" pitchFamily="34" charset="0"/>
                <a:cs typeface="Times New Roman" panose="02020603050405020304" pitchFamily="18" charset="0"/>
              </a:rPr>
              <a:t>The flow diagram illustrates a traffic management system that uses a microphone sensor, RFID reader, and PIR sensor to control traffic lights and pedestrian crossings. The system initializes and sets a default traffic light sequence. When a loud noise is detected by the microphone sensor and an authorized RFID tag is read, the traffic light changes to green for an emergency vehicle. Simultaneously, if the PIR sensor detects a pedestrian, the pedestrian crossing light is turned on. If no pedestrian is detected, the system continues its default operation. This ensures that emergency vehicles are prioritized while maintaining pedestrian safety.</a:t>
            </a: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2CB6C3CB-E3A9-5F1A-5FD8-50D7662A880C}"/>
              </a:ext>
            </a:extLst>
          </p:cNvPr>
          <p:cNvPicPr>
            <a:picLocks noGrp="1" noChangeAspect="1"/>
          </p:cNvPicPr>
          <p:nvPr>
            <p:ph idx="1"/>
          </p:nvPr>
        </p:nvPicPr>
        <p:blipFill>
          <a:blip r:embed="rId2"/>
          <a:stretch>
            <a:fillRect/>
          </a:stretch>
        </p:blipFill>
        <p:spPr>
          <a:xfrm>
            <a:off x="7676918" y="1761901"/>
            <a:ext cx="4193029" cy="4371479"/>
          </a:xfrm>
          <a:prstGeom prst="rect">
            <a:avLst/>
          </a:prstGeom>
        </p:spPr>
      </p:pic>
    </p:spTree>
    <p:extLst>
      <p:ext uri="{BB962C8B-B14F-4D97-AF65-F5344CB8AC3E}">
        <p14:creationId xmlns:p14="http://schemas.microsoft.com/office/powerpoint/2010/main" val="2233030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p:cNvSpPr>
            <a:spLocks noGrp="1"/>
          </p:cNvSpPr>
          <p:nvPr>
            <p:ph idx="1"/>
          </p:nvPr>
        </p:nvSpPr>
        <p:spPr/>
        <p:txBody>
          <a:bodyPr/>
          <a:lstStyle/>
          <a:p>
            <a:pPr marL="0" marR="3175" indent="0" algn="just">
              <a:lnSpc>
                <a:spcPct val="150000"/>
              </a:lnSpc>
              <a:buNone/>
            </a:pPr>
            <a:r>
              <a:rPr lang="en-IN" sz="1800" b="1" dirty="0">
                <a:effectLst/>
                <a:latin typeface="Times New Roman" panose="02020603050405020304" pitchFamily="18" charset="0"/>
                <a:ea typeface="Times New Roman" panose="02020603050405020304" pitchFamily="18" charset="0"/>
              </a:rPr>
              <a:t>ARDUINO UNO:</a:t>
            </a:r>
            <a:endParaRPr lang="en-IN" sz="1800" dirty="0">
              <a:effectLst/>
              <a:latin typeface="Arial" panose="020B0604020202020204" pitchFamily="34" charset="0"/>
              <a:ea typeface="Arial" panose="020B0604020202020204" pitchFamily="34" charset="0"/>
            </a:endParaRPr>
          </a:p>
          <a:p>
            <a:pPr marR="3175" algn="just">
              <a:lnSpc>
                <a:spcPct val="150000"/>
              </a:lnSpc>
            </a:pPr>
            <a:r>
              <a:rPr lang="en-US" sz="1800" b="0" i="0" u="none" strike="noStrike" baseline="0" dirty="0">
                <a:solidFill>
                  <a:srgbClr val="000008"/>
                </a:solidFill>
                <a:latin typeface="Times New Roman" panose="02020603050405020304" pitchFamily="18" charset="0"/>
              </a:rPr>
              <a:t>This is microcontroller setup for the emergency vehicle detection and automated pedestrian crossing which acts as the CPU of the w hole system. This takes inputs from the Sensors and triggers the actuators</a:t>
            </a:r>
            <a:r>
              <a:rPr lang="en-US" sz="1800" dirty="0">
                <a:effectLst/>
                <a:latin typeface="Times New Roman" panose="02020603050405020304" pitchFamily="18" charset="0"/>
                <a:ea typeface="Times New Roman" panose="02020603050405020304" pitchFamily="18" charset="0"/>
              </a:rPr>
              <a:t>. </a:t>
            </a:r>
            <a:endParaRPr lang="en-IN" sz="1800" dirty="0">
              <a:effectLst/>
              <a:latin typeface="Arial" panose="020B0604020202020204" pitchFamily="34" charset="0"/>
              <a:ea typeface="Arial" panose="020B0604020202020204" pitchFamily="34" charset="0"/>
            </a:endParaRPr>
          </a:p>
          <a:p>
            <a:pPr marL="0" marR="3175" indent="0" algn="just">
              <a:lnSpc>
                <a:spcPct val="150000"/>
              </a:lnSpc>
              <a:buNone/>
            </a:pPr>
            <a:r>
              <a:rPr lang="en-IN" sz="1800" b="1" dirty="0">
                <a:solidFill>
                  <a:srgbClr val="000000"/>
                </a:solidFill>
                <a:latin typeface="Times New Roman" panose="02020603050405020304" pitchFamily="18" charset="0"/>
                <a:ea typeface="Arial" panose="020B0604020202020204" pitchFamily="34" charset="0"/>
              </a:rPr>
              <a:t>MICROPHONE</a:t>
            </a:r>
            <a:r>
              <a:rPr lang="en-IN" sz="1800" b="1" dirty="0">
                <a:solidFill>
                  <a:srgbClr val="000000"/>
                </a:solidFill>
                <a:effectLst/>
                <a:latin typeface="Times New Roman" panose="02020603050405020304" pitchFamily="18" charset="0"/>
                <a:ea typeface="Arial" panose="020B0604020202020204" pitchFamily="34" charset="0"/>
              </a:rPr>
              <a:t>-SENSOR:</a:t>
            </a:r>
            <a:endParaRPr lang="en-IN" sz="1800" dirty="0">
              <a:effectLst/>
              <a:latin typeface="Arial" panose="020B0604020202020204" pitchFamily="34" charset="0"/>
              <a:ea typeface="Arial" panose="020B0604020202020204" pitchFamily="34" charset="0"/>
            </a:endParaRPr>
          </a:p>
          <a:p>
            <a:pPr marR="3175" algn="just">
              <a:lnSpc>
                <a:spcPct val="150000"/>
              </a:lnSpc>
            </a:pPr>
            <a:r>
              <a:rPr lang="en-US" sz="1800" b="0" i="0" u="none" strike="noStrike" baseline="0" dirty="0">
                <a:solidFill>
                  <a:srgbClr val="000008"/>
                </a:solidFill>
                <a:latin typeface="Times New Roman" panose="02020603050405020304" pitchFamily="18" charset="0"/>
              </a:rPr>
              <a:t>This sensor is used to trigger an event at the time of emergency vehicle’s entry sends the information to the controller. </a:t>
            </a:r>
          </a:p>
          <a:p>
            <a:pPr marL="0" marR="3175" indent="0" algn="just">
              <a:lnSpc>
                <a:spcPct val="150000"/>
              </a:lnSpc>
              <a:buNone/>
            </a:pPr>
            <a:r>
              <a:rPr lang="en-IN" sz="1800" b="1" dirty="0">
                <a:solidFill>
                  <a:srgbClr val="000000"/>
                </a:solidFill>
                <a:effectLst/>
                <a:latin typeface="Times New Roman" panose="02020603050405020304" pitchFamily="18" charset="0"/>
                <a:ea typeface="Arial" panose="020B0604020202020204" pitchFamily="34" charset="0"/>
              </a:rPr>
              <a:t>LCD MODULE:</a:t>
            </a:r>
            <a:endParaRPr lang="en-US" sz="1800" dirty="0">
              <a:latin typeface="Times New Roman" panose="02020603050405020304" pitchFamily="18" charset="0"/>
              <a:cs typeface="Times New Roman" panose="02020603050405020304" pitchFamily="18" charset="0"/>
            </a:endParaRPr>
          </a:p>
          <a:p>
            <a:pPr marR="3175" algn="just">
              <a:lnSpc>
                <a:spcPct val="150000"/>
              </a:lnSpc>
            </a:pPr>
            <a:r>
              <a:rPr lang="en-US" sz="1800" b="0" i="0" u="none" strike="noStrike" baseline="0" dirty="0">
                <a:solidFill>
                  <a:srgbClr val="000008"/>
                </a:solidFill>
                <a:latin typeface="Times New Roman" panose="02020603050405020304" pitchFamily="18" charset="0"/>
              </a:rPr>
              <a:t>This module is used to identify people’s motion in the pedestrian crossing and send information to the RFID.</a:t>
            </a:r>
            <a:r>
              <a:rPr lang="en-US" sz="1800" dirty="0">
                <a:latin typeface="Times New Roman" panose="02020603050405020304" pitchFamily="18" charset="0"/>
                <a:cs typeface="Times New Roman" panose="02020603050405020304" pitchFamily="18" charset="0"/>
              </a:rPr>
              <a:t> </a:t>
            </a:r>
          </a:p>
          <a:p>
            <a:pPr marL="0" marR="3175" indent="0" algn="just">
              <a:lnSpc>
                <a:spcPct val="150000"/>
              </a:lnSpc>
              <a:buNone/>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p:cNvSpPr>
            <a:spLocks noGrp="1"/>
          </p:cNvSpPr>
          <p:nvPr>
            <p:ph idx="1"/>
          </p:nvPr>
        </p:nvSpPr>
        <p:spPr/>
        <p:txBody>
          <a:bodyPr/>
          <a:lstStyle/>
          <a:p>
            <a:pPr marL="0" marR="3175" indent="0" algn="just">
              <a:lnSpc>
                <a:spcPct val="150000"/>
              </a:lnSpc>
              <a:buNone/>
            </a:pPr>
            <a:r>
              <a:rPr lang="en-IN" sz="1800" b="1" dirty="0">
                <a:solidFill>
                  <a:srgbClr val="000000"/>
                </a:solidFill>
                <a:latin typeface="Times New Roman" panose="02020603050405020304" pitchFamily="18" charset="0"/>
                <a:ea typeface="Arial" panose="020B0604020202020204" pitchFamily="34" charset="0"/>
              </a:rPr>
              <a:t>LED-LIGHTS</a:t>
            </a:r>
            <a:r>
              <a:rPr lang="en-IN" sz="1800" b="1" dirty="0">
                <a:solidFill>
                  <a:srgbClr val="000000"/>
                </a:solidFill>
                <a:effectLst/>
                <a:latin typeface="Times New Roman" panose="02020603050405020304" pitchFamily="18" charset="0"/>
                <a:ea typeface="Arial" panose="020B0604020202020204" pitchFamily="34" charset="0"/>
              </a:rPr>
              <a:t>:</a:t>
            </a:r>
            <a:endParaRPr lang="en-IN" sz="1800" dirty="0">
              <a:effectLst/>
              <a:latin typeface="Arial" panose="020B0604020202020204" pitchFamily="34" charset="0"/>
              <a:ea typeface="Arial" panose="020B0604020202020204" pitchFamily="34" charset="0"/>
            </a:endParaRPr>
          </a:p>
          <a:p>
            <a:pPr marR="3175" algn="just">
              <a:lnSpc>
                <a:spcPct val="150000"/>
              </a:lnSpc>
            </a:pPr>
            <a:r>
              <a:rPr lang="en-US" sz="1800" b="0" i="0" u="none" strike="noStrike" baseline="0" dirty="0">
                <a:solidFill>
                  <a:srgbClr val="000008"/>
                </a:solidFill>
                <a:latin typeface="Times New Roman" panose="02020603050405020304" pitchFamily="18" charset="0"/>
              </a:rPr>
              <a:t>This module is the actuator of the system which acts as the traffic light for our system and controlled based on the decisions taken by the controller of the system. </a:t>
            </a:r>
          </a:p>
          <a:p>
            <a:pPr marL="0" marR="3175" indent="0" algn="just">
              <a:lnSpc>
                <a:spcPct val="150000"/>
              </a:lnSpc>
              <a:buNone/>
            </a:pPr>
            <a:r>
              <a:rPr lang="en-IN" sz="1800" b="1" dirty="0">
                <a:solidFill>
                  <a:srgbClr val="000000"/>
                </a:solidFill>
                <a:latin typeface="Times New Roman" panose="02020603050405020304" pitchFamily="18" charset="0"/>
                <a:ea typeface="Arial" panose="020B0604020202020204" pitchFamily="34" charset="0"/>
              </a:rPr>
              <a:t>RFID:</a:t>
            </a:r>
            <a:endParaRPr lang="en-IN" sz="1800" dirty="0">
              <a:effectLst/>
              <a:latin typeface="Arial" panose="020B0604020202020204" pitchFamily="34" charset="0"/>
              <a:ea typeface="Arial" panose="020B0604020202020204" pitchFamily="34" charset="0"/>
            </a:endParaRPr>
          </a:p>
          <a:p>
            <a:pPr marR="3175" algn="just">
              <a:lnSpc>
                <a:spcPct val="150000"/>
              </a:lnSpc>
            </a:pPr>
            <a:r>
              <a:rPr lang="en-US" sz="1800" b="0" i="0" u="none" strike="noStrike" baseline="0" dirty="0">
                <a:solidFill>
                  <a:srgbClr val="000000"/>
                </a:solidFill>
                <a:latin typeface="Times New Roman" panose="02020603050405020304" pitchFamily="18" charset="0"/>
              </a:rPr>
              <a:t>This is used as a communication medium between the LED module and the vehicle just utilizing 4 digital pins from the controller for communication. </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8</a:t>
            </a:fld>
            <a:endParaRPr lang="en-US" altLang="en-US"/>
          </a:p>
        </p:txBody>
      </p:sp>
    </p:spTree>
    <p:extLst>
      <p:ext uri="{BB962C8B-B14F-4D97-AF65-F5344CB8AC3E}">
        <p14:creationId xmlns:p14="http://schemas.microsoft.com/office/powerpoint/2010/main" val="3335270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Implementation/Results of Module</a:t>
            </a:r>
            <a:endParaRPr lang="en-IN" sz="2800" dirty="0"/>
          </a:p>
        </p:txBody>
      </p:sp>
      <p:sp>
        <p:nvSpPr>
          <p:cNvPr id="3" name="Content Placeholder 2"/>
          <p:cNvSpPr>
            <a:spLocks noGrp="1"/>
          </p:cNvSpPr>
          <p:nvPr>
            <p:ph idx="1"/>
          </p:nvPr>
        </p:nvSpPr>
        <p:spPr>
          <a:xfrm>
            <a:off x="766233" y="1843177"/>
            <a:ext cx="5579835" cy="3761792"/>
          </a:xfrm>
        </p:spPr>
        <p:txBody>
          <a:bodyPr/>
          <a:lstStyle/>
          <a:p>
            <a:pPr marL="0" indent="0" algn="just">
              <a:lnSpc>
                <a:spcPct val="115000"/>
              </a:lnSpc>
              <a:buNone/>
            </a:pPr>
            <a:r>
              <a:rPr lang="en-US" sz="1600" dirty="0">
                <a:latin typeface="Times New Roman" panose="02020603050405020304" pitchFamily="18" charset="0"/>
                <a:cs typeface="Times New Roman" panose="02020603050405020304" pitchFamily="18" charset="0"/>
              </a:rPr>
              <a:t>Upon successful connection, this project simulates a smart traffic light system. It uses an Arduino to control LED lights based on sensors. A PIR sensor detects pedestrians for crosswalk timing. An RFID reader (optional) identifies emergency vehicles with tags, giving them priority. The system prioritizes pedestrian and emergency vehicle safety.</a:t>
            </a:r>
            <a:endParaRPr lang="en-IN" sz="1600"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9</a:t>
            </a:fld>
            <a:endParaRPr lang="en-US" altLang="en-US"/>
          </a:p>
        </p:txBody>
      </p:sp>
      <p:pic>
        <p:nvPicPr>
          <p:cNvPr id="6" name="Picture 5">
            <a:extLst>
              <a:ext uri="{FF2B5EF4-FFF2-40B4-BE49-F238E27FC236}">
                <a16:creationId xmlns:a16="http://schemas.microsoft.com/office/drawing/2014/main" id="{70AFBFF6-2397-22FD-CD69-2422CAE3BE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4180" y="1920516"/>
            <a:ext cx="4585020" cy="3925019"/>
          </a:xfrm>
          <a:prstGeom prst="rect">
            <a:avLst/>
          </a:prstGeom>
        </p:spPr>
      </p:pic>
    </p:spTree>
    <p:extLst>
      <p:ext uri="{BB962C8B-B14F-4D97-AF65-F5344CB8AC3E}">
        <p14:creationId xmlns:p14="http://schemas.microsoft.com/office/powerpoint/2010/main" val="384323219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176</TotalTime>
  <Words>1256</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Verdana</vt:lpstr>
      <vt:lpstr>Wingdings</vt:lpstr>
      <vt:lpstr>Profile</vt:lpstr>
      <vt:lpstr>PowerPoint Presentation</vt:lpstr>
      <vt:lpstr>Problem Statement and Motivation</vt:lpstr>
      <vt:lpstr>Objectives</vt:lpstr>
      <vt:lpstr>Abstract</vt:lpstr>
      <vt:lpstr>System Design</vt:lpstr>
      <vt:lpstr>System Design</vt:lpstr>
      <vt:lpstr>List of Modules</vt:lpstr>
      <vt:lpstr>List of Modules</vt:lpstr>
      <vt:lpstr>Implementation/Results of Module</vt:lpstr>
      <vt:lpstr> Conclusion</vt:lpstr>
      <vt:lpstr>References</vt:lpstr>
      <vt:lpstr>Github 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Karthick Ragav</cp:lastModifiedBy>
  <cp:revision>9</cp:revision>
  <dcterms:created xsi:type="dcterms:W3CDTF">2023-08-03T04:32:00Z</dcterms:created>
  <dcterms:modified xsi:type="dcterms:W3CDTF">2024-05-25T00:30:23Z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99CF541AE09A4C0BB3D497040689AB71_12</vt:lpwstr>
  </property>
  <property fmtid="{D5CDD505-2E9C-101B-9397-08002B2CF9AE}" pid="3" name="KSOProductBuildVer">
    <vt:lpwstr>1033-12.2.0.16731</vt:lpwstr>
  </property>
</Properties>
</file>