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.jpg" ContentType="image/jpe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7" r:id="rId3"/>
    <p:sldId id="259" r:id="rId4"/>
    <p:sldId id="258" r:id="rId5"/>
    <p:sldId id="260" r:id="rId6"/>
    <p:sldId id="268" r:id="rId7"/>
    <p:sldId id="257" r:id="rId8"/>
    <p:sldId id="265" r:id="rId9"/>
    <p:sldId id="266" r:id="rId1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>
      <p:cViewPr varScale="1">
        <p:scale>
          <a:sx n="80" d="100"/>
          <a:sy n="80" d="100"/>
        </p:scale>
        <p:origin x="533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thosh Kumar Ravi" userId="def1b52bd70d555b" providerId="LiveId" clId="{39625A55-9D53-4F12-9E7B-9260C9A2FA59}"/>
    <pc:docChg chg="custSel modSld">
      <pc:chgData name="Shanthosh Kumar Ravi" userId="def1b52bd70d555b" providerId="LiveId" clId="{39625A55-9D53-4F12-9E7B-9260C9A2FA59}" dt="2025-02-02T11:49:08.464" v="507" actId="20577"/>
      <pc:docMkLst>
        <pc:docMk/>
      </pc:docMkLst>
      <pc:sldChg chg="modSp mod">
        <pc:chgData name="Shanthosh Kumar Ravi" userId="def1b52bd70d555b" providerId="LiveId" clId="{39625A55-9D53-4F12-9E7B-9260C9A2FA59}" dt="2025-02-02T11:12:28.543" v="0" actId="20577"/>
        <pc:sldMkLst>
          <pc:docMk/>
          <pc:sldMk cId="0" sldId="256"/>
        </pc:sldMkLst>
        <pc:spChg chg="mod">
          <ac:chgData name="Shanthosh Kumar Ravi" userId="def1b52bd70d555b" providerId="LiveId" clId="{39625A55-9D53-4F12-9E7B-9260C9A2FA59}" dt="2025-02-02T11:12:28.543" v="0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Shanthosh Kumar Ravi" userId="def1b52bd70d555b" providerId="LiveId" clId="{39625A55-9D53-4F12-9E7B-9260C9A2FA59}" dt="2025-02-02T11:32:04.614" v="175" actId="12385"/>
        <pc:sldMkLst>
          <pc:docMk/>
          <pc:sldMk cId="0" sldId="257"/>
        </pc:sldMkLst>
        <pc:graphicFrameChg chg="modGraphic">
          <ac:chgData name="Shanthosh Kumar Ravi" userId="def1b52bd70d555b" providerId="LiveId" clId="{39625A55-9D53-4F12-9E7B-9260C9A2FA59}" dt="2025-02-02T11:32:04.614" v="175" actId="12385"/>
          <ac:graphicFrameMkLst>
            <pc:docMk/>
            <pc:sldMk cId="0" sldId="257"/>
            <ac:graphicFrameMk id="6" creationId="{38151C82-0CED-3634-FBB8-FA93AA2E155E}"/>
          </ac:graphicFrameMkLst>
        </pc:graphicFrameChg>
      </pc:sldChg>
      <pc:sldChg chg="addSp delSp modSp mod">
        <pc:chgData name="Shanthosh Kumar Ravi" userId="def1b52bd70d555b" providerId="LiveId" clId="{39625A55-9D53-4F12-9E7B-9260C9A2FA59}" dt="2025-02-02T11:49:08.464" v="507" actId="20577"/>
        <pc:sldMkLst>
          <pc:docMk/>
          <pc:sldMk cId="0" sldId="259"/>
        </pc:sldMkLst>
        <pc:spChg chg="mod">
          <ac:chgData name="Shanthosh Kumar Ravi" userId="def1b52bd70d555b" providerId="LiveId" clId="{39625A55-9D53-4F12-9E7B-9260C9A2FA59}" dt="2025-02-02T11:20:20.175" v="18" actId="20577"/>
          <ac:spMkLst>
            <pc:docMk/>
            <pc:sldMk cId="0" sldId="259"/>
            <ac:spMk id="2" creationId="{00000000-0000-0000-0000-000000000000}"/>
          </ac:spMkLst>
        </pc:spChg>
        <pc:graphicFrameChg chg="del modGraphic">
          <ac:chgData name="Shanthosh Kumar Ravi" userId="def1b52bd70d555b" providerId="LiveId" clId="{39625A55-9D53-4F12-9E7B-9260C9A2FA59}" dt="2025-02-02T11:18:45.815" v="7" actId="478"/>
          <ac:graphicFrameMkLst>
            <pc:docMk/>
            <pc:sldMk cId="0" sldId="259"/>
            <ac:graphicFrameMk id="3" creationId="{00000000-0000-0000-0000-000000000000}"/>
          </ac:graphicFrameMkLst>
        </pc:graphicFrameChg>
        <pc:graphicFrameChg chg="add del">
          <ac:chgData name="Shanthosh Kumar Ravi" userId="def1b52bd70d555b" providerId="LiveId" clId="{39625A55-9D53-4F12-9E7B-9260C9A2FA59}" dt="2025-02-02T11:19:16.428" v="9" actId="478"/>
          <ac:graphicFrameMkLst>
            <pc:docMk/>
            <pc:sldMk cId="0" sldId="259"/>
            <ac:graphicFrameMk id="5" creationId="{338689BE-2329-7D9B-91CA-00D3DF2C84CF}"/>
          </ac:graphicFrameMkLst>
        </pc:graphicFrameChg>
        <pc:graphicFrameChg chg="add mod modGraphic">
          <ac:chgData name="Shanthosh Kumar Ravi" userId="def1b52bd70d555b" providerId="LiveId" clId="{39625A55-9D53-4F12-9E7B-9260C9A2FA59}" dt="2025-02-02T11:49:08.464" v="507" actId="20577"/>
          <ac:graphicFrameMkLst>
            <pc:docMk/>
            <pc:sldMk cId="0" sldId="259"/>
            <ac:graphicFrameMk id="6" creationId="{5EA755C5-080C-0ADD-F362-A3C1D62B426E}"/>
          </ac:graphicFrameMkLst>
        </pc:graphicFrameChg>
      </pc:sldChg>
      <pc:sldChg chg="addSp modSp mod">
        <pc:chgData name="Shanthosh Kumar Ravi" userId="def1b52bd70d555b" providerId="LiveId" clId="{39625A55-9D53-4F12-9E7B-9260C9A2FA59}" dt="2025-02-02T11:16:51.933" v="5" actId="1035"/>
        <pc:sldMkLst>
          <pc:docMk/>
          <pc:sldMk cId="2697303631" sldId="267"/>
        </pc:sldMkLst>
        <pc:picChg chg="add mod">
          <ac:chgData name="Shanthosh Kumar Ravi" userId="def1b52bd70d555b" providerId="LiveId" clId="{39625A55-9D53-4F12-9E7B-9260C9A2FA59}" dt="2025-02-02T11:16:51.933" v="5" actId="1035"/>
          <ac:picMkLst>
            <pc:docMk/>
            <pc:sldMk cId="2697303631" sldId="267"/>
            <ac:picMk id="4" creationId="{A4FBF586-1A5D-4AE5-889E-C93C47A7D9A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212" y="1611985"/>
            <a:ext cx="10107549" cy="47219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8366" y="48895"/>
            <a:ext cx="6335267" cy="127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62708" y="1944370"/>
            <a:ext cx="8466582" cy="1589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602994" y="1973006"/>
            <a:ext cx="8741094" cy="151689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117600" marR="5080" indent="-1104900" algn="just">
              <a:lnSpc>
                <a:spcPts val="5830"/>
              </a:lnSpc>
              <a:spcBef>
                <a:spcPts val="835"/>
              </a:spcBef>
            </a:pPr>
            <a:r>
              <a:rPr lang="en-US" sz="3600" b="1" spc="-10" dirty="0"/>
              <a:t>CONVERSION OF SIGN LANGUAGE TO TEXT USING POSE SIMULATOR</a:t>
            </a:r>
            <a:endParaRPr sz="3600" b="1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059421" y="4343400"/>
            <a:ext cx="3656329" cy="1888337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05"/>
              </a:spcBef>
            </a:pPr>
            <a:r>
              <a:rPr sz="2400" spc="-25" dirty="0">
                <a:latin typeface="Times New Roman"/>
                <a:cs typeface="Times New Roman"/>
              </a:rPr>
              <a:t>By</a:t>
            </a:r>
            <a:endParaRPr lang="en-US" sz="2400" spc="-25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05"/>
              </a:spcBef>
            </a:pPr>
            <a:r>
              <a:rPr lang="en-IN" sz="2400" spc="-25" dirty="0">
                <a:latin typeface="Times New Roman"/>
                <a:cs typeface="Times New Roman"/>
              </a:rPr>
              <a:t>126004218 Ramana </a:t>
            </a:r>
            <a:r>
              <a:rPr lang="en-IN" sz="2400" spc="-25" dirty="0" err="1">
                <a:latin typeface="Times New Roman"/>
                <a:cs typeface="Times New Roman"/>
              </a:rPr>
              <a:t>Guhan</a:t>
            </a:r>
            <a:endParaRPr lang="en-IN" sz="2400" spc="-25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05"/>
              </a:spcBef>
            </a:pPr>
            <a:r>
              <a:rPr lang="en-IN" sz="2400" spc="-25" dirty="0">
                <a:latin typeface="Times New Roman"/>
                <a:cs typeface="Times New Roman"/>
              </a:rPr>
              <a:t>126004041 Avinash </a:t>
            </a:r>
          </a:p>
          <a:p>
            <a:pPr marL="12700" algn="just">
              <a:lnSpc>
                <a:spcPct val="100000"/>
              </a:lnSpc>
              <a:spcBef>
                <a:spcPts val="805"/>
              </a:spcBef>
            </a:pPr>
            <a:r>
              <a:rPr lang="en-IN" sz="2400" spc="-25" dirty="0">
                <a:latin typeface="Times New Roman"/>
                <a:cs typeface="Times New Roman"/>
              </a:rPr>
              <a:t>126004121 Karthick Raja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5105400"/>
            <a:ext cx="439737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latin typeface="Times New Roman"/>
                <a:cs typeface="Times New Roman"/>
              </a:rPr>
              <a:t>Under the Guidance of :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latin typeface="Times New Roman"/>
                <a:cs typeface="Times New Roman"/>
              </a:rPr>
              <a:t>Dr. Raju N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6152" y="98297"/>
            <a:ext cx="7924800" cy="14748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E210-BEE4-9A35-28B0-FEA2248F9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8895"/>
            <a:ext cx="8501633" cy="677108"/>
          </a:xfrm>
        </p:spPr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47D1B-0D8F-9D25-E03C-9CE8B6CC6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10649712" cy="517064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 language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into text refers to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converting hand gestures from sign language, like American Sign Language (ASL), into written text using technology that recognizes the movements and translates them into corresponding words</a:t>
            </a:r>
            <a:endParaRPr lang="en-US" sz="2800" b="0" i="0" dirty="0">
              <a:solidFill>
                <a:srgbClr val="EEF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 language is a visual language that uses hand movements, facial expressions, and body language to convey meaning. It is the primary way that people who are deaf or hard of hearing communicate</a:t>
            </a:r>
            <a:r>
              <a:rPr lang="en-US" sz="2800" b="0" i="0" dirty="0">
                <a:solidFill>
                  <a:srgbClr val="EEF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>
              <a:solidFill>
                <a:srgbClr val="EEF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Converting sign language into text offers advantages like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enabling wider communication between deaf and hearing individuals by bridging the language barrier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A4FBF586-1A5D-4AE5-889E-C93C47A7D9A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67800" y="0"/>
            <a:ext cx="3089783" cy="77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0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944" y="48895"/>
            <a:ext cx="8835416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20" dirty="0">
                <a:latin typeface="Times New Roman"/>
                <a:cs typeface="Times New Roman"/>
              </a:rPr>
              <a:t>  </a:t>
            </a:r>
            <a:r>
              <a:rPr b="1" spc="-20" dirty="0">
                <a:latin typeface="Times New Roman"/>
                <a:cs typeface="Times New Roman"/>
              </a:rPr>
              <a:t>LITERATURE</a:t>
            </a:r>
            <a:r>
              <a:rPr b="1" spc="-17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SURVEY</a:t>
            </a:r>
            <a:r>
              <a:rPr lang="en-US" b="1" spc="-10" dirty="0">
                <a:latin typeface="Times New Roman"/>
                <a:cs typeface="Times New Roman"/>
              </a:rPr>
              <a:t> </a:t>
            </a:r>
            <a:endParaRPr b="1" spc="-1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3064" y="81216"/>
            <a:ext cx="2281047" cy="73742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A755C5-080C-0ADD-F362-A3C1D62B4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207698"/>
              </p:ext>
            </p:extLst>
          </p:nvPr>
        </p:nvGraphicFramePr>
        <p:xfrm>
          <a:off x="762000" y="1295400"/>
          <a:ext cx="9882505" cy="51815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944773725"/>
                    </a:ext>
                  </a:extLst>
                </a:gridCol>
                <a:gridCol w="5767705">
                  <a:extLst>
                    <a:ext uri="{9D8B030D-6E8A-4147-A177-3AD203B41FA5}">
                      <a16:colId xmlns:a16="http://schemas.microsoft.com/office/drawing/2014/main" val="780802423"/>
                    </a:ext>
                  </a:extLst>
                </a:gridCol>
              </a:tblGrid>
              <a:tr h="1252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</a:t>
                      </a:r>
                      <a:endParaRPr lang="en-IN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333075"/>
                  </a:ext>
                </a:extLst>
              </a:tr>
              <a:tr h="1252446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Conversion of Sign Language into Text [1]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 to text translation is achieved by pre-processing and hand segmentation, feature extraction, sign recognition and sign to text with the help of MATLAB software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9297"/>
                  </a:ext>
                </a:extLst>
              </a:tr>
              <a:tr h="1424261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 language conversion to text and speech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Conversion of sign language to text was achieved by CNN (Convolutional Neural Networks), FRCNN(Faster-Convolutional Neural Networks), YOLO(You Only Look Once) and Media Pipe.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774013"/>
                  </a:ext>
                </a:extLst>
              </a:tr>
              <a:tr h="1252446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Conversion of Sign Language to Text and Speech, and vice-versa [3]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Convolutional Neural Networks (CNN), image processing, and animation gesture recognition to achieve accurate and efficient translation between sign language and spoken language.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533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838200" y="-97119"/>
            <a:ext cx="6335267" cy="1094094"/>
          </a:xfrm>
          <a:prstGeom prst="rect">
            <a:avLst/>
          </a:prstGeom>
        </p:spPr>
        <p:txBody>
          <a:bodyPr vert="horz" wrap="square" lIns="0" tIns="412953" rIns="0" bIns="0" rtlCol="0">
            <a:spAutoFit/>
          </a:bodyPr>
          <a:lstStyle/>
          <a:p>
            <a:pPr marL="1644650">
              <a:lnSpc>
                <a:spcPct val="100000"/>
              </a:lnSpc>
              <a:spcBef>
                <a:spcPts val="105"/>
              </a:spcBef>
            </a:pPr>
            <a:r>
              <a:rPr lang="en-US" b="1" spc="-10" dirty="0">
                <a:latin typeface="Times New Roman"/>
                <a:cs typeface="Times New Roman"/>
              </a:rPr>
              <a:t>OBJECTIVE</a:t>
            </a:r>
            <a:endParaRPr b="1" spc="-1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7521" y="1219200"/>
            <a:ext cx="10358755" cy="3202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  <a:tab pos="242570" algn="l"/>
              </a:tabLst>
            </a:pPr>
            <a:r>
              <a:rPr sz="2800" dirty="0">
                <a:latin typeface="Times New Roman"/>
                <a:cs typeface="Times New Roman"/>
              </a:rPr>
              <a:t>	</a:t>
            </a:r>
            <a:r>
              <a:rPr lang="en-US" sz="2800" dirty="0">
                <a:latin typeface="Times New Roman"/>
                <a:cs typeface="Times New Roman"/>
              </a:rPr>
              <a:t>Converting sign language into text using a pose simulator which includes pose estimation, gesture recognition and text conversion.</a:t>
            </a:r>
          </a:p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  <a:tab pos="242570" algn="l"/>
              </a:tabLst>
            </a:pPr>
            <a:endParaRPr lang="en-US" sz="2800" dirty="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  <a:tab pos="24257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Enabling effective and efficient communication for the people with hearing and speech impairments.</a:t>
            </a:r>
          </a:p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  <a:tab pos="242570" algn="l"/>
              </a:tabLst>
            </a:pPr>
            <a:endParaRPr lang="en-US" sz="3200" dirty="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  <a:tab pos="242570" algn="l"/>
              </a:tabLst>
            </a:pPr>
            <a:endParaRPr sz="32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3064" y="81216"/>
            <a:ext cx="2281047" cy="737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1074DB-84A0-FB5A-ED7B-72F24BC9E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9" y="3657600"/>
            <a:ext cx="6477000" cy="28336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-145106"/>
            <a:ext cx="8523478" cy="1190068"/>
          </a:xfrm>
          <a:prstGeom prst="rect">
            <a:avLst/>
          </a:prstGeom>
        </p:spPr>
        <p:txBody>
          <a:bodyPr vert="horz" wrap="square" lIns="0" tIns="507999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lang="en-US" b="1" spc="-114" dirty="0"/>
              <a:t>METHODOLOGY</a:t>
            </a:r>
            <a:endParaRPr b="1"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128443"/>
            <a:ext cx="10918445" cy="5648341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buFont typeface="Arial" panose="020B0604020202020204" pitchFamily="34" charset="0"/>
              <a:buChar char="•"/>
              <a:tabLst>
                <a:tab pos="240029" algn="l"/>
              </a:tabLst>
            </a:pPr>
            <a:r>
              <a:rPr lang="en-US" sz="2800" b="1" dirty="0">
                <a:latin typeface="Times New Roman"/>
                <a:cs typeface="Times New Roman"/>
              </a:rPr>
              <a:t>Hand and Finger </a:t>
            </a:r>
            <a:r>
              <a:rPr lang="en-US" sz="2800" b="1" dirty="0" err="1">
                <a:latin typeface="Times New Roman"/>
                <a:cs typeface="Times New Roman"/>
              </a:rPr>
              <a:t>Keypoint</a:t>
            </a:r>
            <a:r>
              <a:rPr lang="en-US" sz="2800" b="1" dirty="0">
                <a:latin typeface="Times New Roman"/>
                <a:cs typeface="Times New Roman"/>
              </a:rPr>
              <a:t> Detection: </a:t>
            </a:r>
            <a:r>
              <a:rPr lang="en-US" sz="2800" dirty="0">
                <a:latin typeface="Times New Roman"/>
                <a:cs typeface="Times New Roman"/>
              </a:rPr>
              <a:t>Use MM-Pose models to detect hand and finger </a:t>
            </a:r>
            <a:r>
              <a:rPr lang="en-US" sz="2800" dirty="0" err="1">
                <a:latin typeface="Times New Roman"/>
                <a:cs typeface="Times New Roman"/>
              </a:rPr>
              <a:t>keypoints</a:t>
            </a:r>
            <a:r>
              <a:rPr lang="en-US" sz="2800" dirty="0">
                <a:latin typeface="Times New Roman"/>
                <a:cs typeface="Times New Roman"/>
              </a:rPr>
              <a:t> for gesture analysis.</a:t>
            </a: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Font typeface="Arial" panose="020B0604020202020204" pitchFamily="34" charset="0"/>
              <a:buChar char="•"/>
              <a:tabLst>
                <a:tab pos="240029" algn="l"/>
              </a:tabLst>
            </a:pPr>
            <a:r>
              <a:rPr lang="en-US" sz="2800" b="1" dirty="0">
                <a:latin typeface="Times New Roman"/>
                <a:cs typeface="Times New Roman"/>
              </a:rPr>
              <a:t>Compare Finger Positions to Predefined Values: </a:t>
            </a:r>
            <a:r>
              <a:rPr lang="en-US" sz="2800" dirty="0">
                <a:latin typeface="Times New Roman"/>
                <a:cs typeface="Times New Roman"/>
              </a:rPr>
              <a:t>Compare detected finger positions with predefined values for specific sign language gestures.</a:t>
            </a: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Font typeface="Arial" panose="020B0604020202020204" pitchFamily="34" charset="0"/>
              <a:buChar char="•"/>
              <a:tabLst>
                <a:tab pos="240029" algn="l"/>
              </a:tabLst>
            </a:pPr>
            <a:r>
              <a:rPr lang="en-US" sz="2800" b="1" dirty="0">
                <a:latin typeface="Times New Roman"/>
                <a:cs typeface="Times New Roman"/>
              </a:rPr>
              <a:t>Map Gestures to Text: </a:t>
            </a:r>
            <a:r>
              <a:rPr lang="en-US" sz="2800" dirty="0">
                <a:latin typeface="Times New Roman"/>
                <a:cs typeface="Times New Roman"/>
              </a:rPr>
              <a:t>Map recognized gestures to corresponding text characters or words in sign language.</a:t>
            </a: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Font typeface="Arial" panose="020B0604020202020204" pitchFamily="34" charset="0"/>
              <a:buChar char="•"/>
              <a:tabLst>
                <a:tab pos="240029" algn="l"/>
              </a:tabLst>
            </a:pPr>
            <a:r>
              <a:rPr lang="en-US" sz="2800" b="1" dirty="0">
                <a:latin typeface="Times New Roman"/>
                <a:cs typeface="Times New Roman"/>
              </a:rPr>
              <a:t>Convert Recognized Gestures into Text: </a:t>
            </a:r>
            <a:r>
              <a:rPr lang="en-US" sz="2800" dirty="0">
                <a:latin typeface="Times New Roman"/>
                <a:cs typeface="Times New Roman"/>
              </a:rPr>
              <a:t>Convert the identified gesture into its text representation for communication.</a:t>
            </a: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Font typeface="Arial" panose="020B0604020202020204" pitchFamily="34" charset="0"/>
              <a:buChar char="•"/>
              <a:tabLst>
                <a:tab pos="240029" algn="l"/>
              </a:tabLst>
            </a:pPr>
            <a:r>
              <a:rPr lang="en-US" sz="2800" b="1" dirty="0">
                <a:latin typeface="Times New Roman"/>
                <a:cs typeface="Times New Roman"/>
              </a:rPr>
              <a:t>Display Output on the Screen: </a:t>
            </a:r>
            <a:r>
              <a:rPr lang="en-US" sz="2800" dirty="0">
                <a:latin typeface="Times New Roman"/>
                <a:cs typeface="Times New Roman"/>
              </a:rPr>
              <a:t>Display the recognized text output on the screen in real-time for user interaction.</a:t>
            </a:r>
          </a:p>
          <a:p>
            <a:pPr marL="12700">
              <a:lnSpc>
                <a:spcPct val="100000"/>
              </a:lnSpc>
              <a:spcBef>
                <a:spcPts val="705"/>
              </a:spcBef>
              <a:tabLst>
                <a:tab pos="240029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3064" y="81216"/>
            <a:ext cx="2281047" cy="7374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B09F-4807-3F54-9EB3-E07425FF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335267" cy="677108"/>
          </a:xfrm>
        </p:spPr>
        <p:txBody>
          <a:bodyPr/>
          <a:lstStyle/>
          <a:p>
            <a:r>
              <a:rPr lang="en-US" b="1" dirty="0"/>
              <a:t>METHODOLOGY</a:t>
            </a:r>
            <a:endParaRPr lang="en-IN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CBFB2D-5D73-3D2B-7735-51E94F8FC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799"/>
            <a:ext cx="5181600" cy="4756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53F4BB-0184-7124-4960-DF7CCFF5A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52400"/>
            <a:ext cx="5791199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1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143000" y="0"/>
            <a:ext cx="6335267" cy="2627976"/>
          </a:xfrm>
          <a:prstGeom prst="rect">
            <a:avLst/>
          </a:prstGeom>
        </p:spPr>
        <p:txBody>
          <a:bodyPr vert="horz" wrap="square" lIns="0" tIns="590880" rIns="0" bIns="0" rtlCol="0">
            <a:spAutoFit/>
          </a:bodyPr>
          <a:lstStyle/>
          <a:p>
            <a:pPr marL="1932305" algn="l">
              <a:lnSpc>
                <a:spcPct val="100000"/>
              </a:lnSpc>
              <a:spcBef>
                <a:spcPts val="105"/>
              </a:spcBef>
            </a:pPr>
            <a:r>
              <a:rPr lang="en-US" b="1" spc="-10" dirty="0"/>
              <a:t>TIMELINE</a:t>
            </a:r>
            <a:br>
              <a:rPr lang="en-US" sz="2400" spc="-10" dirty="0"/>
            </a:br>
            <a:br>
              <a:rPr lang="en-US" spc="-10" dirty="0"/>
            </a:br>
            <a:r>
              <a:rPr lang="en-US" spc="-10" dirty="0"/>
              <a:t>	</a:t>
            </a:r>
            <a:endParaRPr spc="-1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051184-CCA9-129A-D6FD-33278016E6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6017" y="91122"/>
            <a:ext cx="3038221" cy="73742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8151C82-0CED-3634-FBB8-FA93AA2E1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136941"/>
              </p:ext>
            </p:extLst>
          </p:nvPr>
        </p:nvGraphicFramePr>
        <p:xfrm>
          <a:off x="685800" y="1676400"/>
          <a:ext cx="10591800" cy="4648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266936518"/>
                    </a:ext>
                  </a:extLst>
                </a:gridCol>
                <a:gridCol w="7391400">
                  <a:extLst>
                    <a:ext uri="{9D8B030D-6E8A-4147-A177-3AD203B41FA5}">
                      <a16:colId xmlns:a16="http://schemas.microsoft.com/office/drawing/2014/main" val="2700131679"/>
                    </a:ext>
                  </a:extLst>
                </a:gridCol>
              </a:tblGrid>
              <a:tr h="11620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</a:t>
                      </a:r>
                      <a:endParaRPr lang="en-IN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921435"/>
                  </a:ext>
                </a:extLst>
              </a:tr>
              <a:tr h="116205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8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Review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Identification of problem statements and exploring the components required 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208772"/>
                  </a:ext>
                </a:extLst>
              </a:tr>
              <a:tr h="116205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8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Review 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 gesture capture ,Image processing ,Feature processing 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480514"/>
                  </a:ext>
                </a:extLst>
              </a:tr>
              <a:tr h="116205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8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Review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Based on matched gesture, the corresponding word or phrase would be displayed as text.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3713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81000" y="0"/>
            <a:ext cx="6335267" cy="970906"/>
          </a:xfrm>
          <a:prstGeom prst="rect">
            <a:avLst/>
          </a:prstGeom>
        </p:spPr>
        <p:txBody>
          <a:bodyPr vert="horz" wrap="square" lIns="0" tIns="290956" rIns="0" bIns="0" rtlCol="0">
            <a:spAutoFit/>
          </a:bodyPr>
          <a:lstStyle/>
          <a:p>
            <a:pPr marL="1411605">
              <a:lnSpc>
                <a:spcPct val="100000"/>
              </a:lnSpc>
              <a:spcBef>
                <a:spcPts val="100"/>
              </a:spcBef>
            </a:pPr>
            <a:r>
              <a:rPr b="1" spc="-1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066800"/>
            <a:ext cx="10326370" cy="6425798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527050" marR="135890" indent="-514350">
              <a:spcBef>
                <a:spcPts val="375"/>
              </a:spcBef>
              <a:buFont typeface="+mj-lt"/>
              <a:buAutoNum type="arabicPeriod"/>
              <a:tabLst>
                <a:tab pos="369570" algn="l"/>
              </a:tabLst>
            </a:pP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Nair, A. V., &amp; Bindu, V. (2013). A review on Indian sign language recognition. </a:t>
            </a:r>
            <a:r>
              <a:rPr lang="en-US" sz="28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computer applications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8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73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(22).</a:t>
            </a:r>
          </a:p>
          <a:p>
            <a:pPr marL="527050" marR="135890" indent="-514350">
              <a:spcBef>
                <a:spcPts val="375"/>
              </a:spcBef>
              <a:buFont typeface="+mj-lt"/>
              <a:buAutoNum type="arabicPeriod"/>
              <a:tabLst>
                <a:tab pos="369570" algn="l"/>
              </a:tabLst>
            </a:pPr>
            <a:endParaRPr lang="en-US" sz="2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050" marR="135890" indent="-514350">
              <a:spcBef>
                <a:spcPts val="375"/>
              </a:spcBef>
              <a:buFont typeface="+mj-lt"/>
              <a:buAutoNum type="arabicPeriod"/>
              <a:tabLst>
                <a:tab pos="369570" algn="l"/>
              </a:tabLst>
            </a:pP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Ghotkar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 S., 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Khatal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Khupase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Asati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S., &amp; 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Hadap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(2012, January). Hand gesture recognition for 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indian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sign language. In </a:t>
            </a:r>
            <a:r>
              <a:rPr lang="en-IN" sz="28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2012 International Conference on Computer Communication and Informatics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(pp. 1-4). IEEE.</a:t>
            </a:r>
          </a:p>
          <a:p>
            <a:pPr marL="527050" marR="135890" indent="-514350">
              <a:spcBef>
                <a:spcPts val="375"/>
              </a:spcBef>
              <a:buFont typeface="+mj-lt"/>
              <a:buAutoNum type="arabicPeriod"/>
              <a:tabLst>
                <a:tab pos="369570" algn="l"/>
              </a:tabLst>
            </a:pPr>
            <a:endParaRPr lang="en-IN" sz="28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050" marR="135890" indent="-514350">
              <a:spcBef>
                <a:spcPts val="375"/>
              </a:spcBef>
              <a:buFont typeface="+mj-lt"/>
              <a:buAutoNum type="arabicPeriod"/>
              <a:tabLst>
                <a:tab pos="369570" algn="l"/>
              </a:tabLst>
            </a:pP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Peng, H. (2015). Application research on face detection technology based on OpenCV in mobile augmented reality. </a:t>
            </a:r>
            <a:r>
              <a:rPr lang="en-US" sz="28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Signal Processing, Image Processing and Pattern Recognition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8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(4), 249-256.</a:t>
            </a:r>
          </a:p>
          <a:p>
            <a:pPr marL="12700" marR="135890">
              <a:lnSpc>
                <a:spcPts val="2160"/>
              </a:lnSpc>
              <a:spcBef>
                <a:spcPts val="375"/>
              </a:spcBef>
              <a:tabLst>
                <a:tab pos="369570" algn="l"/>
              </a:tabLst>
            </a:pPr>
            <a:endParaRPr lang="en-US" sz="28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135890" indent="-457200">
              <a:lnSpc>
                <a:spcPts val="2160"/>
              </a:lnSpc>
              <a:spcBef>
                <a:spcPts val="375"/>
              </a:spcBef>
              <a:buFont typeface="+mj-lt"/>
              <a:buAutoNum type="arabicPeriod"/>
              <a:tabLst>
                <a:tab pos="369570" algn="l"/>
              </a:tabLst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35890">
              <a:lnSpc>
                <a:spcPts val="2160"/>
              </a:lnSpc>
              <a:spcBef>
                <a:spcPts val="375"/>
              </a:spcBef>
              <a:tabLst>
                <a:tab pos="369570" algn="l"/>
              </a:tabLst>
            </a:pP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3064" y="81216"/>
            <a:ext cx="2281047" cy="7374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3493" y="0"/>
            <a:ext cx="9928506" cy="68064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44F7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547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MT</vt:lpstr>
      <vt:lpstr>Times New Roman</vt:lpstr>
      <vt:lpstr>Wingdings</vt:lpstr>
      <vt:lpstr>Office Theme</vt:lpstr>
      <vt:lpstr>PowerPoint Presentation</vt:lpstr>
      <vt:lpstr>INTRODUCTION</vt:lpstr>
      <vt:lpstr>  LITERATURE SURVEY </vt:lpstr>
      <vt:lpstr>OBJECTIVE</vt:lpstr>
      <vt:lpstr>METHODOLOGY</vt:lpstr>
      <vt:lpstr>METHODOLOGY</vt:lpstr>
      <vt:lpstr>TIMELINE  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Balamurugan Kannan</dc:creator>
  <cp:lastModifiedBy>Shanthosh Kumar Ravi</cp:lastModifiedBy>
  <cp:revision>7</cp:revision>
  <dcterms:created xsi:type="dcterms:W3CDTF">2025-02-02T08:46:55Z</dcterms:created>
  <dcterms:modified xsi:type="dcterms:W3CDTF">2025-02-02T13:42:49Z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2025-01-27T00:00:00Z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2025-02-02T00:00:00Z</vt:filetime>
  </property>
  <property fmtid="{D5CDD505-2E9C-101B-9397-08002B2CF9AE}" pid="5" name="Producer">
    <vt:lpwstr>Microsoft® PowerPoint® 2021</vt:lpwstr>
  </property>
</Properties>
</file>