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5" r:id="rId7"/>
    <p:sldId id="266" r:id="rId8"/>
    <p:sldId id="268" r:id="rId9"/>
    <p:sldId id="262" r:id="rId10"/>
    <p:sldId id="267" r:id="rId11"/>
    <p:sldId id="260" r:id="rId12"/>
  </p:sldIdLst>
  <p:sldSz cx="12192000" cy="6858000"/>
  <p:notesSz cx="7105650" cy="10236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F68BB-17A3-4208-9CD2-11BAF774A5BD}" v="1" dt="2025-03-03T16:55:44.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52" autoAdjust="0"/>
  </p:normalViewPr>
  <p:slideViewPr>
    <p:cSldViewPr snapToGrid="0">
      <p:cViewPr varScale="1">
        <p:scale>
          <a:sx n="58" d="100"/>
          <a:sy n="58" d="100"/>
        </p:scale>
        <p:origin x="1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DA7B-5E89-F7CF-D386-C4B1712FD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D66C5D-27AD-8C0C-B57D-0021A1BDAF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B47D2-5E00-0C87-0A68-B459599DF324}"/>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E147C0E8-6EC5-8A4E-3967-D458B29BB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74D01-1AEF-E8AA-70CC-5118D5FFDB3D}"/>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381707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9D82-6510-E45E-80C9-D07F813D2E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854BC0-DEDA-369C-3A29-17A250A40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BD4CC-1EC8-F69C-F89C-D971A7E3E74C}"/>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0A214560-BD2E-1335-17E1-DDB282C063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C8567-7815-F836-7DB8-5A705830E444}"/>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50211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3094B-21DA-6921-47CF-C03A81A45C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212687-43F1-D542-B55E-01578210D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73601-AAF4-BC75-8D4D-60655AD92D26}"/>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2D887CD4-5DE0-9125-9AC8-C5B5AE1D3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D59B4-679A-5B96-D297-E64E06569139}"/>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82189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B099-F6D1-0C4C-5900-32093088A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406A2A-E3C6-EE11-0CB9-F4C459F44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769AC4-926A-7C1A-99FD-0148BCABFEFF}"/>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CD63CE8E-B382-BE0A-4E04-ED4512EB7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189D5-7116-BA69-0C50-FC8AD7B4D9F5}"/>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54309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2FB-F6DB-DE52-3D3B-1151532C2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55FB60-8CE7-387B-F362-F34CB88E19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DF5D7-4CE6-1445-062B-F50A8EEE9596}"/>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A61EC58C-C9CE-ECDF-3F8D-D3E9238CD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E8D5D-4875-429D-B63E-648D14D150E5}"/>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138571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503E-E149-CC02-2AEE-EBB18D6DC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36F44-E03E-5AE5-4DF2-7E8BB17C0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7B3F0-3F55-3665-32C9-932FCC765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12FEFF-339D-4A9C-6498-E454F446FB75}"/>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6" name="Footer Placeholder 5">
            <a:extLst>
              <a:ext uri="{FF2B5EF4-FFF2-40B4-BE49-F238E27FC236}">
                <a16:creationId xmlns:a16="http://schemas.microsoft.com/office/drawing/2014/main" id="{9279E345-A69D-7BB2-1E1C-8954A76FD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C6E171-B60D-7AF1-6048-1F29AEC3D826}"/>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14443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D7B6-6841-3128-12EC-B4D2AC43C2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084BE7-1558-9AA9-9D61-FF68A739B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BD605-5DB4-24A4-DC38-BDEA586B5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BC6ACE-B812-5A3B-F736-8E25F97A7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ADA99-6F1F-427C-7A38-29A2AF76F8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628D2-8D89-6754-736D-640824F882BC}"/>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8" name="Footer Placeholder 7">
            <a:extLst>
              <a:ext uri="{FF2B5EF4-FFF2-40B4-BE49-F238E27FC236}">
                <a16:creationId xmlns:a16="http://schemas.microsoft.com/office/drawing/2014/main" id="{273EB6FF-A144-147B-4FE8-941A2F1477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9B7901-95C1-CC6F-6E73-F4BA4D9B3B49}"/>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394004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9B90-2C84-F93E-BB9C-A6BB859926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655261-FAD0-3D7C-B819-AF4EE5830B99}"/>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4" name="Footer Placeholder 3">
            <a:extLst>
              <a:ext uri="{FF2B5EF4-FFF2-40B4-BE49-F238E27FC236}">
                <a16:creationId xmlns:a16="http://schemas.microsoft.com/office/drawing/2014/main" id="{4FFB64DF-5B4A-00A5-A16F-455B62C379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D8CA39-8121-9882-41E9-B171ABD0578D}"/>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2431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41913-E05A-A07F-A178-48C1D6B936D8}"/>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3" name="Footer Placeholder 2">
            <a:extLst>
              <a:ext uri="{FF2B5EF4-FFF2-40B4-BE49-F238E27FC236}">
                <a16:creationId xmlns:a16="http://schemas.microsoft.com/office/drawing/2014/main" id="{093AA111-F372-23C6-7A0E-AA45AFC68C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E1BA2D-3DC9-03E7-5B96-2FACDD8BF4F6}"/>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406207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4810-35BD-F0B7-93E9-80713987E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F83730-3D40-9B62-26C6-D3423D252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738209-E27D-7EED-63F3-110F6EB83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799E-8D84-E8C9-4595-79AAD1710CCB}"/>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6" name="Footer Placeholder 5">
            <a:extLst>
              <a:ext uri="{FF2B5EF4-FFF2-40B4-BE49-F238E27FC236}">
                <a16:creationId xmlns:a16="http://schemas.microsoft.com/office/drawing/2014/main" id="{5FD51AD4-E612-C009-FF18-0F3F7DEB5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FEB1EE-4AAF-43AD-0E45-17F735EA2D11}"/>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68593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7EE4-9AED-C4E6-9389-329476D2D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0FBFED-608C-D93E-3700-8572419C0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35E83C-420E-AF6A-6BAF-94FE194A3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F7487-DD5B-6418-4C1D-D17263332000}"/>
              </a:ext>
            </a:extLst>
          </p:cNvPr>
          <p:cNvSpPr>
            <a:spLocks noGrp="1"/>
          </p:cNvSpPr>
          <p:nvPr>
            <p:ph type="dt" sz="half" idx="10"/>
          </p:nvPr>
        </p:nvSpPr>
        <p:spPr/>
        <p:txBody>
          <a:bodyPr/>
          <a:lstStyle/>
          <a:p>
            <a:fld id="{C73B1823-4838-4519-876C-7B2887F62728}" type="datetimeFigureOut">
              <a:rPr lang="en-IN" smtClean="0"/>
              <a:t>03-03-2025</a:t>
            </a:fld>
            <a:endParaRPr lang="en-IN"/>
          </a:p>
        </p:txBody>
      </p:sp>
      <p:sp>
        <p:nvSpPr>
          <p:cNvPr id="6" name="Footer Placeholder 5">
            <a:extLst>
              <a:ext uri="{FF2B5EF4-FFF2-40B4-BE49-F238E27FC236}">
                <a16:creationId xmlns:a16="http://schemas.microsoft.com/office/drawing/2014/main" id="{5A0B0547-9824-E1E5-6304-3FB865E92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BCC66-22E8-7DBE-8FD3-A3A2AC044AEE}"/>
              </a:ext>
            </a:extLst>
          </p:cNvPr>
          <p:cNvSpPr>
            <a:spLocks noGrp="1"/>
          </p:cNvSpPr>
          <p:nvPr>
            <p:ph type="sldNum" sz="quarter" idx="12"/>
          </p:nvPr>
        </p:nvSpPr>
        <p:spPr/>
        <p:txBody>
          <a:bodyPr/>
          <a:lstStyle/>
          <a:p>
            <a:fld id="{5CCC5CE9-E543-466D-9518-E6681CD22A84}" type="slidenum">
              <a:rPr lang="en-IN" smtClean="0"/>
              <a:t>‹#›</a:t>
            </a:fld>
            <a:endParaRPr lang="en-IN"/>
          </a:p>
        </p:txBody>
      </p:sp>
    </p:spTree>
    <p:extLst>
      <p:ext uri="{BB962C8B-B14F-4D97-AF65-F5344CB8AC3E}">
        <p14:creationId xmlns:p14="http://schemas.microsoft.com/office/powerpoint/2010/main" val="214501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197F1-4416-62B4-A890-7B64FA502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46BC00-B809-B7FD-C333-B1430E3BD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52C64-19A3-24E3-2947-2A7CF339E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3B1823-4838-4519-876C-7B2887F62728}" type="datetimeFigureOut">
              <a:rPr lang="en-IN" smtClean="0"/>
              <a:t>03-03-2025</a:t>
            </a:fld>
            <a:endParaRPr lang="en-IN"/>
          </a:p>
        </p:txBody>
      </p:sp>
      <p:sp>
        <p:nvSpPr>
          <p:cNvPr id="5" name="Footer Placeholder 4">
            <a:extLst>
              <a:ext uri="{FF2B5EF4-FFF2-40B4-BE49-F238E27FC236}">
                <a16:creationId xmlns:a16="http://schemas.microsoft.com/office/drawing/2014/main" id="{6422E672-D4D8-2624-C1ED-9DFEF824C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51E2EC9-9CFB-C02C-0F2A-48FC5384C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CC5CE9-E543-466D-9518-E6681CD22A84}" type="slidenum">
              <a:rPr lang="en-IN" smtClean="0"/>
              <a:t>‹#›</a:t>
            </a:fld>
            <a:endParaRPr lang="en-IN"/>
          </a:p>
        </p:txBody>
      </p:sp>
    </p:spTree>
    <p:extLst>
      <p:ext uri="{BB962C8B-B14F-4D97-AF65-F5344CB8AC3E}">
        <p14:creationId xmlns:p14="http://schemas.microsoft.com/office/powerpoint/2010/main" val="118977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FE6C-D0DF-25E0-261C-E4E32858A355}"/>
              </a:ext>
            </a:extLst>
          </p:cNvPr>
          <p:cNvSpPr>
            <a:spLocks noGrp="1"/>
          </p:cNvSpPr>
          <p:nvPr>
            <p:ph type="ctrTitle"/>
          </p:nvPr>
        </p:nvSpPr>
        <p:spPr>
          <a:xfrm>
            <a:off x="1756528" y="1395167"/>
            <a:ext cx="9144000" cy="2387600"/>
          </a:xfrm>
        </p:spPr>
        <p:txBody>
          <a:bodyPr>
            <a:normAutofit/>
          </a:bodyPr>
          <a:lstStyle/>
          <a:p>
            <a:r>
              <a:rPr lang="en-IN" sz="4000" b="1" dirty="0">
                <a:latin typeface="Times New Roman" panose="02020603050405020304" pitchFamily="18" charset="0"/>
                <a:cs typeface="Times New Roman" panose="02020603050405020304" pitchFamily="18" charset="0"/>
              </a:rPr>
              <a:t>SIGN LANGUAGE CONVERSION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INTO TEXT</a:t>
            </a:r>
          </a:p>
        </p:txBody>
      </p:sp>
      <p:sp>
        <p:nvSpPr>
          <p:cNvPr id="3" name="Subtitle 2">
            <a:extLst>
              <a:ext uri="{FF2B5EF4-FFF2-40B4-BE49-F238E27FC236}">
                <a16:creationId xmlns:a16="http://schemas.microsoft.com/office/drawing/2014/main" id="{47B74BAB-EAC3-2250-850B-FCAB4A781AC6}"/>
              </a:ext>
            </a:extLst>
          </p:cNvPr>
          <p:cNvSpPr>
            <a:spLocks noGrp="1"/>
          </p:cNvSpPr>
          <p:nvPr>
            <p:ph type="subTitle" idx="1"/>
          </p:nvPr>
        </p:nvSpPr>
        <p:spPr>
          <a:xfrm>
            <a:off x="1231769" y="2460396"/>
            <a:ext cx="10193518" cy="3676453"/>
          </a:xfrm>
        </p:spPr>
        <p:txBody>
          <a:bodyPr>
            <a:normAutofit fontScale="62500" lnSpcReduction="20000"/>
          </a:bodyPr>
          <a:lstStyle/>
          <a:p>
            <a:pPr algn="l"/>
            <a:r>
              <a:rPr lang="en-IN" dirty="0">
                <a:latin typeface="Times New Roman" panose="02020603050405020304" pitchFamily="18" charset="0"/>
                <a:cs typeface="Times New Roman" panose="02020603050405020304" pitchFamily="18" charset="0"/>
              </a:rPr>
              <a:t> </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sz="3800" dirty="0">
                <a:latin typeface="Times New Roman" panose="02020603050405020304" pitchFamily="18" charset="0"/>
                <a:cs typeface="Times New Roman" panose="02020603050405020304" pitchFamily="18" charset="0"/>
              </a:rPr>
              <a:t>Under The Guidance of :</a:t>
            </a:r>
          </a:p>
          <a:p>
            <a:pPr algn="l"/>
            <a:r>
              <a:rPr lang="en-IN" sz="3800" dirty="0">
                <a:latin typeface="Times New Roman" panose="02020603050405020304" pitchFamily="18" charset="0"/>
                <a:cs typeface="Times New Roman" panose="02020603050405020304" pitchFamily="18" charset="0"/>
              </a:rPr>
              <a:t>Dr. Raju N</a:t>
            </a:r>
          </a:p>
          <a:p>
            <a:pPr algn="l"/>
            <a:r>
              <a:rPr lang="en-IN" sz="2900" dirty="0">
                <a:latin typeface="Times New Roman" panose="02020603050405020304" pitchFamily="18" charset="0"/>
                <a:cs typeface="Times New Roman" panose="02020603050405020304" pitchFamily="18" charset="0"/>
              </a:rPr>
              <a:t>                                                                                                                   By </a:t>
            </a:r>
          </a:p>
          <a:p>
            <a:pPr algn="l"/>
            <a:r>
              <a:rPr lang="en-IN" sz="2900" dirty="0">
                <a:latin typeface="Times New Roman" panose="02020603050405020304" pitchFamily="18" charset="0"/>
                <a:cs typeface="Times New Roman" panose="02020603050405020304" pitchFamily="18" charset="0"/>
              </a:rPr>
              <a:t>                                                                                                                   126004121-Karthick Raja B</a:t>
            </a:r>
          </a:p>
          <a:p>
            <a:pPr algn="l"/>
            <a:r>
              <a:rPr lang="en-IN" sz="2900" dirty="0">
                <a:latin typeface="Times New Roman" panose="02020603050405020304" pitchFamily="18" charset="0"/>
                <a:cs typeface="Times New Roman" panose="02020603050405020304" pitchFamily="18" charset="0"/>
              </a:rPr>
              <a:t>                                                                                                                   126004208-Ramana </a:t>
            </a:r>
            <a:r>
              <a:rPr lang="en-IN" sz="2900" dirty="0" err="1">
                <a:latin typeface="Times New Roman" panose="02020603050405020304" pitchFamily="18" charset="0"/>
                <a:cs typeface="Times New Roman" panose="02020603050405020304" pitchFamily="18" charset="0"/>
              </a:rPr>
              <a:t>Guhan</a:t>
            </a:r>
            <a:endParaRPr lang="en-IN" sz="2900" dirty="0">
              <a:latin typeface="Times New Roman" panose="02020603050405020304" pitchFamily="18" charset="0"/>
              <a:cs typeface="Times New Roman" panose="02020603050405020304" pitchFamily="18" charset="0"/>
            </a:endParaRPr>
          </a:p>
          <a:p>
            <a:pPr algn="l"/>
            <a:r>
              <a:rPr lang="en-IN" sz="2900" dirty="0">
                <a:latin typeface="Times New Roman" panose="02020603050405020304" pitchFamily="18" charset="0"/>
                <a:cs typeface="Times New Roman" panose="02020603050405020304" pitchFamily="18" charset="0"/>
              </a:rPr>
              <a:t>                                                                                                                   126004041-Avinash</a:t>
            </a:r>
          </a:p>
          <a:p>
            <a:pPr algn="l"/>
            <a:endParaRPr lang="en-IN"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8D47B76F-13D9-1D8B-8AC7-830D275BD102}"/>
              </a:ext>
            </a:extLst>
          </p:cNvPr>
          <p:cNvPicPr/>
          <p:nvPr/>
        </p:nvPicPr>
        <p:blipFill>
          <a:blip r:embed="rId2" cstate="print"/>
          <a:stretch>
            <a:fillRect/>
          </a:stretch>
        </p:blipFill>
        <p:spPr>
          <a:xfrm>
            <a:off x="1231769" y="657520"/>
            <a:ext cx="9568206" cy="1443653"/>
          </a:xfrm>
          <a:prstGeom prst="rect">
            <a:avLst/>
          </a:prstGeom>
        </p:spPr>
      </p:pic>
    </p:spTree>
    <p:extLst>
      <p:ext uri="{BB962C8B-B14F-4D97-AF65-F5344CB8AC3E}">
        <p14:creationId xmlns:p14="http://schemas.microsoft.com/office/powerpoint/2010/main" val="318587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DED0-665F-868C-04F0-3A738C9E366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30A811F-8828-52A3-9B9A-003552F20C13}"/>
              </a:ext>
            </a:extLst>
          </p:cNvPr>
          <p:cNvSpPr>
            <a:spLocks noGrp="1"/>
          </p:cNvSpPr>
          <p:nvPr>
            <p:ph idx="1"/>
          </p:nvPr>
        </p:nvSpPr>
        <p:spPr/>
        <p:txBody>
          <a:bodyPr>
            <a:normAutofit lnSpcReduction="1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Anuja V.Nair, Bindu, “A Review on Indian Sign Language Recognition”, International journal of computer applications, Vol. 73, pp: 22, (2013).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Archana S. Ghotkar, Rucha Khatal, Sanjana Khupase, Surbhi Asati &amp; Mithila Hadap, “Hand Gesture Recognition for Indian Sign Language”, IEEE International Conference on Computer Communication and Informatics (lCCCI ), pp: 1-4, (2012).</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 Hu Peng, “Application Research on Face Detection Technology based on Open CV in Mobile Augmented Reality”, International Journal of Signal Processing, Image Processing Recognition, Vol. 8, No. 2 (2015). and Pattern Recognition, Vol.8. No.2 (2015)</a:t>
            </a:r>
          </a:p>
        </p:txBody>
      </p:sp>
    </p:spTree>
    <p:extLst>
      <p:ext uri="{BB962C8B-B14F-4D97-AF65-F5344CB8AC3E}">
        <p14:creationId xmlns:p14="http://schemas.microsoft.com/office/powerpoint/2010/main" val="252766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1C9C08-5C43-22FF-A8B7-695B2457630B}"/>
              </a:ext>
            </a:extLst>
          </p:cNvPr>
          <p:cNvPicPr>
            <a:picLocks noChangeAspect="1"/>
          </p:cNvPicPr>
          <p:nvPr/>
        </p:nvPicPr>
        <p:blipFill>
          <a:blip r:embed="rId2"/>
          <a:stretch>
            <a:fillRect/>
          </a:stretch>
        </p:blipFill>
        <p:spPr>
          <a:xfrm>
            <a:off x="2390775" y="704850"/>
            <a:ext cx="8105775" cy="5448300"/>
          </a:xfrm>
          <a:prstGeom prst="rect">
            <a:avLst/>
          </a:prstGeom>
        </p:spPr>
      </p:pic>
    </p:spTree>
    <p:extLst>
      <p:ext uri="{BB962C8B-B14F-4D97-AF65-F5344CB8AC3E}">
        <p14:creationId xmlns:p14="http://schemas.microsoft.com/office/powerpoint/2010/main" val="124653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C81B-2C0C-30DC-4ED6-2E1EB1864880}"/>
              </a:ext>
            </a:extLst>
          </p:cNvPr>
          <p:cNvSpPr>
            <a:spLocks noGrp="1"/>
          </p:cNvSpPr>
          <p:nvPr>
            <p:ph type="title"/>
          </p:nvPr>
        </p:nvSpPr>
        <p:spPr/>
        <p:txBody>
          <a:bodyPr/>
          <a:lstStyle/>
          <a:p>
            <a:r>
              <a:rPr lang="en-IN" b="1" dirty="0"/>
              <a:t> PROBLEM STATEMENT</a:t>
            </a:r>
          </a:p>
        </p:txBody>
      </p:sp>
      <p:sp>
        <p:nvSpPr>
          <p:cNvPr id="3" name="Content Placeholder 2">
            <a:extLst>
              <a:ext uri="{FF2B5EF4-FFF2-40B4-BE49-F238E27FC236}">
                <a16:creationId xmlns:a16="http://schemas.microsoft.com/office/drawing/2014/main" id="{9EDA81A1-B11D-C2D7-0195-B6CDBCE51176}"/>
              </a:ext>
            </a:extLst>
          </p:cNvPr>
          <p:cNvSpPr>
            <a:spLocks noGrp="1"/>
          </p:cNvSpPr>
          <p:nvPr>
            <p:ph idx="1"/>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Communication is the process of exchange of thoughts and messages in various ways such as speech, signals, behavior and visuals. </a:t>
            </a:r>
          </a:p>
          <a:p>
            <a:r>
              <a:rPr lang="en-US" sz="3600" b="0" i="0" dirty="0">
                <a:effectLst/>
                <a:latin typeface="Times New Roman" panose="02020603050405020304" pitchFamily="18" charset="0"/>
                <a:cs typeface="Times New Roman" panose="02020603050405020304" pitchFamily="18" charset="0"/>
              </a:rPr>
              <a:t>Deaf and dumb people make use of their hands to express different gestures to express their ideas with other people.</a:t>
            </a:r>
          </a:p>
          <a:p>
            <a:r>
              <a:rPr lang="en-US" sz="3600" dirty="0">
                <a:latin typeface="Times New Roman" panose="02020603050405020304" pitchFamily="18" charset="0"/>
                <a:cs typeface="Times New Roman" panose="02020603050405020304" pitchFamily="18" charset="0"/>
              </a:rPr>
              <a:t>T</a:t>
            </a:r>
            <a:r>
              <a:rPr lang="en-US" sz="3600" b="0" i="0" dirty="0">
                <a:effectLst/>
                <a:latin typeface="Times New Roman" panose="02020603050405020304" pitchFamily="18" charset="0"/>
                <a:cs typeface="Times New Roman" panose="02020603050405020304" pitchFamily="18" charset="0"/>
              </a:rPr>
              <a:t>hey cannot use spoken languages hence the only way for them to communicate is </a:t>
            </a:r>
            <a:r>
              <a:rPr lang="en-IN" sz="3600" b="0" i="0" dirty="0">
                <a:effectLst/>
                <a:latin typeface="Times New Roman" panose="02020603050405020304" pitchFamily="18" charset="0"/>
                <a:cs typeface="Times New Roman" panose="02020603050405020304" pitchFamily="18" charset="0"/>
              </a:rPr>
              <a:t>through sign language.</a:t>
            </a:r>
            <a:endParaRPr lang="en-IN" sz="360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0E170116-F29D-B51A-32B6-05FAC1B153C5}"/>
              </a:ext>
            </a:extLst>
          </p:cNvPr>
          <p:cNvPicPr/>
          <p:nvPr/>
        </p:nvPicPr>
        <p:blipFill>
          <a:blip r:embed="rId2" cstate="print"/>
          <a:stretch>
            <a:fillRect/>
          </a:stretch>
        </p:blipFill>
        <p:spPr>
          <a:xfrm>
            <a:off x="9072753" y="443546"/>
            <a:ext cx="2281047" cy="737425"/>
          </a:xfrm>
          <a:prstGeom prst="rect">
            <a:avLst/>
          </a:prstGeom>
        </p:spPr>
      </p:pic>
    </p:spTree>
    <p:extLst>
      <p:ext uri="{BB962C8B-B14F-4D97-AF65-F5344CB8AC3E}">
        <p14:creationId xmlns:p14="http://schemas.microsoft.com/office/powerpoint/2010/main" val="267050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D341-14D8-3A40-7D96-647AF03A120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F6DB5B51-D216-9A7E-D4BB-4A621C49CF7F}"/>
              </a:ext>
            </a:extLst>
          </p:cNvPr>
          <p:cNvGraphicFramePr>
            <a:graphicFrameLocks noGrp="1"/>
          </p:cNvGraphicFramePr>
          <p:nvPr>
            <p:extLst>
              <p:ext uri="{D42A27DB-BD31-4B8C-83A1-F6EECF244321}">
                <p14:modId xmlns:p14="http://schemas.microsoft.com/office/powerpoint/2010/main" val="3734052862"/>
              </p:ext>
            </p:extLst>
          </p:nvPr>
        </p:nvGraphicFramePr>
        <p:xfrm>
          <a:off x="405353" y="1489434"/>
          <a:ext cx="11217898" cy="4817096"/>
        </p:xfrm>
        <a:graphic>
          <a:graphicData uri="http://schemas.openxmlformats.org/drawingml/2006/table">
            <a:tbl>
              <a:tblPr firstRow="1" bandRow="1">
                <a:tableStyleId>{00A15C55-8517-42AA-B614-E9B94910E393}</a:tableStyleId>
              </a:tblPr>
              <a:tblGrid>
                <a:gridCol w="5608949">
                  <a:extLst>
                    <a:ext uri="{9D8B030D-6E8A-4147-A177-3AD203B41FA5}">
                      <a16:colId xmlns:a16="http://schemas.microsoft.com/office/drawing/2014/main" val="3689371935"/>
                    </a:ext>
                  </a:extLst>
                </a:gridCol>
                <a:gridCol w="5608949">
                  <a:extLst>
                    <a:ext uri="{9D8B030D-6E8A-4147-A177-3AD203B41FA5}">
                      <a16:colId xmlns:a16="http://schemas.microsoft.com/office/drawing/2014/main" val="160715716"/>
                    </a:ext>
                  </a:extLst>
                </a:gridCol>
              </a:tblGrid>
              <a:tr h="1204274">
                <a:tc>
                  <a:txBody>
                    <a:bodyPr/>
                    <a:lstStyle/>
                    <a:p>
                      <a:pPr algn="ctr"/>
                      <a:r>
                        <a:rPr lang="en-IN" sz="2400" dirty="0">
                          <a:latin typeface="Times New Roman" panose="02020603050405020304" pitchFamily="18" charset="0"/>
                          <a:cs typeface="Times New Roman" panose="02020603050405020304" pitchFamily="18" charset="0"/>
                        </a:rPr>
                        <a:t>TITLE</a:t>
                      </a:r>
                    </a:p>
                  </a:txBody>
                  <a:tcPr/>
                </a:tc>
                <a:tc>
                  <a:txBody>
                    <a:bodyPr/>
                    <a:lstStyle/>
                    <a:p>
                      <a:pPr algn="ctr"/>
                      <a:r>
                        <a:rPr lang="en-IN" sz="2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2275959303"/>
                  </a:ext>
                </a:extLst>
              </a:tr>
              <a:tr h="1204274">
                <a:tc>
                  <a:txBody>
                    <a:bodyPr/>
                    <a:lstStyle/>
                    <a:p>
                      <a:r>
                        <a:rPr lang="en-IN" dirty="0">
                          <a:highlight>
                            <a:srgbClr val="00FF00"/>
                          </a:highlight>
                          <a:latin typeface="Times New Roman" panose="02020603050405020304" pitchFamily="18" charset="0"/>
                          <a:cs typeface="Times New Roman" panose="02020603050405020304" pitchFamily="18" charset="0"/>
                        </a:rPr>
                        <a:t>Conversion of sign language into text</a:t>
                      </a:r>
                    </a:p>
                  </a:txBody>
                  <a:tcPr/>
                </a:tc>
                <a:tc>
                  <a:txBody>
                    <a:bodyPr/>
                    <a:lstStyle/>
                    <a:p>
                      <a:r>
                        <a:rPr lang="en-IN" dirty="0">
                          <a:highlight>
                            <a:srgbClr val="00FF00"/>
                          </a:highlight>
                          <a:latin typeface="Times New Roman" panose="02020603050405020304" pitchFamily="18" charset="0"/>
                          <a:cs typeface="Times New Roman" panose="02020603050405020304" pitchFamily="18" charset="0"/>
                        </a:rPr>
                        <a:t>Sign to text translation is achieved by pre-processing and hand segmentation , feature extraction , sign recognition and sign to text using MATLAB software.</a:t>
                      </a:r>
                    </a:p>
                  </a:txBody>
                  <a:tcPr/>
                </a:tc>
                <a:extLst>
                  <a:ext uri="{0D108BD9-81ED-4DB2-BD59-A6C34878D82A}">
                    <a16:rowId xmlns:a16="http://schemas.microsoft.com/office/drawing/2014/main" val="1536235409"/>
                  </a:ext>
                </a:extLst>
              </a:tr>
              <a:tr h="1204274">
                <a:tc>
                  <a:txBody>
                    <a:bodyPr/>
                    <a:lstStyle/>
                    <a:p>
                      <a:r>
                        <a:rPr lang="en-IN" dirty="0">
                          <a:latin typeface="Times New Roman" panose="02020603050405020304" pitchFamily="18" charset="0"/>
                          <a:cs typeface="Times New Roman" panose="02020603050405020304" pitchFamily="18" charset="0"/>
                        </a:rPr>
                        <a:t>Sign language into speech conversion and text</a:t>
                      </a:r>
                    </a:p>
                  </a:txBody>
                  <a:tcPr/>
                </a:tc>
                <a:tc>
                  <a:txBody>
                    <a:bodyPr/>
                    <a:lstStyle/>
                    <a:p>
                      <a:r>
                        <a:rPr lang="en-IN" dirty="0">
                          <a:latin typeface="Times New Roman" panose="02020603050405020304" pitchFamily="18" charset="0"/>
                          <a:cs typeface="Times New Roman" panose="02020603050405020304" pitchFamily="18" charset="0"/>
                        </a:rPr>
                        <a:t>Conversion of sign language to text was achieved by</a:t>
                      </a:r>
                    </a:p>
                    <a:p>
                      <a:r>
                        <a:rPr lang="en-IN" dirty="0">
                          <a:latin typeface="Times New Roman" panose="02020603050405020304" pitchFamily="18" charset="0"/>
                          <a:cs typeface="Times New Roman" panose="02020603050405020304" pitchFamily="18" charset="0"/>
                        </a:rPr>
                        <a:t>FRCNN( Faster Convolutional Neural Networks),YOLO(You Only Look Once) and Mediapipe.</a:t>
                      </a:r>
                    </a:p>
                  </a:txBody>
                  <a:tcPr/>
                </a:tc>
                <a:extLst>
                  <a:ext uri="{0D108BD9-81ED-4DB2-BD59-A6C34878D82A}">
                    <a16:rowId xmlns:a16="http://schemas.microsoft.com/office/drawing/2014/main" val="3009172646"/>
                  </a:ext>
                </a:extLst>
              </a:tr>
              <a:tr h="1204274">
                <a:tc>
                  <a:txBody>
                    <a:bodyPr/>
                    <a:lstStyle/>
                    <a:p>
                      <a:r>
                        <a:rPr lang="en-IN" dirty="0">
                          <a:latin typeface="Times New Roman" panose="02020603050405020304" pitchFamily="18" charset="0"/>
                          <a:cs typeface="Times New Roman" panose="02020603050405020304" pitchFamily="18" charset="0"/>
                        </a:rPr>
                        <a:t>Real time conversion of sign language to text and speech , </a:t>
                      </a:r>
                      <a:r>
                        <a:rPr lang="en-IN" dirty="0" err="1">
                          <a:latin typeface="Times New Roman" panose="02020603050405020304" pitchFamily="18" charset="0"/>
                          <a:cs typeface="Times New Roman" panose="02020603050405020304" pitchFamily="18" charset="0"/>
                        </a:rPr>
                        <a:t>viceversa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Using CNN ( Convolutional Neural Network) ,image processing , animation gesture recognition to achieve accurate and efficient translation between sign language and spoken language.</a:t>
                      </a:r>
                    </a:p>
                  </a:txBody>
                  <a:tcPr/>
                </a:tc>
                <a:extLst>
                  <a:ext uri="{0D108BD9-81ED-4DB2-BD59-A6C34878D82A}">
                    <a16:rowId xmlns:a16="http://schemas.microsoft.com/office/drawing/2014/main" val="863614505"/>
                  </a:ext>
                </a:extLst>
              </a:tr>
            </a:tbl>
          </a:graphicData>
        </a:graphic>
      </p:graphicFrame>
    </p:spTree>
    <p:extLst>
      <p:ext uri="{BB962C8B-B14F-4D97-AF65-F5344CB8AC3E}">
        <p14:creationId xmlns:p14="http://schemas.microsoft.com/office/powerpoint/2010/main" val="411555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62BA-1A0F-14AE-ACF0-A61A60B9ACD7}"/>
              </a:ext>
            </a:extLst>
          </p:cNvPr>
          <p:cNvSpPr>
            <a:spLocks noGrp="1"/>
          </p:cNvSpPr>
          <p:nvPr>
            <p:ph type="title"/>
          </p:nvPr>
        </p:nvSpPr>
        <p:spPr>
          <a:xfrm>
            <a:off x="839788" y="-549619"/>
            <a:ext cx="3817937" cy="2083144"/>
          </a:xfrm>
        </p:spPr>
        <p:txBody>
          <a:bodyPr>
            <a:normAutofit/>
          </a:bodyPr>
          <a:lstStyle/>
          <a:p>
            <a:r>
              <a:rPr lang="en-IN" sz="2800" b="1" dirty="0">
                <a:latin typeface="Times New Roman" panose="02020603050405020304" pitchFamily="18" charset="0"/>
                <a:cs typeface="Times New Roman" panose="02020603050405020304" pitchFamily="18" charset="0"/>
              </a:rPr>
              <a:t>METHODOLOGY</a:t>
            </a:r>
          </a:p>
        </p:txBody>
      </p:sp>
      <p:sp>
        <p:nvSpPr>
          <p:cNvPr id="4" name="Text Placeholder 3">
            <a:extLst>
              <a:ext uri="{FF2B5EF4-FFF2-40B4-BE49-F238E27FC236}">
                <a16:creationId xmlns:a16="http://schemas.microsoft.com/office/drawing/2014/main" id="{3091FB3A-366D-74CD-EA07-29C4A3EE6B60}"/>
              </a:ext>
            </a:extLst>
          </p:cNvPr>
          <p:cNvSpPr>
            <a:spLocks noGrp="1"/>
          </p:cNvSpPr>
          <p:nvPr>
            <p:ph type="body" sz="half" idx="2"/>
          </p:nvPr>
        </p:nvSpPr>
        <p:spPr>
          <a:xfrm>
            <a:off x="839788" y="1909231"/>
            <a:ext cx="5749548" cy="3219450"/>
          </a:xfrm>
        </p:spPr>
        <p:txBody>
          <a:bodyPr>
            <a:norm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Data Acquisition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Preprocessing</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Gesture Recognition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Sign Language to Text Mapping</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Display and Output</a:t>
            </a:r>
          </a:p>
        </p:txBody>
      </p:sp>
      <p:pic>
        <p:nvPicPr>
          <p:cNvPr id="16" name="Picture Placeholder 15">
            <a:extLst>
              <a:ext uri="{FF2B5EF4-FFF2-40B4-BE49-F238E27FC236}">
                <a16:creationId xmlns:a16="http://schemas.microsoft.com/office/drawing/2014/main" id="{1EC1CE92-F570-4111-18D5-6767DF2168D9}"/>
              </a:ext>
            </a:extLst>
          </p:cNvPr>
          <p:cNvPicPr>
            <a:picLocks noGrp="1" noChangeAspect="1"/>
          </p:cNvPicPr>
          <p:nvPr>
            <p:ph type="pic" idx="1"/>
          </p:nvPr>
        </p:nvPicPr>
        <p:blipFill>
          <a:blip r:embed="rId2"/>
          <a:srcRect t="6783" b="6783"/>
          <a:stretch/>
        </p:blipFill>
        <p:spPr>
          <a:xfrm>
            <a:off x="6273925" y="1406525"/>
            <a:ext cx="5449762" cy="4303181"/>
          </a:xfrm>
        </p:spPr>
      </p:pic>
      <p:pic>
        <p:nvPicPr>
          <p:cNvPr id="17" name="object 4">
            <a:extLst>
              <a:ext uri="{FF2B5EF4-FFF2-40B4-BE49-F238E27FC236}">
                <a16:creationId xmlns:a16="http://schemas.microsoft.com/office/drawing/2014/main" id="{0BF8AFE1-2255-A12E-62DF-F4541474B41A}"/>
              </a:ext>
            </a:extLst>
          </p:cNvPr>
          <p:cNvPicPr/>
          <p:nvPr/>
        </p:nvPicPr>
        <p:blipFill>
          <a:blip r:embed="rId3" cstate="print"/>
          <a:stretch>
            <a:fillRect/>
          </a:stretch>
        </p:blipFill>
        <p:spPr>
          <a:xfrm>
            <a:off x="9303741" y="491953"/>
            <a:ext cx="2281047" cy="737425"/>
          </a:xfrm>
          <a:prstGeom prst="rect">
            <a:avLst/>
          </a:prstGeom>
        </p:spPr>
      </p:pic>
    </p:spTree>
    <p:extLst>
      <p:ext uri="{BB962C8B-B14F-4D97-AF65-F5344CB8AC3E}">
        <p14:creationId xmlns:p14="http://schemas.microsoft.com/office/powerpoint/2010/main" val="83946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D8DF-C22F-C6F3-AF48-F3AADC9639B5}"/>
              </a:ext>
            </a:extLst>
          </p:cNvPr>
          <p:cNvSpPr>
            <a:spLocks noGrp="1"/>
          </p:cNvSpPr>
          <p:nvPr>
            <p:ph type="title"/>
          </p:nvPr>
        </p:nvSpPr>
        <p:spPr>
          <a:xfrm>
            <a:off x="838200" y="365126"/>
            <a:ext cx="10017868" cy="763283"/>
          </a:xfrm>
        </p:spPr>
        <p:txBody>
          <a:bodyPr/>
          <a:lstStyle/>
          <a:p>
            <a:r>
              <a:rPr lang="en-IN" b="1" dirty="0">
                <a:latin typeface="Times New Roman" panose="02020603050405020304" pitchFamily="18" charset="0"/>
                <a:cs typeface="Times New Roman" panose="02020603050405020304" pitchFamily="18" charset="0"/>
              </a:rPr>
              <a:t>WORK CARRIED OUT</a:t>
            </a:r>
          </a:p>
        </p:txBody>
      </p:sp>
      <p:sp>
        <p:nvSpPr>
          <p:cNvPr id="3" name="Content Placeholder 2">
            <a:extLst>
              <a:ext uri="{FF2B5EF4-FFF2-40B4-BE49-F238E27FC236}">
                <a16:creationId xmlns:a16="http://schemas.microsoft.com/office/drawing/2014/main" id="{45849CF4-D2F9-724D-6BBB-ABB1D89CFB27}"/>
              </a:ext>
            </a:extLst>
          </p:cNvPr>
          <p:cNvSpPr>
            <a:spLocks noGrp="1"/>
          </p:cNvSpPr>
          <p:nvPr>
            <p:ph idx="1"/>
          </p:nvPr>
        </p:nvSpPr>
        <p:spPr>
          <a:xfrm>
            <a:off x="838200" y="1376313"/>
            <a:ext cx="10515600" cy="4800650"/>
          </a:xfrm>
        </p:spPr>
        <p:txBody>
          <a:bodyPr>
            <a:normAutofit/>
          </a:bodyPr>
          <a:lstStyle/>
          <a:p>
            <a:pPr marL="514350" indent="-514350" algn="l">
              <a:buFont typeface="+mj-lt"/>
              <a:buAutoNum type="arabicPeriod"/>
            </a:pPr>
            <a:r>
              <a:rPr lang="en-US" b="1" i="0" dirty="0">
                <a:effectLst/>
                <a:latin typeface="Times New Roman" panose="02020603050405020304" pitchFamily="18" charset="0"/>
                <a:cs typeface="Times New Roman" panose="02020603050405020304" pitchFamily="18" charset="0"/>
              </a:rPr>
              <a:t>Data pre-processing and Feature extraction:</a:t>
            </a:r>
            <a:endParaRPr lang="en-US"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a:t>
            </a:r>
            <a:r>
              <a:rPr lang="en-US" b="0" i="0" dirty="0">
                <a:effectLst/>
                <a:latin typeface="Times New Roman" panose="02020603050405020304" pitchFamily="18" charset="0"/>
                <a:cs typeface="Times New Roman" panose="02020603050405020304" pitchFamily="18" charset="0"/>
              </a:rPr>
              <a:t> this approach for hand detection, firstly we detect hand from                       image that is acquired by webcam .</a:t>
            </a:r>
          </a:p>
          <a:p>
            <a:pPr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For detecting a hand, we used media pipe library which is used for image processing. So, after finding the hand from image we get the region of interest. Then we cropped that image and convert the image to gray image using OpenCV library after we applied the gaussian blur. </a:t>
            </a:r>
          </a:p>
          <a:p>
            <a:pPr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filter can be easily applied using open computer vision library also known as OpenCV. We have collected images of different signs of different angles for sign letter A to Z.</a:t>
            </a:r>
          </a:p>
          <a:p>
            <a:endParaRPr lang="en-IN" dirty="0"/>
          </a:p>
        </p:txBody>
      </p:sp>
      <p:pic>
        <p:nvPicPr>
          <p:cNvPr id="4" name="object 4">
            <a:extLst>
              <a:ext uri="{FF2B5EF4-FFF2-40B4-BE49-F238E27FC236}">
                <a16:creationId xmlns:a16="http://schemas.microsoft.com/office/drawing/2014/main" id="{DA964047-9C1B-3AD1-78A6-88C57F03F2E4}"/>
              </a:ext>
            </a:extLst>
          </p:cNvPr>
          <p:cNvPicPr/>
          <p:nvPr/>
        </p:nvPicPr>
        <p:blipFill>
          <a:blip r:embed="rId2" cstate="print"/>
          <a:stretch>
            <a:fillRect/>
          </a:stretch>
        </p:blipFill>
        <p:spPr>
          <a:xfrm>
            <a:off x="9420473" y="378054"/>
            <a:ext cx="2281047" cy="737425"/>
          </a:xfrm>
          <a:prstGeom prst="rect">
            <a:avLst/>
          </a:prstGeom>
        </p:spPr>
      </p:pic>
    </p:spTree>
    <p:extLst>
      <p:ext uri="{BB962C8B-B14F-4D97-AF65-F5344CB8AC3E}">
        <p14:creationId xmlns:p14="http://schemas.microsoft.com/office/powerpoint/2010/main" val="13657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ADA7-61F1-A49E-4D1E-0DC938D37ED2}"/>
              </a:ext>
            </a:extLst>
          </p:cNvPr>
          <p:cNvSpPr>
            <a:spLocks noGrp="1"/>
          </p:cNvSpPr>
          <p:nvPr>
            <p:ph type="title"/>
          </p:nvPr>
        </p:nvSpPr>
        <p:spPr>
          <a:xfrm>
            <a:off x="838200" y="365126"/>
            <a:ext cx="10515600" cy="593342"/>
          </a:xfrm>
        </p:spPr>
        <p:txBody>
          <a:bodyPr>
            <a:normAutofit fontScale="90000"/>
          </a:bodyPr>
          <a:lstStyle/>
          <a:p>
            <a:r>
              <a:rPr lang="en-IN" dirty="0">
                <a:latin typeface="Times New Roman" panose="02020603050405020304" pitchFamily="18" charset="0"/>
                <a:cs typeface="Times New Roman" panose="02020603050405020304" pitchFamily="18" charset="0"/>
              </a:rPr>
              <a:t>Continuation…..</a:t>
            </a:r>
          </a:p>
        </p:txBody>
      </p:sp>
      <p:sp>
        <p:nvSpPr>
          <p:cNvPr id="3" name="Content Placeholder 2">
            <a:extLst>
              <a:ext uri="{FF2B5EF4-FFF2-40B4-BE49-F238E27FC236}">
                <a16:creationId xmlns:a16="http://schemas.microsoft.com/office/drawing/2014/main" id="{349CDBB8-5B03-8EAD-0B97-30D599562EB6}"/>
              </a:ext>
            </a:extLst>
          </p:cNvPr>
          <p:cNvSpPr>
            <a:spLocks noGrp="1"/>
          </p:cNvSpPr>
          <p:nvPr>
            <p:ph idx="1"/>
          </p:nvPr>
        </p:nvSpPr>
        <p:spPr>
          <a:xfrm>
            <a:off x="838200" y="1079652"/>
            <a:ext cx="10515600" cy="5413221"/>
          </a:xfrm>
        </p:spPr>
        <p:txBody>
          <a:bodyPr>
            <a:noAutofit/>
          </a:bodyPr>
          <a:lstStyle/>
          <a:p>
            <a:r>
              <a:rPr lang="en-IN" sz="3200" dirty="0">
                <a:latin typeface="Times New Roman" panose="02020603050405020304" pitchFamily="18" charset="0"/>
                <a:cs typeface="Times New Roman" panose="02020603050405020304" pitchFamily="18" charset="0"/>
              </a:rPr>
              <a:t>We detect hand from frame using media pipe and get the hand landmarks of hand present in that image then we draw and connect those landmarks in simple white image.</a:t>
            </a:r>
          </a:p>
          <a:p>
            <a:r>
              <a:rPr lang="en-IN" sz="3200" dirty="0">
                <a:latin typeface="Times New Roman" panose="02020603050405020304" pitchFamily="18" charset="0"/>
                <a:cs typeface="Times New Roman" panose="02020603050405020304" pitchFamily="18" charset="0"/>
              </a:rPr>
              <a:t>Now we get this landmark points and draw it in plain white background using OpenCV library.</a:t>
            </a:r>
          </a:p>
          <a:p>
            <a:r>
              <a:rPr lang="en-IN" sz="3200" dirty="0">
                <a:latin typeface="Times New Roman" panose="02020603050405020304" pitchFamily="18" charset="0"/>
                <a:cs typeface="Times New Roman" panose="02020603050405020304" pitchFamily="18" charset="0"/>
              </a:rPr>
              <a:t>By doing this we tackle the situation of background and lightning conditions because the media pipe library will give us landmark points in any background and mostly in any lightning conditions.</a:t>
            </a:r>
          </a:p>
          <a:p>
            <a:r>
              <a:rPr lang="en-IN" sz="3200" dirty="0">
                <a:latin typeface="Times New Roman" panose="02020603050405020304" pitchFamily="18" charset="0"/>
                <a:cs typeface="Times New Roman" panose="02020603050405020304" pitchFamily="18" charset="0"/>
              </a:rPr>
              <a:t>Media pipe library files can detect 21 co-ordinates points present in our hand.</a:t>
            </a:r>
          </a:p>
        </p:txBody>
      </p:sp>
    </p:spTree>
    <p:extLst>
      <p:ext uri="{BB962C8B-B14F-4D97-AF65-F5344CB8AC3E}">
        <p14:creationId xmlns:p14="http://schemas.microsoft.com/office/powerpoint/2010/main" val="114944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F372-198A-A9DE-99EA-69A81923712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MEDIAPIPE CO-ORDINATES</a:t>
            </a:r>
          </a:p>
        </p:txBody>
      </p:sp>
      <p:pic>
        <p:nvPicPr>
          <p:cNvPr id="4" name="Picture 3">
            <a:extLst>
              <a:ext uri="{FF2B5EF4-FFF2-40B4-BE49-F238E27FC236}">
                <a16:creationId xmlns:a16="http://schemas.microsoft.com/office/drawing/2014/main" id="{23F818C0-2B90-6434-FAEE-2EF976BE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928" y="1777256"/>
            <a:ext cx="10638872" cy="1769096"/>
          </a:xfrm>
          <a:prstGeom prst="rect">
            <a:avLst/>
          </a:prstGeom>
        </p:spPr>
      </p:pic>
      <p:pic>
        <p:nvPicPr>
          <p:cNvPr id="6" name="Picture 5">
            <a:extLst>
              <a:ext uri="{FF2B5EF4-FFF2-40B4-BE49-F238E27FC236}">
                <a16:creationId xmlns:a16="http://schemas.microsoft.com/office/drawing/2014/main" id="{3E43E472-AAB4-FF7F-0B5F-1B9D5F78F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670" y="3958995"/>
            <a:ext cx="3391510" cy="2533880"/>
          </a:xfrm>
          <a:prstGeom prst="rect">
            <a:avLst/>
          </a:prstGeom>
        </p:spPr>
      </p:pic>
      <p:sp>
        <p:nvSpPr>
          <p:cNvPr id="7" name="Arrow: Right 6">
            <a:extLst>
              <a:ext uri="{FF2B5EF4-FFF2-40B4-BE49-F238E27FC236}">
                <a16:creationId xmlns:a16="http://schemas.microsoft.com/office/drawing/2014/main" id="{69B3C75B-CC6B-104A-6D4F-049D543EFB3A}"/>
              </a:ext>
            </a:extLst>
          </p:cNvPr>
          <p:cNvSpPr/>
          <p:nvPr/>
        </p:nvSpPr>
        <p:spPr>
          <a:xfrm>
            <a:off x="5673687" y="4594034"/>
            <a:ext cx="1311007" cy="7271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4C4E63EC-D8F0-7EE0-F84F-BB5585278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777" y="3958995"/>
            <a:ext cx="2186533" cy="2119598"/>
          </a:xfrm>
          <a:prstGeom prst="rect">
            <a:avLst/>
          </a:prstGeom>
        </p:spPr>
      </p:pic>
    </p:spTree>
    <p:extLst>
      <p:ext uri="{BB962C8B-B14F-4D97-AF65-F5344CB8AC3E}">
        <p14:creationId xmlns:p14="http://schemas.microsoft.com/office/powerpoint/2010/main" val="57822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CBAF-A98E-E288-AC73-97D0BBF31B9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 PLAN</a:t>
            </a:r>
          </a:p>
        </p:txBody>
      </p:sp>
      <p:pic>
        <p:nvPicPr>
          <p:cNvPr id="3" name="Picture Placeholder 11">
            <a:extLst>
              <a:ext uri="{FF2B5EF4-FFF2-40B4-BE49-F238E27FC236}">
                <a16:creationId xmlns:a16="http://schemas.microsoft.com/office/drawing/2014/main" id="{7B439EE6-02AF-DAA1-4DE7-0030C65B57B2}"/>
              </a:ext>
            </a:extLst>
          </p:cNvPr>
          <p:cNvPicPr>
            <a:picLocks noChangeAspect="1"/>
          </p:cNvPicPr>
          <p:nvPr/>
        </p:nvPicPr>
        <p:blipFill>
          <a:blip r:embed="rId2"/>
          <a:srcRect t="5878" b="5878"/>
          <a:stretch/>
        </p:blipFill>
        <p:spPr>
          <a:xfrm>
            <a:off x="1101660" y="2031024"/>
            <a:ext cx="5657359" cy="3813616"/>
          </a:xfrm>
          <a:prstGeom prst="rect">
            <a:avLst/>
          </a:prstGeom>
        </p:spPr>
      </p:pic>
      <p:pic>
        <p:nvPicPr>
          <p:cNvPr id="4" name="Picture 3">
            <a:extLst>
              <a:ext uri="{FF2B5EF4-FFF2-40B4-BE49-F238E27FC236}">
                <a16:creationId xmlns:a16="http://schemas.microsoft.com/office/drawing/2014/main" id="{CCF45034-4E28-47AA-FD86-0BB951276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31024"/>
            <a:ext cx="5463252" cy="2390147"/>
          </a:xfrm>
          <a:prstGeom prst="rect">
            <a:avLst/>
          </a:prstGeom>
        </p:spPr>
      </p:pic>
    </p:spTree>
    <p:extLst>
      <p:ext uri="{BB962C8B-B14F-4D97-AF65-F5344CB8AC3E}">
        <p14:creationId xmlns:p14="http://schemas.microsoft.com/office/powerpoint/2010/main" val="283804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CF5C-7BF3-EE44-6527-519BBF80CC5A}"/>
              </a:ext>
            </a:extLst>
          </p:cNvPr>
          <p:cNvSpPr>
            <a:spLocks noGrp="1"/>
          </p:cNvSpPr>
          <p:nvPr>
            <p:ph type="title"/>
          </p:nvPr>
        </p:nvSpPr>
        <p:spPr>
          <a:xfrm>
            <a:off x="1036947" y="120028"/>
            <a:ext cx="10515600" cy="1325563"/>
          </a:xfrm>
        </p:spPr>
        <p:txBody>
          <a:bodyPr/>
          <a:lstStyle/>
          <a:p>
            <a:r>
              <a:rPr lang="en-IN" b="1" dirty="0">
                <a:latin typeface="Times New Roman" panose="02020603050405020304" pitchFamily="18" charset="0"/>
                <a:cs typeface="Times New Roman" panose="02020603050405020304" pitchFamily="18" charset="0"/>
              </a:rPr>
              <a:t>TIMELINE</a:t>
            </a:r>
          </a:p>
        </p:txBody>
      </p:sp>
      <p:graphicFrame>
        <p:nvGraphicFramePr>
          <p:cNvPr id="3" name="Table 2">
            <a:extLst>
              <a:ext uri="{FF2B5EF4-FFF2-40B4-BE49-F238E27FC236}">
                <a16:creationId xmlns:a16="http://schemas.microsoft.com/office/drawing/2014/main" id="{6465863D-DE40-F1FE-6499-E824793E6386}"/>
              </a:ext>
            </a:extLst>
          </p:cNvPr>
          <p:cNvGraphicFramePr>
            <a:graphicFrameLocks noGrp="1"/>
          </p:cNvGraphicFramePr>
          <p:nvPr>
            <p:extLst>
              <p:ext uri="{D42A27DB-BD31-4B8C-83A1-F6EECF244321}">
                <p14:modId xmlns:p14="http://schemas.microsoft.com/office/powerpoint/2010/main" val="3000295742"/>
              </p:ext>
            </p:extLst>
          </p:nvPr>
        </p:nvGraphicFramePr>
        <p:xfrm>
          <a:off x="1036947" y="1871203"/>
          <a:ext cx="9719037" cy="3857697"/>
        </p:xfrm>
        <a:graphic>
          <a:graphicData uri="http://schemas.openxmlformats.org/drawingml/2006/table">
            <a:tbl>
              <a:tblPr firstRow="1" bandRow="1">
                <a:tableStyleId>{00A15C55-8517-42AA-B614-E9B94910E393}</a:tableStyleId>
              </a:tblPr>
              <a:tblGrid>
                <a:gridCol w="3801975">
                  <a:extLst>
                    <a:ext uri="{9D8B030D-6E8A-4147-A177-3AD203B41FA5}">
                      <a16:colId xmlns:a16="http://schemas.microsoft.com/office/drawing/2014/main" val="3746648838"/>
                    </a:ext>
                  </a:extLst>
                </a:gridCol>
                <a:gridCol w="5917062">
                  <a:extLst>
                    <a:ext uri="{9D8B030D-6E8A-4147-A177-3AD203B41FA5}">
                      <a16:colId xmlns:a16="http://schemas.microsoft.com/office/drawing/2014/main" val="1371705636"/>
                    </a:ext>
                  </a:extLst>
                </a:gridCol>
              </a:tblGrid>
              <a:tr h="889659">
                <a:tc>
                  <a:txBody>
                    <a:bodyPr/>
                    <a:lstStyle/>
                    <a:p>
                      <a:pPr algn="ctr"/>
                      <a:r>
                        <a:rPr lang="en-IN" sz="2400" dirty="0">
                          <a:latin typeface="Times New Roman" panose="02020603050405020304" pitchFamily="18" charset="0"/>
                          <a:cs typeface="Times New Roman" panose="02020603050405020304" pitchFamily="18" charset="0"/>
                        </a:rPr>
                        <a:t>REVIEW</a:t>
                      </a:r>
                    </a:p>
                  </a:txBody>
                  <a:tcPr/>
                </a:tc>
                <a:tc>
                  <a:txBody>
                    <a:bodyPr/>
                    <a:lstStyle/>
                    <a:p>
                      <a:pPr algn="ctr"/>
                      <a:r>
                        <a:rPr lang="en-IN" sz="2400" dirty="0"/>
                        <a:t>PLAN</a:t>
                      </a:r>
                    </a:p>
                  </a:txBody>
                  <a:tcPr/>
                </a:tc>
                <a:extLst>
                  <a:ext uri="{0D108BD9-81ED-4DB2-BD59-A6C34878D82A}">
                    <a16:rowId xmlns:a16="http://schemas.microsoft.com/office/drawing/2014/main" val="1517770253"/>
                  </a:ext>
                </a:extLst>
              </a:tr>
              <a:tr h="889659">
                <a:tc>
                  <a:txBody>
                    <a:bodyPr/>
                    <a:lstStyle/>
                    <a:p>
                      <a:r>
                        <a:rPr lang="en-IN" sz="2400" dirty="0">
                          <a:latin typeface="Times New Roman" panose="02020603050405020304" pitchFamily="18" charset="0"/>
                          <a:cs typeface="Times New Roman" panose="02020603050405020304" pitchFamily="18" charset="0"/>
                        </a:rPr>
                        <a:t>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Review</a:t>
                      </a:r>
                    </a:p>
                  </a:txBody>
                  <a:tcPr/>
                </a:tc>
                <a:tc>
                  <a:txBody>
                    <a:bodyPr/>
                    <a:lstStyle/>
                    <a:p>
                      <a:r>
                        <a:rPr lang="en-IN" sz="2400" dirty="0">
                          <a:latin typeface="Times New Roman" panose="02020603050405020304" pitchFamily="18" charset="0"/>
                          <a:cs typeface="Times New Roman" panose="02020603050405020304" pitchFamily="18" charset="0"/>
                        </a:rPr>
                        <a:t>Identification of problem statement and exploring the components required.</a:t>
                      </a:r>
                    </a:p>
                  </a:txBody>
                  <a:tcPr/>
                </a:tc>
                <a:extLst>
                  <a:ext uri="{0D108BD9-81ED-4DB2-BD59-A6C34878D82A}">
                    <a16:rowId xmlns:a16="http://schemas.microsoft.com/office/drawing/2014/main" val="1068615329"/>
                  </a:ext>
                </a:extLst>
              </a:tr>
              <a:tr h="889659">
                <a:tc>
                  <a:txBody>
                    <a:bodyPr/>
                    <a:lstStyle/>
                    <a:p>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Review</a:t>
                      </a:r>
                    </a:p>
                  </a:txBody>
                  <a:tcPr/>
                </a:tc>
                <a:tc>
                  <a:txBody>
                    <a:bodyPr/>
                    <a:lstStyle/>
                    <a:p>
                      <a:r>
                        <a:rPr lang="en-IN" sz="2400" dirty="0">
                          <a:latin typeface="Times New Roman" panose="02020603050405020304" pitchFamily="18" charset="0"/>
                          <a:cs typeface="Times New Roman" panose="02020603050405020304" pitchFamily="18" charset="0"/>
                        </a:rPr>
                        <a:t>Hand gesture capture, Image processing and Feature processing.</a:t>
                      </a:r>
                    </a:p>
                  </a:txBody>
                  <a:tcPr/>
                </a:tc>
                <a:extLst>
                  <a:ext uri="{0D108BD9-81ED-4DB2-BD59-A6C34878D82A}">
                    <a16:rowId xmlns:a16="http://schemas.microsoft.com/office/drawing/2014/main" val="2764357511"/>
                  </a:ext>
                </a:extLst>
              </a:tr>
              <a:tr h="889659">
                <a:tc>
                  <a:txBody>
                    <a:bodyPr/>
                    <a:lstStyle/>
                    <a:p>
                      <a:r>
                        <a:rPr lang="en-IN" sz="2400" dirty="0">
                          <a:latin typeface="Times New Roman" panose="02020603050405020304" pitchFamily="18" charset="0"/>
                          <a:cs typeface="Times New Roman" panose="02020603050405020304" pitchFamily="18" charset="0"/>
                        </a:rPr>
                        <a:t>2</a:t>
                      </a:r>
                      <a:r>
                        <a:rPr lang="en-IN" sz="2400" baseline="30000" dirty="0">
                          <a:latin typeface="Times New Roman" panose="02020603050405020304" pitchFamily="18" charset="0"/>
                          <a:cs typeface="Times New Roman" panose="02020603050405020304" pitchFamily="18" charset="0"/>
                        </a:rPr>
                        <a:t>nd</a:t>
                      </a:r>
                      <a:r>
                        <a:rPr lang="en-IN" sz="2400" dirty="0">
                          <a:latin typeface="Times New Roman" panose="02020603050405020304" pitchFamily="18" charset="0"/>
                          <a:cs typeface="Times New Roman" panose="02020603050405020304" pitchFamily="18" charset="0"/>
                        </a:rPr>
                        <a:t> Review</a:t>
                      </a:r>
                    </a:p>
                  </a:txBody>
                  <a:tcPr/>
                </a:tc>
                <a:tc>
                  <a:txBody>
                    <a:bodyPr/>
                    <a:lstStyle/>
                    <a:p>
                      <a:r>
                        <a:rPr lang="en-IN" sz="2400" dirty="0">
                          <a:latin typeface="Times New Roman" panose="02020603050405020304" pitchFamily="18" charset="0"/>
                          <a:cs typeface="Times New Roman" panose="02020603050405020304" pitchFamily="18" charset="0"/>
                        </a:rPr>
                        <a:t>Based on the matched gesture, the corresponding word would be displayed as text.</a:t>
                      </a:r>
                    </a:p>
                  </a:txBody>
                  <a:tcPr/>
                </a:tc>
                <a:extLst>
                  <a:ext uri="{0D108BD9-81ED-4DB2-BD59-A6C34878D82A}">
                    <a16:rowId xmlns:a16="http://schemas.microsoft.com/office/drawing/2014/main" val="2969693944"/>
                  </a:ext>
                </a:extLst>
              </a:tr>
            </a:tbl>
          </a:graphicData>
        </a:graphic>
      </p:graphicFrame>
      <p:pic>
        <p:nvPicPr>
          <p:cNvPr id="4" name="object 4">
            <a:extLst>
              <a:ext uri="{FF2B5EF4-FFF2-40B4-BE49-F238E27FC236}">
                <a16:creationId xmlns:a16="http://schemas.microsoft.com/office/drawing/2014/main" id="{19213A49-5A32-6F84-86C3-C41BF2421B9A}"/>
              </a:ext>
            </a:extLst>
          </p:cNvPr>
          <p:cNvPicPr/>
          <p:nvPr/>
        </p:nvPicPr>
        <p:blipFill>
          <a:blip r:embed="rId2" cstate="print"/>
          <a:stretch>
            <a:fillRect/>
          </a:stretch>
        </p:blipFill>
        <p:spPr>
          <a:xfrm>
            <a:off x="9206464" y="404635"/>
            <a:ext cx="2281047" cy="737425"/>
          </a:xfrm>
          <a:prstGeom prst="rect">
            <a:avLst/>
          </a:prstGeom>
        </p:spPr>
      </p:pic>
    </p:spTree>
    <p:extLst>
      <p:ext uri="{BB962C8B-B14F-4D97-AF65-F5344CB8AC3E}">
        <p14:creationId xmlns:p14="http://schemas.microsoft.com/office/powerpoint/2010/main" val="180887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607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Times New Roman</vt:lpstr>
      <vt:lpstr>Wingdings</vt:lpstr>
      <vt:lpstr>Office Theme</vt:lpstr>
      <vt:lpstr>SIGN LANGUAGE CONVERSION  INTO TEXT</vt:lpstr>
      <vt:lpstr> PROBLEM STATEMENT</vt:lpstr>
      <vt:lpstr>LITERATURE SURVEY</vt:lpstr>
      <vt:lpstr>METHODOLOGY</vt:lpstr>
      <vt:lpstr>WORK CARRIED OUT</vt:lpstr>
      <vt:lpstr>Continuation…..</vt:lpstr>
      <vt:lpstr>MEDIAPIPE CO-ORDINATES</vt:lpstr>
      <vt:lpstr>WORK PLAN</vt:lpstr>
      <vt:lpstr>TIMELINE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Gourav P K</dc:creator>
  <cp:lastModifiedBy>Lalit Kumar</cp:lastModifiedBy>
  <cp:revision>3</cp:revision>
  <dcterms:created xsi:type="dcterms:W3CDTF">2025-03-02T11:16:36Z</dcterms:created>
  <dcterms:modified xsi:type="dcterms:W3CDTF">2025-03-03T16:58:28Z</dcterms:modified>
</cp:coreProperties>
</file>