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3" r:id="rId1"/>
  </p:sldMasterIdLst>
  <p:sldIdLst>
    <p:sldId id="256" r:id="rId2"/>
    <p:sldId id="267" r:id="rId3"/>
    <p:sldId id="259" r:id="rId4"/>
    <p:sldId id="268" r:id="rId5"/>
    <p:sldId id="260" r:id="rId6"/>
    <p:sldId id="269" r:id="rId7"/>
    <p:sldId id="261" r:id="rId8"/>
    <p:sldId id="262" r:id="rId9"/>
    <p:sldId id="263" r:id="rId10"/>
    <p:sldId id="270" r:id="rId11"/>
    <p:sldId id="264" r:id="rId12"/>
    <p:sldId id="265"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14062F-4323-4845-A70B-A390E5718EA7}" type="doc">
      <dgm:prSet loTypeId="urn:microsoft.com/office/officeart/2005/8/layout/vList3" loCatId="list" qsTypeId="urn:microsoft.com/office/officeart/2005/8/quickstyle/simple1" qsCatId="simple" csTypeId="urn:microsoft.com/office/officeart/2005/8/colors/accent0_3" csCatId="mainScheme" phldr="1"/>
      <dgm:spPr/>
    </dgm:pt>
    <dgm:pt modelId="{ECDCCA5F-68E8-4A5E-804E-00D2D63A7FB8}">
      <dgm:prSet phldrT="[Text]"/>
      <dgm:spPr/>
      <dgm:t>
        <a:bodyPr/>
        <a:lstStyle/>
        <a:p>
          <a:r>
            <a:rPr lang="en-IN" dirty="0"/>
            <a:t> </a:t>
          </a:r>
          <a:r>
            <a:rPr lang="en-IN" b="1" dirty="0"/>
            <a:t>E-Commerce Product Analysis</a:t>
          </a:r>
        </a:p>
      </dgm:t>
    </dgm:pt>
    <dgm:pt modelId="{C0B1BB84-2A1D-48BA-B779-042C09C23A63}" type="parTrans" cxnId="{A88FAEFA-0B02-497C-97A3-0F20D7F8E0CA}">
      <dgm:prSet/>
      <dgm:spPr/>
      <dgm:t>
        <a:bodyPr/>
        <a:lstStyle/>
        <a:p>
          <a:endParaRPr lang="en-IN"/>
        </a:p>
      </dgm:t>
    </dgm:pt>
    <dgm:pt modelId="{A5B0A56B-E4B1-476E-B425-8FAC6FB5C116}" type="sibTrans" cxnId="{A88FAEFA-0B02-497C-97A3-0F20D7F8E0CA}">
      <dgm:prSet/>
      <dgm:spPr/>
      <dgm:t>
        <a:bodyPr/>
        <a:lstStyle/>
        <a:p>
          <a:endParaRPr lang="en-IN"/>
        </a:p>
      </dgm:t>
    </dgm:pt>
    <dgm:pt modelId="{3D13AB95-42EF-4548-A80F-466F39ED59A5}" type="pres">
      <dgm:prSet presAssocID="{B014062F-4323-4845-A70B-A390E5718EA7}" presName="linearFlow" presStyleCnt="0">
        <dgm:presLayoutVars>
          <dgm:dir/>
          <dgm:resizeHandles val="exact"/>
        </dgm:presLayoutVars>
      </dgm:prSet>
      <dgm:spPr/>
    </dgm:pt>
    <dgm:pt modelId="{B33D9BF4-4889-47C0-985B-83C9E616372C}" type="pres">
      <dgm:prSet presAssocID="{ECDCCA5F-68E8-4A5E-804E-00D2D63A7FB8}" presName="composite" presStyleCnt="0"/>
      <dgm:spPr/>
    </dgm:pt>
    <dgm:pt modelId="{B85D686D-47DC-4B5B-93F5-3041BD6FBE4D}" type="pres">
      <dgm:prSet presAssocID="{ECDCCA5F-68E8-4A5E-804E-00D2D63A7FB8}" presName="imgShp" presStyleLbl="fgImgPlace1" presStyleIdx="0" presStyleCnt="1" custScaleX="109940" custScaleY="108514" custLinFactNeighborX="-5321" custLinFactNeighborY="-2011"/>
      <dgm:spPr>
        <a:blipFill>
          <a:blip xmlns:r="http://schemas.openxmlformats.org/officeDocument/2006/relationships" r:embed="rId1">
            <a:extLst>
              <a:ext uri="{BEBA8EAE-BF5A-486C-A8C5-ECC9F3942E4B}">
                <a14:imgProps xmlns:a14="http://schemas.microsoft.com/office/drawing/2010/main">
                  <a14:imgLayer r:embed="rId2">
                    <a14:imgEffect>
                      <a14:backgroundRemoval t="9783" b="94565" l="9783" r="89946">
                        <a14:foregroundMark x1="39402" y1="90353" x2="61005" y2="94429"/>
                        <a14:foregroundMark x1="61005" y1="94429" x2="72826" y2="64946"/>
                        <a14:foregroundMark x1="72826" y1="64946" x2="70516" y2="55027"/>
                        <a14:foregroundMark x1="70516" y1="55027" x2="67935" y2="52582"/>
                        <a14:foregroundMark x1="74185" y1="58967" x2="71739" y2="65625"/>
                        <a14:foregroundMark x1="74728" y1="61413" x2="63043" y2="94565"/>
                        <a14:foregroundMark x1="70652" y1="53125" x2="71739" y2="46739"/>
                        <a14:foregroundMark x1="62636" y1="32065" x2="74049" y2="50408"/>
                        <a14:foregroundMark x1="74049" y1="50408" x2="70924" y2="53533"/>
                        <a14:foregroundMark x1="71060" y1="54348" x2="74321" y2="54212"/>
                        <a14:foregroundMark x1="75136" y1="52174" x2="72690" y2="63043"/>
                        <a14:foregroundMark x1="75408" y1="53125" x2="73505" y2="63043"/>
                        <a14:foregroundMark x1="73505" y1="63043" x2="72962" y2="64130"/>
                      </a14:backgroundRemoval>
                    </a14:imgEffect>
                  </a14:imgLayer>
                </a14:imgProps>
              </a:ext>
            </a:extLst>
          </a:blip>
          <a:srcRect/>
          <a:stretch>
            <a:fillRect/>
          </a:stretch>
        </a:blipFill>
      </dgm:spPr>
    </dgm:pt>
    <dgm:pt modelId="{CC1F2D78-ED2E-4731-B436-51CF8BDC295E}" type="pres">
      <dgm:prSet presAssocID="{ECDCCA5F-68E8-4A5E-804E-00D2D63A7FB8}" presName="txShp" presStyleLbl="node1" presStyleIdx="0" presStyleCnt="1" custScaleX="109508" custScaleY="101088" custLinFactNeighborX="553" custLinFactNeighborY="1073">
        <dgm:presLayoutVars>
          <dgm:bulletEnabled val="1"/>
        </dgm:presLayoutVars>
      </dgm:prSet>
      <dgm:spPr/>
    </dgm:pt>
  </dgm:ptLst>
  <dgm:cxnLst>
    <dgm:cxn modelId="{64A4FA00-25C7-4E81-85CC-46024A74EA0B}" type="presOf" srcId="{B014062F-4323-4845-A70B-A390E5718EA7}" destId="{3D13AB95-42EF-4548-A80F-466F39ED59A5}" srcOrd="0" destOrd="0" presId="urn:microsoft.com/office/officeart/2005/8/layout/vList3"/>
    <dgm:cxn modelId="{828729AD-0C3A-45DC-A4A9-377606E6AFB4}" type="presOf" srcId="{ECDCCA5F-68E8-4A5E-804E-00D2D63A7FB8}" destId="{CC1F2D78-ED2E-4731-B436-51CF8BDC295E}" srcOrd="0" destOrd="0" presId="urn:microsoft.com/office/officeart/2005/8/layout/vList3"/>
    <dgm:cxn modelId="{A88FAEFA-0B02-497C-97A3-0F20D7F8E0CA}" srcId="{B014062F-4323-4845-A70B-A390E5718EA7}" destId="{ECDCCA5F-68E8-4A5E-804E-00D2D63A7FB8}" srcOrd="0" destOrd="0" parTransId="{C0B1BB84-2A1D-48BA-B779-042C09C23A63}" sibTransId="{A5B0A56B-E4B1-476E-B425-8FAC6FB5C116}"/>
    <dgm:cxn modelId="{DAA4DBA2-8C66-404A-8DD0-7F727213AD50}" type="presParOf" srcId="{3D13AB95-42EF-4548-A80F-466F39ED59A5}" destId="{B33D9BF4-4889-47C0-985B-83C9E616372C}" srcOrd="0" destOrd="0" presId="urn:microsoft.com/office/officeart/2005/8/layout/vList3"/>
    <dgm:cxn modelId="{93B432C9-1CBC-4500-8CEA-F82E2BFF0E5A}" type="presParOf" srcId="{B33D9BF4-4889-47C0-985B-83C9E616372C}" destId="{B85D686D-47DC-4B5B-93F5-3041BD6FBE4D}" srcOrd="0" destOrd="0" presId="urn:microsoft.com/office/officeart/2005/8/layout/vList3"/>
    <dgm:cxn modelId="{E74CA0DF-17DB-4EB6-B427-408043D1CA99}" type="presParOf" srcId="{B33D9BF4-4889-47C0-985B-83C9E616372C}" destId="{CC1F2D78-ED2E-4731-B436-51CF8BDC295E}"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F2D78-ED2E-4731-B436-51CF8BDC295E}">
      <dsp:nvSpPr>
        <dsp:cNvPr id="0" name=""/>
        <dsp:cNvSpPr/>
      </dsp:nvSpPr>
      <dsp:spPr>
        <a:xfrm rot="10800000">
          <a:off x="1850626" y="1010776"/>
          <a:ext cx="6244134" cy="2903682"/>
        </a:xfrm>
        <a:prstGeom prst="homePlat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6662"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t> </a:t>
          </a:r>
          <a:r>
            <a:rPr lang="en-IN" sz="4500" b="1" kern="1200" dirty="0"/>
            <a:t>E-Commerce Product Analysis</a:t>
          </a:r>
        </a:p>
      </dsp:txBody>
      <dsp:txXfrm rot="10800000">
        <a:off x="2576546" y="1010776"/>
        <a:ext cx="5518214" cy="2903682"/>
      </dsp:txXfrm>
    </dsp:sp>
    <dsp:sp modelId="{B85D686D-47DC-4B5B-93F5-3041BD6FBE4D}">
      <dsp:nvSpPr>
        <dsp:cNvPr id="0" name=""/>
        <dsp:cNvSpPr/>
      </dsp:nvSpPr>
      <dsp:spPr>
        <a:xfrm>
          <a:off x="358349" y="815537"/>
          <a:ext cx="3157950" cy="3116989"/>
        </a:xfrm>
        <a:prstGeom prst="ellipse">
          <a:avLst/>
        </a:prstGeom>
        <a:blipFill>
          <a:blip xmlns:r="http://schemas.openxmlformats.org/officeDocument/2006/relationships" r:embed="rId1">
            <a:extLst>
              <a:ext uri="{BEBA8EAE-BF5A-486C-A8C5-ECC9F3942E4B}">
                <a14:imgProps xmlns:a14="http://schemas.microsoft.com/office/drawing/2010/main">
                  <a14:imgLayer r:embed="rId2">
                    <a14:imgEffect>
                      <a14:backgroundRemoval t="9783" b="94565" l="9783" r="89946">
                        <a14:foregroundMark x1="39402" y1="90353" x2="61005" y2="94429"/>
                        <a14:foregroundMark x1="61005" y1="94429" x2="72826" y2="64946"/>
                        <a14:foregroundMark x1="72826" y1="64946" x2="70516" y2="55027"/>
                        <a14:foregroundMark x1="70516" y1="55027" x2="67935" y2="52582"/>
                        <a14:foregroundMark x1="74185" y1="58967" x2="71739" y2="65625"/>
                        <a14:foregroundMark x1="74728" y1="61413" x2="63043" y2="94565"/>
                        <a14:foregroundMark x1="70652" y1="53125" x2="71739" y2="46739"/>
                        <a14:foregroundMark x1="62636" y1="32065" x2="74049" y2="50408"/>
                        <a14:foregroundMark x1="74049" y1="50408" x2="70924" y2="53533"/>
                        <a14:foregroundMark x1="71060" y1="54348" x2="74321" y2="54212"/>
                        <a14:foregroundMark x1="75136" y1="52174" x2="72690" y2="63043"/>
                        <a14:foregroundMark x1="75408" y1="53125" x2="73505" y2="63043"/>
                        <a14:foregroundMark x1="73505" y1="63043" x2="72962" y2="64130"/>
                      </a14:backgroundRemoval>
                    </a14:imgEffect>
                  </a14:imgLayer>
                </a14:imgProps>
              </a:ext>
            </a:extLst>
          </a:blip>
          <a:srcRect/>
          <a:stretch>
            <a:fillRect/>
          </a:stretch>
        </a:blip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539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6075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99477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309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1744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5665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232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7822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475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4983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554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063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4877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4523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479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004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5979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5BCAD085-E8A6-8845-BD4E-CB4CCA059FC4}" type="datetimeFigureOut">
              <a:rPr lang="en-US" smtClean="0"/>
              <a:t>7/21/2025</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63151502"/>
      </p:ext>
    </p:extLst>
  </p:cSld>
  <p:clrMap bg1="dk1" tx1="lt1" bg2="dk2" tx2="lt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 id="2147484107" r:id="rId14"/>
    <p:sldLayoutId id="2147484108" r:id="rId15"/>
    <p:sldLayoutId id="2147484109" r:id="rId16"/>
    <p:sldLayoutId id="2147484110" r:id="rId17"/>
  </p:sldLayoutIdLst>
  <p:txStyles>
    <p:titleStyle>
      <a:lvl1pPr algn="l" defTabSz="457200" rtl="0" eaLnBrk="1" latinLnBrk="0" hangingPunct="1">
        <a:spcBef>
          <a:spcPct val="0"/>
        </a:spcBef>
        <a:buNone/>
        <a:defRPr sz="28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1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9365B6D3-B56B-E0D0-40B0-6F1EAA25A6AC}"/>
              </a:ext>
            </a:extLst>
          </p:cNvPr>
          <p:cNvGraphicFramePr/>
          <p:nvPr>
            <p:extLst>
              <p:ext uri="{D42A27DB-BD31-4B8C-83A1-F6EECF244321}">
                <p14:modId xmlns:p14="http://schemas.microsoft.com/office/powerpoint/2010/main" val="3510623139"/>
              </p:ext>
            </p:extLst>
          </p:nvPr>
        </p:nvGraphicFramePr>
        <p:xfrm>
          <a:off x="120404" y="544531"/>
          <a:ext cx="8574420" cy="4863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ubtitle 2"/>
          <p:cNvSpPr>
            <a:spLocks noGrp="1"/>
          </p:cNvSpPr>
          <p:nvPr>
            <p:ph type="subTitle" idx="1"/>
          </p:nvPr>
        </p:nvSpPr>
        <p:spPr>
          <a:xfrm>
            <a:off x="3925166" y="4647573"/>
            <a:ext cx="5826719" cy="1096899"/>
          </a:xfrm>
        </p:spPr>
        <p:txBody>
          <a:bodyPr/>
          <a:lstStyle/>
          <a:p>
            <a:r>
              <a:rPr dirty="0">
                <a:solidFill>
                  <a:schemeClr val="tx1">
                    <a:lumMod val="95000"/>
                    <a:lumOff val="5000"/>
                  </a:schemeClr>
                </a:solidFill>
              </a:rPr>
              <a:t>Capstone Project | Data Analytics</a:t>
            </a:r>
          </a:p>
          <a:p>
            <a:r>
              <a:rPr lang="en-IN" dirty="0">
                <a:solidFill>
                  <a:schemeClr val="tx1">
                    <a:lumMod val="95000"/>
                    <a:lumOff val="5000"/>
                  </a:schemeClr>
                </a:solidFill>
              </a:rPr>
              <a:t>Karthick .T</a:t>
            </a:r>
            <a:r>
              <a:rPr dirty="0">
                <a:solidFill>
                  <a:schemeClr val="tx1">
                    <a:lumMod val="95000"/>
                    <a:lumOff val="5000"/>
                  </a:schemeClr>
                </a:solidFill>
              </a:rPr>
              <a:t>| July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E008A-8342-5CD5-8E4C-E27A4E88B2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A473A-703D-24EB-B801-87432173F28A}"/>
              </a:ext>
            </a:extLst>
          </p:cNvPr>
          <p:cNvSpPr>
            <a:spLocks noGrp="1"/>
          </p:cNvSpPr>
          <p:nvPr>
            <p:ph type="title"/>
          </p:nvPr>
        </p:nvSpPr>
        <p:spPr>
          <a:xfrm>
            <a:off x="263543" y="237153"/>
            <a:ext cx="4308457" cy="1037573"/>
          </a:xfrm>
        </p:spPr>
        <p:txBody>
          <a:bodyPr/>
          <a:lstStyle/>
          <a:p>
            <a:r>
              <a:rPr b="1" u="sng" dirty="0"/>
              <a:t>Power BI Dashboard</a:t>
            </a:r>
          </a:p>
        </p:txBody>
      </p:sp>
      <p:pic>
        <p:nvPicPr>
          <p:cNvPr id="9" name="Picture 8">
            <a:extLst>
              <a:ext uri="{FF2B5EF4-FFF2-40B4-BE49-F238E27FC236}">
                <a16:creationId xmlns:a16="http://schemas.microsoft.com/office/drawing/2014/main" id="{07C1706A-4303-192A-DD2B-B2912BD5C46C}"/>
              </a:ext>
            </a:extLst>
          </p:cNvPr>
          <p:cNvPicPr>
            <a:picLocks noChangeAspect="1"/>
          </p:cNvPicPr>
          <p:nvPr/>
        </p:nvPicPr>
        <p:blipFill>
          <a:blip r:embed="rId2"/>
          <a:stretch>
            <a:fillRect/>
          </a:stretch>
        </p:blipFill>
        <p:spPr>
          <a:xfrm>
            <a:off x="292144" y="1274726"/>
            <a:ext cx="8588313" cy="4829996"/>
          </a:xfrm>
          <a:prstGeom prst="rect">
            <a:avLst/>
          </a:prstGeom>
        </p:spPr>
      </p:pic>
    </p:spTree>
    <p:extLst>
      <p:ext uri="{BB962C8B-B14F-4D97-AF65-F5344CB8AC3E}">
        <p14:creationId xmlns:p14="http://schemas.microsoft.com/office/powerpoint/2010/main" val="2209537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A7128-CF5C-B463-2250-03114F0FBE8A}"/>
              </a:ext>
            </a:extLst>
          </p:cNvPr>
          <p:cNvSpPr txBox="1"/>
          <p:nvPr/>
        </p:nvSpPr>
        <p:spPr>
          <a:xfrm>
            <a:off x="205483" y="138241"/>
            <a:ext cx="8825501" cy="6247864"/>
          </a:xfrm>
          <a:prstGeom prst="rect">
            <a:avLst/>
          </a:prstGeom>
          <a:noFill/>
        </p:spPr>
        <p:txBody>
          <a:bodyPr wrap="square" rtlCol="0">
            <a:spAutoFit/>
          </a:bodyPr>
          <a:lstStyle/>
          <a:p>
            <a:r>
              <a:rPr lang="en-US" b="1" u="sng" dirty="0"/>
              <a:t>Key Insights Summary</a:t>
            </a:r>
          </a:p>
          <a:p>
            <a:endParaRPr lang="en-US" sz="1600" b="1" dirty="0"/>
          </a:p>
          <a:p>
            <a:pPr lvl="1"/>
            <a:endParaRPr lang="en-US" sz="1600" dirty="0"/>
          </a:p>
          <a:p>
            <a:pPr lvl="1"/>
            <a:r>
              <a:rPr lang="en-US" sz="1600" dirty="0"/>
              <a:t>Most laptops are priced below $500.</a:t>
            </a:r>
          </a:p>
          <a:p>
            <a:pPr lvl="1"/>
            <a:r>
              <a:rPr lang="en-US" sz="1600" dirty="0"/>
              <a:t>Price distribution is right-skewed with few high-end models above $1000.</a:t>
            </a:r>
          </a:p>
          <a:p>
            <a:r>
              <a:rPr lang="en-US" sz="1600" b="1" dirty="0"/>
              <a:t> </a:t>
            </a:r>
          </a:p>
          <a:p>
            <a:pPr lvl="1"/>
            <a:r>
              <a:rPr lang="en-US" sz="1600" dirty="0"/>
              <a:t>Majority of laptops are rated between 4.1 and 4.5.</a:t>
            </a:r>
          </a:p>
          <a:p>
            <a:pPr lvl="1"/>
            <a:r>
              <a:rPr lang="en-US" sz="1600" dirty="0"/>
              <a:t>Average rating is 4.43, showing overall high customer satisfaction.</a:t>
            </a:r>
          </a:p>
          <a:p>
            <a:pPr lvl="1"/>
            <a:endParaRPr lang="en-US" sz="1600" dirty="0"/>
          </a:p>
          <a:p>
            <a:pPr lvl="1"/>
            <a:r>
              <a:rPr lang="en-US" sz="1600" dirty="0"/>
              <a:t>Higher RAM (32GB, 64GB) leads to higher prices.</a:t>
            </a:r>
          </a:p>
          <a:p>
            <a:pPr lvl="1"/>
            <a:r>
              <a:rPr lang="en-US" sz="1600" dirty="0"/>
              <a:t>8GB and 16GB are the most common and affordable RAM configurations.</a:t>
            </a:r>
          </a:p>
          <a:p>
            <a:pPr lvl="1"/>
            <a:endParaRPr lang="en-US" sz="1600" dirty="0"/>
          </a:p>
          <a:p>
            <a:pPr lvl="1"/>
            <a:r>
              <a:rPr lang="en-US" sz="1600" dirty="0"/>
              <a:t>Popular processors: Ryzen 5, Intel i7, Intel i5.</a:t>
            </a:r>
          </a:p>
          <a:p>
            <a:pPr lvl="1"/>
            <a:endParaRPr lang="en-US" sz="1600" dirty="0"/>
          </a:p>
          <a:p>
            <a:pPr lvl="1"/>
            <a:r>
              <a:rPr lang="en-US" sz="1600" dirty="0"/>
              <a:t>Correlation = -0.028 → No strong relationship.</a:t>
            </a:r>
          </a:p>
          <a:p>
            <a:pPr lvl="1"/>
            <a:endParaRPr lang="en-US" sz="1600" dirty="0"/>
          </a:p>
          <a:p>
            <a:pPr lvl="1"/>
            <a:r>
              <a:rPr lang="en-US" sz="1600" dirty="0"/>
              <a:t>Expensive laptops don’t always have higher ratings.</a:t>
            </a:r>
          </a:p>
          <a:p>
            <a:pPr lvl="1"/>
            <a:endParaRPr lang="en-US" sz="1600" dirty="0"/>
          </a:p>
          <a:p>
            <a:pPr lvl="1"/>
            <a:r>
              <a:rPr lang="en-US" sz="1600" dirty="0"/>
              <a:t>Asus, MSI, Apple have highest average laptop prices.</a:t>
            </a:r>
          </a:p>
          <a:p>
            <a:pPr lvl="1"/>
            <a:r>
              <a:rPr lang="en-US" sz="1600" dirty="0"/>
              <a:t>Lenovo, HP, Dell are dominant mid-range brands.</a:t>
            </a:r>
          </a:p>
          <a:p>
            <a:pPr lvl="1"/>
            <a:r>
              <a:rPr lang="en-US" sz="1600" dirty="0"/>
              <a:t>Several budget brands like </a:t>
            </a:r>
            <a:r>
              <a:rPr lang="en-US" sz="1600" dirty="0" err="1"/>
              <a:t>Rapink</a:t>
            </a:r>
            <a:r>
              <a:rPr lang="en-US" sz="1600" dirty="0"/>
              <a:t>, GJKNX offer low-cost options.</a:t>
            </a:r>
          </a:p>
          <a:p>
            <a:pPr lvl="1"/>
            <a:endParaRPr lang="en-US" sz="1600" dirty="0"/>
          </a:p>
          <a:p>
            <a:pPr lvl="1"/>
            <a:r>
              <a:rPr lang="en-US" sz="1600" dirty="0"/>
              <a:t>HP and Lenovo lead in review count and rating sum.</a:t>
            </a:r>
          </a:p>
          <a:p>
            <a:pPr lvl="1"/>
            <a:r>
              <a:rPr lang="en-US" sz="1600" dirty="0"/>
              <a:t>These brands have both affordability and customer trust.</a:t>
            </a:r>
          </a:p>
          <a:p>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u="sng" dirty="0"/>
              <a:t>Conclusion</a:t>
            </a:r>
          </a:p>
        </p:txBody>
      </p:sp>
      <p:sp>
        <p:nvSpPr>
          <p:cNvPr id="4" name="TextBox 3">
            <a:extLst>
              <a:ext uri="{FF2B5EF4-FFF2-40B4-BE49-F238E27FC236}">
                <a16:creationId xmlns:a16="http://schemas.microsoft.com/office/drawing/2014/main" id="{31D87331-5D9C-3C13-D46B-D14259027869}"/>
              </a:ext>
            </a:extLst>
          </p:cNvPr>
          <p:cNvSpPr txBox="1"/>
          <p:nvPr/>
        </p:nvSpPr>
        <p:spPr>
          <a:xfrm>
            <a:off x="818347" y="2424701"/>
            <a:ext cx="7511473" cy="1477328"/>
          </a:xfrm>
          <a:prstGeom prst="rect">
            <a:avLst/>
          </a:prstGeom>
          <a:noFill/>
        </p:spPr>
        <p:txBody>
          <a:bodyPr wrap="square" rtlCol="0">
            <a:spAutoFit/>
          </a:bodyPr>
          <a:lstStyle/>
          <a:p>
            <a:r>
              <a:rPr lang="en-US" dirty="0"/>
              <a:t>This project successfully built a complete data pipeline—from web scraping to dashboard visualization—revealing key insights about laptop pricing, brand performance, and customer preferences on Amazon. The process is scalable and can be applied to other ecommerce product categories for impactful business analysis.</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4535" y="2685127"/>
            <a:ext cx="5161213" cy="1312480"/>
          </a:xfrm>
        </p:spPr>
        <p:txBody>
          <a:bodyPr>
            <a:normAutofit/>
          </a:bodyPr>
          <a:lstStyle/>
          <a:p>
            <a:r>
              <a:rPr lang="en-IN" sz="6000" b="1" dirty="0"/>
              <a:t> </a:t>
            </a:r>
            <a:r>
              <a:rPr sz="60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17231-B1A4-4819-92EC-BCB759E70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E6C55-9DF8-FEB4-001B-6B3A0B6A7F0D}"/>
              </a:ext>
            </a:extLst>
          </p:cNvPr>
          <p:cNvSpPr>
            <a:spLocks noGrp="1"/>
          </p:cNvSpPr>
          <p:nvPr>
            <p:ph type="title"/>
          </p:nvPr>
        </p:nvSpPr>
        <p:spPr>
          <a:xfrm>
            <a:off x="277402" y="421357"/>
            <a:ext cx="7511473" cy="1312480"/>
          </a:xfrm>
        </p:spPr>
        <p:txBody>
          <a:bodyPr/>
          <a:lstStyle/>
          <a:p>
            <a:r>
              <a:rPr lang="en-IN" b="1" u="sng" dirty="0"/>
              <a:t>Project Overview</a:t>
            </a:r>
            <a:endParaRPr b="1" u="sng" dirty="0"/>
          </a:p>
        </p:txBody>
      </p:sp>
      <p:sp>
        <p:nvSpPr>
          <p:cNvPr id="4" name="TextBox 3">
            <a:extLst>
              <a:ext uri="{FF2B5EF4-FFF2-40B4-BE49-F238E27FC236}">
                <a16:creationId xmlns:a16="http://schemas.microsoft.com/office/drawing/2014/main" id="{073DEF68-3FBE-5B60-427C-B2E5D181E274}"/>
              </a:ext>
            </a:extLst>
          </p:cNvPr>
          <p:cNvSpPr txBox="1"/>
          <p:nvPr/>
        </p:nvSpPr>
        <p:spPr>
          <a:xfrm>
            <a:off x="277402" y="2208943"/>
            <a:ext cx="8640567" cy="335476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Objective: </a:t>
            </a:r>
            <a:r>
              <a:rPr lang="en-IN" sz="2400" dirty="0" err="1">
                <a:latin typeface="Arial" panose="020B0604020202020204" pitchFamily="34" charset="0"/>
                <a:cs typeface="Arial" panose="020B0604020202020204" pitchFamily="34" charset="0"/>
              </a:rPr>
              <a:t>Analyze</a:t>
            </a:r>
            <a:r>
              <a:rPr lang="en-IN" sz="2400" dirty="0">
                <a:latin typeface="Arial" panose="020B0604020202020204" pitchFamily="34" charset="0"/>
                <a:cs typeface="Arial" panose="020B0604020202020204" pitchFamily="34" charset="0"/>
              </a:rPr>
              <a:t> laptop data from Amazon using Python ,</a:t>
            </a:r>
            <a:r>
              <a:rPr lang="en-IN" sz="2400" dirty="0" err="1">
                <a:latin typeface="Arial" panose="020B0604020202020204" pitchFamily="34" charset="0"/>
                <a:cs typeface="Arial" panose="020B0604020202020204" pitchFamily="34" charset="0"/>
              </a:rPr>
              <a:t>Sql</a:t>
            </a:r>
            <a:r>
              <a:rPr lang="en-IN" sz="2400" dirty="0">
                <a:latin typeface="Arial" panose="020B0604020202020204" pitchFamily="34" charset="0"/>
                <a:cs typeface="Arial" panose="020B0604020202020204" pitchFamily="34" charset="0"/>
              </a:rPr>
              <a:t>     and Power BI</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Steps: Web Scraping, Data Cleaning, EDA, SQL Storage, Power BI</a:t>
            </a:r>
          </a:p>
          <a:p>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Tools: Python, Pandas, MySQL, Power BI</a:t>
            </a:r>
          </a:p>
          <a:p>
            <a:pPr lvl="0" defTabSz="914400" eaLnBrk="0" fontAlgn="base" hangingPunct="0">
              <a:spcBef>
                <a:spcPct val="0"/>
              </a:spcBef>
              <a:spcAft>
                <a:spcPct val="0"/>
              </a:spcAft>
            </a:pPr>
            <a:endParaRPr lang="en-US" altLang="en-US" sz="2000" dirty="0">
              <a:latin typeface="Arial" panose="020B0604020202020204" pitchFamily="34" charset="0"/>
            </a:endParaRPr>
          </a:p>
          <a:p>
            <a:endParaRPr lang="en-IN" sz="2400" dirty="0"/>
          </a:p>
        </p:txBody>
      </p:sp>
    </p:spTree>
    <p:extLst>
      <p:ext uri="{BB962C8B-B14F-4D97-AF65-F5344CB8AC3E}">
        <p14:creationId xmlns:p14="http://schemas.microsoft.com/office/powerpoint/2010/main" val="1510581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59" y="0"/>
            <a:ext cx="3147477" cy="606175"/>
          </a:xfrm>
        </p:spPr>
        <p:txBody>
          <a:bodyPr/>
          <a:lstStyle/>
          <a:p>
            <a:r>
              <a:rPr lang="en-IN" b="1" u="sng" dirty="0"/>
              <a:t>Web Scraping</a:t>
            </a:r>
            <a:endParaRPr b="1" u="sng" dirty="0"/>
          </a:p>
        </p:txBody>
      </p:sp>
      <p:sp>
        <p:nvSpPr>
          <p:cNvPr id="8" name="TextBox 7">
            <a:extLst>
              <a:ext uri="{FF2B5EF4-FFF2-40B4-BE49-F238E27FC236}">
                <a16:creationId xmlns:a16="http://schemas.microsoft.com/office/drawing/2014/main" id="{8A15A258-4FD4-6233-3BF7-16841746BB3A}"/>
              </a:ext>
            </a:extLst>
          </p:cNvPr>
          <p:cNvSpPr txBox="1"/>
          <p:nvPr/>
        </p:nvSpPr>
        <p:spPr>
          <a:xfrm>
            <a:off x="565080" y="893852"/>
            <a:ext cx="8034390" cy="5293757"/>
          </a:xfrm>
          <a:prstGeom prst="rect">
            <a:avLst/>
          </a:prstGeom>
          <a:noFill/>
        </p:spPr>
        <p:txBody>
          <a:bodyPr wrap="square" rtlCol="0">
            <a:spAutoFit/>
          </a:bodyPr>
          <a:lstStyle/>
          <a:p>
            <a:pPr lvl="0"/>
            <a:r>
              <a:rPr lang="en-IN" dirty="0">
                <a:latin typeface="Arial" panose="020B0604020202020204" pitchFamily="34" charset="0"/>
                <a:cs typeface="Arial" panose="020B0604020202020204" pitchFamily="34" charset="0"/>
              </a:rPr>
              <a:t>Tool</a:t>
            </a:r>
            <a:r>
              <a:rPr lang="en-IN" sz="1600" dirty="0">
                <a:latin typeface="Arial" panose="020B0604020202020204" pitchFamily="34" charset="0"/>
                <a:cs typeface="Arial" panose="020B0604020202020204" pitchFamily="34" charset="0"/>
              </a:rPr>
              <a:t>: Python, </a:t>
            </a:r>
            <a:r>
              <a:rPr lang="en-IN" sz="1600" dirty="0" err="1">
                <a:latin typeface="Arial" panose="020B0604020202020204" pitchFamily="34" charset="0"/>
                <a:cs typeface="Arial" panose="020B0604020202020204" pitchFamily="34" charset="0"/>
              </a:rPr>
              <a:t>SerpAPI</a:t>
            </a:r>
            <a:endParaRPr lang="en-IN" sz="1600" dirty="0">
              <a:latin typeface="Arial" panose="020B0604020202020204" pitchFamily="34" charset="0"/>
              <a:cs typeface="Arial" panose="020B0604020202020204" pitchFamily="34" charset="0"/>
            </a:endParaRPr>
          </a:p>
          <a:p>
            <a:pPr lvl="0"/>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Target: Laptop product listings on Amazon.com</a:t>
            </a:r>
          </a:p>
          <a:p>
            <a:pPr lvl="0"/>
            <a:endParaRPr lang="en-IN" sz="1600" dirty="0">
              <a:latin typeface="Arial" panose="020B0604020202020204" pitchFamily="34" charset="0"/>
              <a:cs typeface="Arial" panose="020B0604020202020204" pitchFamily="34" charset="0"/>
            </a:endParaRPr>
          </a:p>
          <a:p>
            <a:pPr lvl="0"/>
            <a:r>
              <a:rPr lang="en-IN" sz="1600" b="1" dirty="0">
                <a:latin typeface="Arial" panose="020B0604020202020204" pitchFamily="34" charset="0"/>
                <a:cs typeface="Arial" panose="020B0604020202020204" pitchFamily="34" charset="0"/>
              </a:rPr>
              <a:t>Steps</a:t>
            </a:r>
            <a:r>
              <a:rPr lang="en-IN" sz="1600" dirty="0">
                <a:latin typeface="Arial" panose="020B0604020202020204" pitchFamily="34" charset="0"/>
                <a:cs typeface="Arial" panose="020B0604020202020204" pitchFamily="34" charset="0"/>
              </a:rPr>
              <a:t>:</a:t>
            </a:r>
          </a:p>
          <a:p>
            <a:pPr lvl="0"/>
            <a:endParaRPr lang="en-IN" sz="1600"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Use </a:t>
            </a:r>
            <a:r>
              <a:rPr lang="en-IN" dirty="0" err="1">
                <a:latin typeface="Arial" panose="020B0604020202020204" pitchFamily="34" charset="0"/>
                <a:cs typeface="Arial" panose="020B0604020202020204" pitchFamily="34" charset="0"/>
              </a:rPr>
              <a:t>SerpAPI</a:t>
            </a:r>
            <a:r>
              <a:rPr lang="en-IN" dirty="0">
                <a:latin typeface="Arial" panose="020B0604020202020204" pitchFamily="34" charset="0"/>
                <a:cs typeface="Arial" panose="020B0604020202020204" pitchFamily="34" charset="0"/>
              </a:rPr>
              <a:t> to query laptops from Amazon (pages 1 to 50)</a:t>
            </a:r>
          </a:p>
          <a:p>
            <a:pPr lvl="1"/>
            <a:r>
              <a:rPr lang="en-IN" dirty="0">
                <a:latin typeface="Arial" panose="020B0604020202020204" pitchFamily="34" charset="0"/>
                <a:cs typeface="Arial" panose="020B0604020202020204" pitchFamily="34" charset="0"/>
              </a:rPr>
              <a:t>Extract relevant fields:</a:t>
            </a:r>
          </a:p>
          <a:p>
            <a:pPr lvl="2"/>
            <a:r>
              <a:rPr lang="en-IN" sz="1600" dirty="0">
                <a:latin typeface="Arial" panose="020B0604020202020204" pitchFamily="34" charset="0"/>
                <a:cs typeface="Arial" panose="020B0604020202020204" pitchFamily="34" charset="0"/>
              </a:rPr>
              <a:t>Product Name</a:t>
            </a:r>
          </a:p>
          <a:p>
            <a:pPr lvl="2"/>
            <a:r>
              <a:rPr lang="en-IN" sz="1600" dirty="0">
                <a:latin typeface="Arial" panose="020B0604020202020204" pitchFamily="34" charset="0"/>
                <a:cs typeface="Arial" panose="020B0604020202020204" pitchFamily="34" charset="0"/>
              </a:rPr>
              <a:t>Price</a:t>
            </a:r>
          </a:p>
          <a:p>
            <a:pPr lvl="2"/>
            <a:r>
              <a:rPr lang="en-IN" sz="1600" dirty="0">
                <a:latin typeface="Arial" panose="020B0604020202020204" pitchFamily="34" charset="0"/>
                <a:cs typeface="Arial" panose="020B0604020202020204" pitchFamily="34" charset="0"/>
              </a:rPr>
              <a:t>Rating</a:t>
            </a:r>
          </a:p>
          <a:p>
            <a:pPr lvl="2"/>
            <a:r>
              <a:rPr lang="en-IN" sz="1600" dirty="0">
                <a:latin typeface="Arial" panose="020B0604020202020204" pitchFamily="34" charset="0"/>
                <a:cs typeface="Arial" panose="020B0604020202020204" pitchFamily="34" charset="0"/>
              </a:rPr>
              <a:t>Number of Reviews</a:t>
            </a:r>
          </a:p>
          <a:p>
            <a:pPr lvl="2"/>
            <a:r>
              <a:rPr lang="en-IN" sz="1600" dirty="0">
                <a:latin typeface="Arial" panose="020B0604020202020204" pitchFamily="34" charset="0"/>
                <a:cs typeface="Arial" panose="020B0604020202020204" pitchFamily="34" charset="0"/>
              </a:rPr>
              <a:t>ASIN</a:t>
            </a:r>
          </a:p>
          <a:p>
            <a:pPr lvl="2"/>
            <a:r>
              <a:rPr lang="en-IN" sz="1600" dirty="0">
                <a:latin typeface="Arial" panose="020B0604020202020204" pitchFamily="34" charset="0"/>
                <a:cs typeface="Arial" panose="020B0604020202020204" pitchFamily="34" charset="0"/>
              </a:rPr>
              <a:t>Link</a:t>
            </a:r>
          </a:p>
          <a:p>
            <a:pPr lvl="1"/>
            <a:r>
              <a:rPr lang="en-IN" dirty="0">
                <a:latin typeface="Arial" panose="020B0604020202020204" pitchFamily="34" charset="0"/>
                <a:cs typeface="Arial" panose="020B0604020202020204" pitchFamily="34" charset="0"/>
              </a:rPr>
              <a:t>Add logic to parse extra info like:</a:t>
            </a:r>
          </a:p>
          <a:p>
            <a:pPr lvl="2"/>
            <a:r>
              <a:rPr lang="en-IN" sz="1600" dirty="0">
                <a:latin typeface="Arial" panose="020B0604020202020204" pitchFamily="34" charset="0"/>
                <a:cs typeface="Arial" panose="020B0604020202020204" pitchFamily="34" charset="0"/>
              </a:rPr>
              <a:t>Brand (from title using keyword matching)</a:t>
            </a:r>
          </a:p>
          <a:p>
            <a:pPr lvl="2"/>
            <a:r>
              <a:rPr lang="en-IN" sz="1600" dirty="0">
                <a:latin typeface="Arial" panose="020B0604020202020204" pitchFamily="34" charset="0"/>
                <a:cs typeface="Arial" panose="020B0604020202020204" pitchFamily="34" charset="0"/>
              </a:rPr>
              <a:t>RAM Size</a:t>
            </a:r>
          </a:p>
          <a:p>
            <a:pPr lvl="2"/>
            <a:r>
              <a:rPr lang="en-IN" sz="1600" dirty="0">
                <a:latin typeface="Arial" panose="020B0604020202020204" pitchFamily="34" charset="0"/>
                <a:cs typeface="Arial" panose="020B0604020202020204" pitchFamily="34" charset="0"/>
              </a:rPr>
              <a:t>Processor Type</a:t>
            </a:r>
          </a:p>
          <a:p>
            <a:pPr lvl="1"/>
            <a:r>
              <a:rPr lang="en-IN" dirty="0">
                <a:latin typeface="Arial" panose="020B0604020202020204" pitchFamily="34" charset="0"/>
                <a:cs typeface="Arial" panose="020B0604020202020204" pitchFamily="34" charset="0"/>
              </a:rPr>
              <a:t>Store all records in a CSV file</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AD48E-1424-9470-A864-D4EA07F03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CAC71-051C-85AE-BCFB-20396736520D}"/>
              </a:ext>
            </a:extLst>
          </p:cNvPr>
          <p:cNvSpPr>
            <a:spLocks noGrp="1"/>
          </p:cNvSpPr>
          <p:nvPr>
            <p:ph type="title"/>
          </p:nvPr>
        </p:nvSpPr>
        <p:spPr/>
        <p:txBody>
          <a:bodyPr/>
          <a:lstStyle/>
          <a:p>
            <a:r>
              <a:rPr b="1" u="sng" dirty="0"/>
              <a:t>Data Cleaning</a:t>
            </a:r>
          </a:p>
        </p:txBody>
      </p:sp>
      <p:sp>
        <p:nvSpPr>
          <p:cNvPr id="6" name="Rectangle 3">
            <a:extLst>
              <a:ext uri="{FF2B5EF4-FFF2-40B4-BE49-F238E27FC236}">
                <a16:creationId xmlns:a16="http://schemas.microsoft.com/office/drawing/2014/main" id="{87382FC7-3B78-C471-8B3B-D58F29719597}"/>
              </a:ext>
            </a:extLst>
          </p:cNvPr>
          <p:cNvSpPr>
            <a:spLocks noGrp="1" noChangeArrowheads="1"/>
          </p:cNvSpPr>
          <p:nvPr>
            <p:ph idx="1"/>
          </p:nvPr>
        </p:nvSpPr>
        <p:spPr bwMode="auto">
          <a:xfrm>
            <a:off x="695058" y="1926596"/>
            <a:ext cx="698781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Removed: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Duplicates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Null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Irrelevant entries (e.g., "Laptop,", "15.6", "180W" in brand column)</a:t>
            </a:r>
          </a:p>
          <a:p>
            <a:pPr marL="0" marR="0" lvl="0" indent="0" algn="l" defTabSz="914400" rtl="0" eaLnBrk="0" fontAlgn="base" latinLnBrk="0" hangingPunct="0">
              <a:lnSpc>
                <a:spcPct val="100000"/>
              </a:lnSpc>
              <a:spcBef>
                <a:spcPct val="0"/>
              </a:spcBef>
              <a:spcAft>
                <a:spcPct val="0"/>
              </a:spcAft>
              <a:buClrTx/>
              <a:buSzTx/>
              <a:buNone/>
              <a:tabLst/>
            </a:pPr>
            <a:endParaRPr lang="en-US" altLang="en-US" cap="none" dirty="0">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Normalized: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Brand names </a:t>
            </a:r>
            <a:r>
              <a:rPr kumimoji="0" lang="en-US" altLang="en-US" sz="1800" b="0" i="0" u="none" strike="noStrike" cap="none" normalizeH="0" baseline="0" dirty="0">
                <a:ln>
                  <a:noFill/>
                </a:ln>
                <a:solidFill>
                  <a:schemeClr val="tx1"/>
                </a:solidFill>
                <a:effectLst/>
                <a:latin typeface="Arial" panose="020B0604020202020204" pitchFamily="34" charset="0"/>
              </a:rPr>
              <a:t>(auto-detected brands like HP, Dell, Lenovo)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Processor</a:t>
            </a:r>
            <a:r>
              <a:rPr kumimoji="0" lang="en-US" altLang="en-US" sz="1800" b="0" i="0" u="none" strike="noStrike" cap="none" normalizeH="0" baseline="0" dirty="0">
                <a:ln>
                  <a:noFill/>
                </a:ln>
                <a:solidFill>
                  <a:schemeClr val="tx1"/>
                </a:solidFill>
                <a:effectLst/>
                <a:latin typeface="Arial" panose="020B0604020202020204" pitchFamily="34" charset="0"/>
              </a:rPr>
              <a:t> types (grouped similar names like Intel i7, i5)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RAM sizes </a:t>
            </a:r>
            <a:r>
              <a:rPr kumimoji="0" lang="en-US" altLang="en-US" sz="1800" b="0" i="0" u="none" strike="noStrike" cap="none" normalizeH="0" baseline="0" dirty="0">
                <a:ln>
                  <a:noFill/>
                </a:ln>
                <a:solidFill>
                  <a:schemeClr val="tx1"/>
                </a:solidFill>
                <a:effectLst/>
                <a:latin typeface="Arial" panose="020B0604020202020204" pitchFamily="34" charset="0"/>
              </a:rPr>
              <a:t>standardized (e.g., "8GB", "16GB")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Converted </a:t>
            </a:r>
            <a:r>
              <a:rPr kumimoji="0" lang="en-US" altLang="en-US" sz="1800" b="1" i="0" u="none" strike="noStrike" cap="none" normalizeH="0" baseline="0" dirty="0">
                <a:ln>
                  <a:noFill/>
                </a:ln>
                <a:solidFill>
                  <a:schemeClr val="tx1"/>
                </a:solidFill>
                <a:effectLst/>
                <a:latin typeface="Arial" panose="020B0604020202020204" pitchFamily="34" charset="0"/>
              </a:rPr>
              <a:t>reviews &amp; prices</a:t>
            </a:r>
            <a:r>
              <a:rPr kumimoji="0" lang="en-US" altLang="en-US" sz="1800" b="0" i="0" u="none" strike="noStrike" cap="none" normalizeH="0" baseline="0" dirty="0">
                <a:ln>
                  <a:noFill/>
                </a:ln>
                <a:solidFill>
                  <a:schemeClr val="tx1"/>
                </a:solidFill>
                <a:effectLst/>
                <a:latin typeface="Arial" panose="020B0604020202020204" pitchFamily="34" charset="0"/>
              </a:rPr>
              <a:t> to numeric formats for analysis.</a:t>
            </a:r>
          </a:p>
        </p:txBody>
      </p:sp>
    </p:spTree>
    <p:extLst>
      <p:ext uri="{BB962C8B-B14F-4D97-AF65-F5344CB8AC3E}">
        <p14:creationId xmlns:p14="http://schemas.microsoft.com/office/powerpoint/2010/main" val="82341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172" y="0"/>
            <a:ext cx="6466031" cy="829310"/>
          </a:xfrm>
        </p:spPr>
        <p:txBody>
          <a:bodyPr/>
          <a:lstStyle/>
          <a:p>
            <a:r>
              <a:rPr b="1" u="sng" dirty="0"/>
              <a:t>Exploratory Data Analysis (EDA)</a:t>
            </a:r>
          </a:p>
        </p:txBody>
      </p:sp>
      <p:pic>
        <p:nvPicPr>
          <p:cNvPr id="4" name="Picture 3">
            <a:extLst>
              <a:ext uri="{FF2B5EF4-FFF2-40B4-BE49-F238E27FC236}">
                <a16:creationId xmlns:a16="http://schemas.microsoft.com/office/drawing/2014/main" id="{72CB5E8A-E43D-E906-ACE7-6BB7D883B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2" y="1135368"/>
            <a:ext cx="3849637" cy="1966083"/>
          </a:xfrm>
          <a:prstGeom prst="rect">
            <a:avLst/>
          </a:prstGeom>
        </p:spPr>
      </p:pic>
      <p:pic>
        <p:nvPicPr>
          <p:cNvPr id="5" name="Picture 4">
            <a:extLst>
              <a:ext uri="{FF2B5EF4-FFF2-40B4-BE49-F238E27FC236}">
                <a16:creationId xmlns:a16="http://schemas.microsoft.com/office/drawing/2014/main" id="{758AD3C6-A2E8-815D-9D51-E9B046DEAA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111" y="4163304"/>
            <a:ext cx="3082248" cy="2207228"/>
          </a:xfrm>
          <a:prstGeom prst="rect">
            <a:avLst/>
          </a:prstGeom>
        </p:spPr>
      </p:pic>
      <p:sp>
        <p:nvSpPr>
          <p:cNvPr id="6" name="TextBox 5">
            <a:extLst>
              <a:ext uri="{FF2B5EF4-FFF2-40B4-BE49-F238E27FC236}">
                <a16:creationId xmlns:a16="http://schemas.microsoft.com/office/drawing/2014/main" id="{50E9BFB2-C31D-E909-B7CD-08B51FA9C691}"/>
              </a:ext>
            </a:extLst>
          </p:cNvPr>
          <p:cNvSpPr txBox="1"/>
          <p:nvPr/>
        </p:nvSpPr>
        <p:spPr>
          <a:xfrm>
            <a:off x="4931863" y="1518244"/>
            <a:ext cx="4212137" cy="1200329"/>
          </a:xfrm>
          <a:prstGeom prst="rect">
            <a:avLst/>
          </a:prstGeom>
          <a:noFill/>
        </p:spPr>
        <p:txBody>
          <a:bodyPr wrap="square" rtlCol="0">
            <a:spAutoFit/>
          </a:bodyPr>
          <a:lstStyle/>
          <a:p>
            <a:r>
              <a:rPr lang="en-IN" b="1" u="sng" dirty="0"/>
              <a:t>Price Distribution</a:t>
            </a:r>
          </a:p>
          <a:p>
            <a:endParaRPr lang="en-IN" dirty="0"/>
          </a:p>
          <a:p>
            <a:r>
              <a:rPr lang="en-US" dirty="0"/>
              <a:t>The price distribution is </a:t>
            </a:r>
            <a:r>
              <a:rPr lang="en-US" b="1" dirty="0"/>
              <a:t>right-skewed</a:t>
            </a:r>
            <a:r>
              <a:rPr lang="en-US" dirty="0"/>
              <a:t>.</a:t>
            </a:r>
            <a:endParaRPr lang="en-IN" dirty="0"/>
          </a:p>
        </p:txBody>
      </p:sp>
      <p:sp>
        <p:nvSpPr>
          <p:cNvPr id="7" name="TextBox 6">
            <a:extLst>
              <a:ext uri="{FF2B5EF4-FFF2-40B4-BE49-F238E27FC236}">
                <a16:creationId xmlns:a16="http://schemas.microsoft.com/office/drawing/2014/main" id="{3E2C858F-9547-E042-4D61-4C5522FC41F4}"/>
              </a:ext>
            </a:extLst>
          </p:cNvPr>
          <p:cNvSpPr txBox="1"/>
          <p:nvPr/>
        </p:nvSpPr>
        <p:spPr>
          <a:xfrm>
            <a:off x="4847958" y="4480216"/>
            <a:ext cx="4212137" cy="1200329"/>
          </a:xfrm>
          <a:prstGeom prst="rect">
            <a:avLst/>
          </a:prstGeom>
          <a:noFill/>
        </p:spPr>
        <p:txBody>
          <a:bodyPr wrap="square" rtlCol="0">
            <a:spAutoFit/>
          </a:bodyPr>
          <a:lstStyle/>
          <a:p>
            <a:r>
              <a:rPr lang="en-IN" b="1" u="sng" dirty="0"/>
              <a:t>Ratings Count Distribution</a:t>
            </a:r>
          </a:p>
          <a:p>
            <a:endParaRPr lang="en-IN" b="1" dirty="0"/>
          </a:p>
          <a:p>
            <a:r>
              <a:rPr lang="en-US" dirty="0"/>
              <a:t>Most laptops have ratings between </a:t>
            </a:r>
            <a:r>
              <a:rPr lang="en-US" b="1" dirty="0"/>
              <a:t>4.1 and 4.5</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5A9CD-9DC1-B7E5-7A86-B38BED9C73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66609-74F5-1B82-E06F-EA5D119828C1}"/>
              </a:ext>
            </a:extLst>
          </p:cNvPr>
          <p:cNvSpPr>
            <a:spLocks noGrp="1"/>
          </p:cNvSpPr>
          <p:nvPr>
            <p:ph type="title"/>
          </p:nvPr>
        </p:nvSpPr>
        <p:spPr>
          <a:xfrm>
            <a:off x="212172" y="0"/>
            <a:ext cx="6466031" cy="829310"/>
          </a:xfrm>
        </p:spPr>
        <p:txBody>
          <a:bodyPr/>
          <a:lstStyle/>
          <a:p>
            <a:r>
              <a:rPr b="1" u="sng" dirty="0"/>
              <a:t>Exploratory Data Analysis (EDA)</a:t>
            </a:r>
          </a:p>
        </p:txBody>
      </p:sp>
      <p:sp>
        <p:nvSpPr>
          <p:cNvPr id="6" name="TextBox 5">
            <a:extLst>
              <a:ext uri="{FF2B5EF4-FFF2-40B4-BE49-F238E27FC236}">
                <a16:creationId xmlns:a16="http://schemas.microsoft.com/office/drawing/2014/main" id="{550E9D9A-0A49-EDD0-5893-EA9AC0D32EFF}"/>
              </a:ext>
            </a:extLst>
          </p:cNvPr>
          <p:cNvSpPr txBox="1"/>
          <p:nvPr/>
        </p:nvSpPr>
        <p:spPr>
          <a:xfrm>
            <a:off x="4931863" y="1518244"/>
            <a:ext cx="4212137" cy="1477328"/>
          </a:xfrm>
          <a:prstGeom prst="rect">
            <a:avLst/>
          </a:prstGeom>
          <a:noFill/>
        </p:spPr>
        <p:txBody>
          <a:bodyPr wrap="square" rtlCol="0">
            <a:spAutoFit/>
          </a:bodyPr>
          <a:lstStyle/>
          <a:p>
            <a:r>
              <a:rPr lang="en-IN" b="1" u="sng" dirty="0"/>
              <a:t>Price by RAM Size</a:t>
            </a:r>
          </a:p>
          <a:p>
            <a:endParaRPr lang="en-IN" b="1" u="sng" dirty="0"/>
          </a:p>
          <a:p>
            <a:r>
              <a:rPr lang="en-US" dirty="0"/>
              <a:t>Laptops with </a:t>
            </a:r>
            <a:r>
              <a:rPr lang="en-US" b="1" dirty="0"/>
              <a:t>higher RAM (64GB, 40GB, 32GB)</a:t>
            </a:r>
            <a:r>
              <a:rPr lang="en-US" dirty="0"/>
              <a:t> tend to have </a:t>
            </a:r>
            <a:r>
              <a:rPr lang="en-US" b="1" dirty="0"/>
              <a:t>higher price variance</a:t>
            </a:r>
            <a:r>
              <a:rPr lang="en-US" dirty="0"/>
              <a:t> and median prices.</a:t>
            </a:r>
            <a:endParaRPr lang="en-IN" dirty="0"/>
          </a:p>
        </p:txBody>
      </p:sp>
      <p:sp>
        <p:nvSpPr>
          <p:cNvPr id="7" name="TextBox 6">
            <a:extLst>
              <a:ext uri="{FF2B5EF4-FFF2-40B4-BE49-F238E27FC236}">
                <a16:creationId xmlns:a16="http://schemas.microsoft.com/office/drawing/2014/main" id="{338144B9-6C37-A60D-5FF6-2F49E2CEBB2D}"/>
              </a:ext>
            </a:extLst>
          </p:cNvPr>
          <p:cNvSpPr txBox="1"/>
          <p:nvPr/>
        </p:nvSpPr>
        <p:spPr>
          <a:xfrm>
            <a:off x="4847958" y="4480216"/>
            <a:ext cx="4212137" cy="1200329"/>
          </a:xfrm>
          <a:prstGeom prst="rect">
            <a:avLst/>
          </a:prstGeom>
          <a:noFill/>
        </p:spPr>
        <p:txBody>
          <a:bodyPr wrap="square" rtlCol="0">
            <a:spAutoFit/>
          </a:bodyPr>
          <a:lstStyle/>
          <a:p>
            <a:r>
              <a:rPr lang="en-IN" b="1" u="sng" dirty="0"/>
              <a:t>Processer Count</a:t>
            </a:r>
          </a:p>
          <a:p>
            <a:endParaRPr lang="en-IN" b="1" u="sng" dirty="0"/>
          </a:p>
          <a:p>
            <a:r>
              <a:rPr lang="en-US" b="1" dirty="0"/>
              <a:t>Ryzen 5</a:t>
            </a:r>
            <a:r>
              <a:rPr lang="en-US" dirty="0"/>
              <a:t>, </a:t>
            </a:r>
            <a:r>
              <a:rPr lang="en-US" b="1" dirty="0"/>
              <a:t>Intel i7</a:t>
            </a:r>
            <a:r>
              <a:rPr lang="en-US" dirty="0"/>
              <a:t>, </a:t>
            </a:r>
            <a:r>
              <a:rPr lang="en-US" b="1" dirty="0"/>
              <a:t>Intel Core i5</a:t>
            </a:r>
            <a:r>
              <a:rPr lang="en-US" dirty="0"/>
              <a:t> are common.</a:t>
            </a:r>
            <a:endParaRPr lang="en-IN" b="1" dirty="0"/>
          </a:p>
        </p:txBody>
      </p:sp>
      <p:pic>
        <p:nvPicPr>
          <p:cNvPr id="3" name="Picture 2">
            <a:extLst>
              <a:ext uri="{FF2B5EF4-FFF2-40B4-BE49-F238E27FC236}">
                <a16:creationId xmlns:a16="http://schemas.microsoft.com/office/drawing/2014/main" id="{9207F969-5A72-64A8-99EB-9578C794B406}"/>
              </a:ext>
            </a:extLst>
          </p:cNvPr>
          <p:cNvPicPr>
            <a:picLocks noChangeAspect="1"/>
          </p:cNvPicPr>
          <p:nvPr/>
        </p:nvPicPr>
        <p:blipFill>
          <a:blip r:embed="rId2"/>
          <a:stretch>
            <a:fillRect/>
          </a:stretch>
        </p:blipFill>
        <p:spPr>
          <a:xfrm>
            <a:off x="392342" y="1181528"/>
            <a:ext cx="3819796" cy="2063817"/>
          </a:xfrm>
          <a:prstGeom prst="rect">
            <a:avLst/>
          </a:prstGeom>
        </p:spPr>
      </p:pic>
      <p:pic>
        <p:nvPicPr>
          <p:cNvPr id="8" name="Picture 7">
            <a:extLst>
              <a:ext uri="{FF2B5EF4-FFF2-40B4-BE49-F238E27FC236}">
                <a16:creationId xmlns:a16="http://schemas.microsoft.com/office/drawing/2014/main" id="{E2A7FA4E-91B7-3A55-5AE0-7CE5E6FBEBC1}"/>
              </a:ext>
            </a:extLst>
          </p:cNvPr>
          <p:cNvPicPr>
            <a:picLocks noChangeAspect="1"/>
          </p:cNvPicPr>
          <p:nvPr/>
        </p:nvPicPr>
        <p:blipFill>
          <a:blip r:embed="rId3"/>
          <a:stretch>
            <a:fillRect/>
          </a:stretch>
        </p:blipFill>
        <p:spPr>
          <a:xfrm>
            <a:off x="297950" y="3893485"/>
            <a:ext cx="4407832" cy="2164597"/>
          </a:xfrm>
          <a:prstGeom prst="rect">
            <a:avLst/>
          </a:prstGeom>
        </p:spPr>
      </p:pic>
    </p:spTree>
    <p:extLst>
      <p:ext uri="{BB962C8B-B14F-4D97-AF65-F5344CB8AC3E}">
        <p14:creationId xmlns:p14="http://schemas.microsoft.com/office/powerpoint/2010/main" val="1297058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F3B1DDD-715D-3D58-B1C4-A911682A25A9}"/>
              </a:ext>
            </a:extLst>
          </p:cNvPr>
          <p:cNvPicPr>
            <a:picLocks noChangeAspect="1"/>
          </p:cNvPicPr>
          <p:nvPr/>
        </p:nvPicPr>
        <p:blipFill>
          <a:blip r:embed="rId2"/>
          <a:stretch>
            <a:fillRect/>
          </a:stretch>
        </p:blipFill>
        <p:spPr>
          <a:xfrm>
            <a:off x="172454" y="2967384"/>
            <a:ext cx="4004252" cy="1736615"/>
          </a:xfrm>
          <a:prstGeom prst="rect">
            <a:avLst/>
          </a:prstGeom>
        </p:spPr>
      </p:pic>
      <p:pic>
        <p:nvPicPr>
          <p:cNvPr id="16" name="Picture 15">
            <a:extLst>
              <a:ext uri="{FF2B5EF4-FFF2-40B4-BE49-F238E27FC236}">
                <a16:creationId xmlns:a16="http://schemas.microsoft.com/office/drawing/2014/main" id="{32770129-0087-99C2-B996-12D24A0EA679}"/>
              </a:ext>
            </a:extLst>
          </p:cNvPr>
          <p:cNvPicPr>
            <a:picLocks noChangeAspect="1"/>
          </p:cNvPicPr>
          <p:nvPr/>
        </p:nvPicPr>
        <p:blipFill>
          <a:blip r:embed="rId3"/>
          <a:stretch>
            <a:fillRect/>
          </a:stretch>
        </p:blipFill>
        <p:spPr>
          <a:xfrm>
            <a:off x="272021" y="659060"/>
            <a:ext cx="3904685" cy="1975689"/>
          </a:xfrm>
          <a:prstGeom prst="rect">
            <a:avLst/>
          </a:prstGeom>
        </p:spPr>
      </p:pic>
      <p:pic>
        <p:nvPicPr>
          <p:cNvPr id="17" name="Picture 16">
            <a:extLst>
              <a:ext uri="{FF2B5EF4-FFF2-40B4-BE49-F238E27FC236}">
                <a16:creationId xmlns:a16="http://schemas.microsoft.com/office/drawing/2014/main" id="{E22E0713-A856-2334-F509-A363F48998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5380" y="5129102"/>
            <a:ext cx="2101326" cy="1586273"/>
          </a:xfrm>
          <a:prstGeom prst="rect">
            <a:avLst/>
          </a:prstGeom>
        </p:spPr>
      </p:pic>
      <p:sp>
        <p:nvSpPr>
          <p:cNvPr id="18" name="TextBox 17">
            <a:extLst>
              <a:ext uri="{FF2B5EF4-FFF2-40B4-BE49-F238E27FC236}">
                <a16:creationId xmlns:a16="http://schemas.microsoft.com/office/drawing/2014/main" id="{07856DEF-07E4-ECB3-08AA-3FEC1BB3C225}"/>
              </a:ext>
            </a:extLst>
          </p:cNvPr>
          <p:cNvSpPr txBox="1"/>
          <p:nvPr/>
        </p:nvSpPr>
        <p:spPr>
          <a:xfrm>
            <a:off x="4428429" y="5322073"/>
            <a:ext cx="4582007" cy="1200329"/>
          </a:xfrm>
          <a:prstGeom prst="rect">
            <a:avLst/>
          </a:prstGeom>
          <a:noFill/>
        </p:spPr>
        <p:txBody>
          <a:bodyPr wrap="square" rtlCol="0">
            <a:spAutoFit/>
          </a:bodyPr>
          <a:lstStyle/>
          <a:p>
            <a:r>
              <a:rPr lang="en-US" b="1" u="sng" dirty="0"/>
              <a:t>Correlation Between Price and Rating</a:t>
            </a:r>
          </a:p>
          <a:p>
            <a:endParaRPr lang="en-IN" b="1" u="sng" dirty="0"/>
          </a:p>
          <a:p>
            <a:r>
              <a:rPr lang="en-US" dirty="0"/>
              <a:t>The correlation coefficient is </a:t>
            </a:r>
            <a:r>
              <a:rPr lang="en-US" b="1" dirty="0"/>
              <a:t>-0.028</a:t>
            </a:r>
            <a:r>
              <a:rPr lang="en-US" dirty="0"/>
              <a:t>, which is very weak and negative.</a:t>
            </a:r>
            <a:endParaRPr lang="en-IN" u="sng" dirty="0"/>
          </a:p>
        </p:txBody>
      </p:sp>
      <p:sp>
        <p:nvSpPr>
          <p:cNvPr id="19" name="TextBox 18">
            <a:extLst>
              <a:ext uri="{FF2B5EF4-FFF2-40B4-BE49-F238E27FC236}">
                <a16:creationId xmlns:a16="http://schemas.microsoft.com/office/drawing/2014/main" id="{BE1E0AFC-95EE-8E3E-296D-143D6A718F1C}"/>
              </a:ext>
            </a:extLst>
          </p:cNvPr>
          <p:cNvSpPr txBox="1"/>
          <p:nvPr/>
        </p:nvSpPr>
        <p:spPr>
          <a:xfrm>
            <a:off x="4561993" y="659060"/>
            <a:ext cx="4582007" cy="2031325"/>
          </a:xfrm>
          <a:prstGeom prst="rect">
            <a:avLst/>
          </a:prstGeom>
          <a:noFill/>
        </p:spPr>
        <p:txBody>
          <a:bodyPr wrap="square" rtlCol="0">
            <a:spAutoFit/>
          </a:bodyPr>
          <a:lstStyle/>
          <a:p>
            <a:r>
              <a:rPr lang="en-US" b="1" u="sng" dirty="0"/>
              <a:t>Average Laptop Price by Brand</a:t>
            </a:r>
          </a:p>
          <a:p>
            <a:endParaRPr lang="en-US" b="1" u="sng" dirty="0"/>
          </a:p>
          <a:p>
            <a:pPr lvl="0" defTabSz="914400" eaLnBrk="0" fontAlgn="base" hangingPunct="0">
              <a:spcBef>
                <a:spcPct val="0"/>
              </a:spcBef>
              <a:spcAft>
                <a:spcPct val="0"/>
              </a:spcAft>
            </a:pPr>
            <a:r>
              <a:rPr lang="en-US" altLang="en-US" dirty="0">
                <a:latin typeface="Arial" panose="020B0604020202020204" pitchFamily="34" charset="0"/>
              </a:rPr>
              <a:t>Asus and MSI have the highest average </a:t>
            </a:r>
          </a:p>
          <a:p>
            <a:pPr lvl="0" defTabSz="914400" eaLnBrk="0" fontAlgn="base" hangingPunct="0">
              <a:spcBef>
                <a:spcPct val="0"/>
              </a:spcBef>
              <a:spcAft>
                <a:spcPct val="0"/>
              </a:spcAft>
            </a:pPr>
            <a:endParaRPr lang="en-US" altLang="en-US" dirty="0">
              <a:latin typeface="Arial" panose="020B0604020202020204" pitchFamily="34" charset="0"/>
            </a:endParaRPr>
          </a:p>
          <a:p>
            <a:pPr lvl="0" defTabSz="914400" eaLnBrk="0" fontAlgn="base" hangingPunct="0">
              <a:spcBef>
                <a:spcPct val="0"/>
              </a:spcBef>
              <a:spcAft>
                <a:spcPct val="0"/>
              </a:spcAft>
            </a:pPr>
            <a:r>
              <a:rPr lang="en-US" altLang="en-US" dirty="0">
                <a:latin typeface="Arial" panose="020B0604020202020204" pitchFamily="34" charset="0"/>
              </a:rPr>
              <a:t>Acer, Lenovo, Dell, HP fall in the mid-price range.</a:t>
            </a:r>
          </a:p>
          <a:p>
            <a:endParaRPr lang="en-IN" b="1" u="sng" dirty="0"/>
          </a:p>
        </p:txBody>
      </p:sp>
      <p:sp>
        <p:nvSpPr>
          <p:cNvPr id="20" name="TextBox 19">
            <a:extLst>
              <a:ext uri="{FF2B5EF4-FFF2-40B4-BE49-F238E27FC236}">
                <a16:creationId xmlns:a16="http://schemas.microsoft.com/office/drawing/2014/main" id="{759E026A-4ADC-C17C-96E8-FCB376723CD3}"/>
              </a:ext>
            </a:extLst>
          </p:cNvPr>
          <p:cNvSpPr txBox="1"/>
          <p:nvPr/>
        </p:nvSpPr>
        <p:spPr>
          <a:xfrm>
            <a:off x="4428429" y="3223970"/>
            <a:ext cx="4582007" cy="1200329"/>
          </a:xfrm>
          <a:prstGeom prst="rect">
            <a:avLst/>
          </a:prstGeom>
          <a:noFill/>
        </p:spPr>
        <p:txBody>
          <a:bodyPr wrap="square" rtlCol="0">
            <a:spAutoFit/>
          </a:bodyPr>
          <a:lstStyle/>
          <a:p>
            <a:r>
              <a:rPr lang="en-US" b="1" u="sng" dirty="0"/>
              <a:t>Price Distribution by Top 10 Brands</a:t>
            </a:r>
          </a:p>
          <a:p>
            <a:r>
              <a:rPr lang="en-US" b="1" u="sng" dirty="0"/>
              <a:t> </a:t>
            </a:r>
          </a:p>
          <a:p>
            <a:r>
              <a:rPr lang="en-US" dirty="0"/>
              <a:t>ASUS and Dell have a wide price range.</a:t>
            </a:r>
            <a:endParaRPr lang="en-IN" u="s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98" y="7779"/>
            <a:ext cx="7511473" cy="1312480"/>
          </a:xfrm>
        </p:spPr>
        <p:txBody>
          <a:bodyPr/>
          <a:lstStyle/>
          <a:p>
            <a:r>
              <a:rPr b="1" u="sng" dirty="0">
                <a:effectLst>
                  <a:glow rad="38100">
                    <a:schemeClr val="bg1">
                      <a:lumMod val="65000"/>
                      <a:lumOff val="35000"/>
                      <a:alpha val="40000"/>
                    </a:schemeClr>
                  </a:glow>
                  <a:outerShdw blurRad="38100" dist="38100" dir="2700000" algn="tl">
                    <a:srgbClr val="000000">
                      <a:alpha val="43137"/>
                    </a:srgbClr>
                  </a:outerShdw>
                </a:effectLst>
              </a:rPr>
              <a:t>Storing Cleaned Data in MySQL</a:t>
            </a:r>
          </a:p>
        </p:txBody>
      </p:sp>
      <p:sp>
        <p:nvSpPr>
          <p:cNvPr id="5" name="TextBox 4">
            <a:extLst>
              <a:ext uri="{FF2B5EF4-FFF2-40B4-BE49-F238E27FC236}">
                <a16:creationId xmlns:a16="http://schemas.microsoft.com/office/drawing/2014/main" id="{787E1A3B-DE1F-A6C7-2CF9-3A8A0F754BFF}"/>
              </a:ext>
            </a:extLst>
          </p:cNvPr>
          <p:cNvSpPr txBox="1"/>
          <p:nvPr/>
        </p:nvSpPr>
        <p:spPr>
          <a:xfrm>
            <a:off x="277402" y="1539313"/>
            <a:ext cx="4705564" cy="4524315"/>
          </a:xfrm>
          <a:prstGeom prst="rect">
            <a:avLst/>
          </a:prstGeom>
          <a:noFill/>
        </p:spPr>
        <p:txBody>
          <a:bodyPr wrap="square" rtlCol="0">
            <a:spAutoFit/>
          </a:bodyPr>
          <a:lstStyle/>
          <a:p>
            <a:pPr lvl="0"/>
            <a:r>
              <a:rPr lang="en-IN" dirty="0"/>
              <a:t>Tool: MySQL, MySQL Connector for Python</a:t>
            </a:r>
          </a:p>
          <a:p>
            <a:pPr lvl="1"/>
            <a:endParaRPr lang="en-IN" dirty="0"/>
          </a:p>
          <a:p>
            <a:pPr lvl="1"/>
            <a:r>
              <a:rPr lang="en-IN" dirty="0"/>
              <a:t>Design MySQL table schema</a:t>
            </a:r>
          </a:p>
          <a:p>
            <a:pPr lvl="1"/>
            <a:endParaRPr lang="en-IN" dirty="0"/>
          </a:p>
          <a:p>
            <a:pPr lvl="1"/>
            <a:r>
              <a:rPr lang="en-IN" dirty="0"/>
              <a:t>Connect to MySQL server using Python</a:t>
            </a:r>
          </a:p>
          <a:p>
            <a:pPr lvl="1"/>
            <a:endParaRPr lang="en-IN" dirty="0"/>
          </a:p>
          <a:p>
            <a:pPr lvl="1"/>
            <a:r>
              <a:rPr lang="en-IN" dirty="0"/>
              <a:t>Created database and table</a:t>
            </a:r>
          </a:p>
          <a:p>
            <a:pPr lvl="1"/>
            <a:endParaRPr lang="en-IN" dirty="0"/>
          </a:p>
          <a:p>
            <a:pPr lvl="1"/>
            <a:r>
              <a:rPr lang="en-IN" dirty="0"/>
              <a:t>Import cleaned CSV data into MySQL using insert queries</a:t>
            </a:r>
          </a:p>
          <a:p>
            <a:pPr lvl="1"/>
            <a:endParaRPr lang="en-IN" dirty="0"/>
          </a:p>
          <a:p>
            <a:pPr lvl="1"/>
            <a:r>
              <a:rPr lang="en-IN" dirty="0"/>
              <a:t>Test successful insertion with SELECT queries</a:t>
            </a:r>
          </a:p>
          <a:p>
            <a:endParaRPr lang="en-IN" dirty="0"/>
          </a:p>
        </p:txBody>
      </p:sp>
      <p:pic>
        <p:nvPicPr>
          <p:cNvPr id="7" name="Picture 6">
            <a:extLst>
              <a:ext uri="{FF2B5EF4-FFF2-40B4-BE49-F238E27FC236}">
                <a16:creationId xmlns:a16="http://schemas.microsoft.com/office/drawing/2014/main" id="{36B81289-DF31-BDD1-6209-EF234EC0EFA9}"/>
              </a:ext>
            </a:extLst>
          </p:cNvPr>
          <p:cNvPicPr>
            <a:picLocks noChangeAspect="1"/>
          </p:cNvPicPr>
          <p:nvPr/>
        </p:nvPicPr>
        <p:blipFill>
          <a:blip r:embed="rId2"/>
          <a:stretch>
            <a:fillRect/>
          </a:stretch>
        </p:blipFill>
        <p:spPr>
          <a:xfrm>
            <a:off x="4881184" y="1017141"/>
            <a:ext cx="3878838" cy="4460664"/>
          </a:xfrm>
          <a:prstGeom prst="rect">
            <a:avLst/>
          </a:prstGeom>
        </p:spPr>
      </p:pic>
      <p:pic>
        <p:nvPicPr>
          <p:cNvPr id="11" name="Picture 10">
            <a:extLst>
              <a:ext uri="{FF2B5EF4-FFF2-40B4-BE49-F238E27FC236}">
                <a16:creationId xmlns:a16="http://schemas.microsoft.com/office/drawing/2014/main" id="{C1AAD8EC-023D-69DE-F5B7-61B024E21C28}"/>
              </a:ext>
            </a:extLst>
          </p:cNvPr>
          <p:cNvPicPr>
            <a:picLocks noChangeAspect="1"/>
          </p:cNvPicPr>
          <p:nvPr/>
        </p:nvPicPr>
        <p:blipFill>
          <a:blip r:embed="rId3"/>
          <a:stretch>
            <a:fillRect/>
          </a:stretch>
        </p:blipFill>
        <p:spPr>
          <a:xfrm>
            <a:off x="4881184" y="5479388"/>
            <a:ext cx="3878838" cy="11046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543" y="237153"/>
            <a:ext cx="4308457" cy="1037573"/>
          </a:xfrm>
        </p:spPr>
        <p:txBody>
          <a:bodyPr/>
          <a:lstStyle/>
          <a:p>
            <a:r>
              <a:rPr b="1" u="sng" dirty="0"/>
              <a:t>Power BI Dashboard</a:t>
            </a:r>
          </a:p>
        </p:txBody>
      </p:sp>
      <p:pic>
        <p:nvPicPr>
          <p:cNvPr id="7" name="Picture 6">
            <a:extLst>
              <a:ext uri="{FF2B5EF4-FFF2-40B4-BE49-F238E27FC236}">
                <a16:creationId xmlns:a16="http://schemas.microsoft.com/office/drawing/2014/main" id="{60958A1C-6F3E-6F88-BBF5-0E4C03D29138}"/>
              </a:ext>
            </a:extLst>
          </p:cNvPr>
          <p:cNvPicPr>
            <a:picLocks noChangeAspect="1"/>
          </p:cNvPicPr>
          <p:nvPr/>
        </p:nvPicPr>
        <p:blipFill>
          <a:blip r:embed="rId2"/>
          <a:stretch>
            <a:fillRect/>
          </a:stretch>
        </p:blipFill>
        <p:spPr>
          <a:xfrm>
            <a:off x="263543" y="1314211"/>
            <a:ext cx="8450082" cy="477836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docProps/app.xml><?xml version="1.0" encoding="utf-8"?>
<Properties xmlns="http://schemas.openxmlformats.org/officeDocument/2006/extended-properties" xmlns:vt="http://schemas.openxmlformats.org/officeDocument/2006/docPropsVTypes">
  <Template>Mesh</Template>
  <TotalTime>1252</TotalTime>
  <Words>594</Words>
  <Application>Microsoft Office PowerPoint</Application>
  <PresentationFormat>On-screen Show (4:3)</PresentationFormat>
  <Paragraphs>109</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Mesh</vt:lpstr>
      <vt:lpstr>PowerPoint Presentation</vt:lpstr>
      <vt:lpstr>Project Overview</vt:lpstr>
      <vt:lpstr>Web Scraping</vt:lpstr>
      <vt:lpstr>Data Cleaning</vt:lpstr>
      <vt:lpstr>Exploratory Data Analysis (EDA)</vt:lpstr>
      <vt:lpstr>Exploratory Data Analysis (EDA)</vt:lpstr>
      <vt:lpstr>PowerPoint Presentation</vt:lpstr>
      <vt:lpstr>Storing Cleaned Data in MySQL</vt:lpstr>
      <vt:lpstr>Power BI Dashboard</vt:lpstr>
      <vt:lpstr>Power BI Dashboard</vt:lpstr>
      <vt:lpstr>PowerPoint Presentation</vt:lpstr>
      <vt:lpstr>Conclusion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karthick Tk</cp:lastModifiedBy>
  <cp:revision>3</cp:revision>
  <dcterms:created xsi:type="dcterms:W3CDTF">2013-01-27T09:14:16Z</dcterms:created>
  <dcterms:modified xsi:type="dcterms:W3CDTF">2025-07-22T02:19:53Z</dcterms:modified>
  <cp:category/>
</cp:coreProperties>
</file>