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7"/>
  </p:notesMasterIdLst>
  <p:sldIdLst>
    <p:sldId id="257" r:id="rId2"/>
    <p:sldId id="258" r:id="rId3"/>
    <p:sldId id="259" r:id="rId4"/>
    <p:sldId id="271" r:id="rId5"/>
    <p:sldId id="273" r:id="rId6"/>
    <p:sldId id="260" r:id="rId7"/>
    <p:sldId id="261" r:id="rId8"/>
    <p:sldId id="265" r:id="rId9"/>
    <p:sldId id="263" r:id="rId10"/>
    <p:sldId id="270" r:id="rId11"/>
    <p:sldId id="272" r:id="rId12"/>
    <p:sldId id="267" r:id="rId13"/>
    <p:sldId id="274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DFF3F-6E53-48AC-B60C-801964A803A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78E8F-3FC5-4954-BEAA-31343E1E89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23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8E8F-3FC5-4954-BEAA-31343E1E89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2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160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42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91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99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3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4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8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9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2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2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6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8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E1CA-8D0A-4434-A7A1-8D3B71EE57B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F3392-F0C5-4EEC-B3FA-15C909380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F70EB-4275-86D2-6C21-A347E3875CA5}"/>
              </a:ext>
            </a:extLst>
          </p:cNvPr>
          <p:cNvSpPr txBox="1"/>
          <p:nvPr/>
        </p:nvSpPr>
        <p:spPr>
          <a:xfrm>
            <a:off x="1429378" y="1974053"/>
            <a:ext cx="8474909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Global Economic and </a:t>
            </a:r>
          </a:p>
          <a:p>
            <a:pPr algn="ctr">
              <a:lnSpc>
                <a:spcPct val="150000"/>
              </a:lnSpc>
            </a:pPr>
            <a:r>
              <a:rPr lang="en-US" sz="3600" b="1" dirty="0"/>
              <a:t>Demographic Trends Analysis</a:t>
            </a:r>
            <a:endParaRPr lang="en-IN" sz="36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0C84C-E5AE-B2B5-247F-DFBB420487BB}"/>
              </a:ext>
            </a:extLst>
          </p:cNvPr>
          <p:cNvSpPr txBox="1"/>
          <p:nvPr/>
        </p:nvSpPr>
        <p:spPr>
          <a:xfrm>
            <a:off x="9305679" y="5267130"/>
            <a:ext cx="5161935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:  Karthick .T</a:t>
            </a:r>
          </a:p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:  21-06-2025</a:t>
            </a:r>
          </a:p>
        </p:txBody>
      </p:sp>
    </p:spTree>
    <p:extLst>
      <p:ext uri="{BB962C8B-B14F-4D97-AF65-F5344CB8AC3E}">
        <p14:creationId xmlns:p14="http://schemas.microsoft.com/office/powerpoint/2010/main" val="357993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BCE0C-C834-2341-08DD-7BD471C76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3" y="520003"/>
            <a:ext cx="10873739" cy="60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9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F89E7-D12F-9ACA-CDB8-AA181317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0" y="261495"/>
            <a:ext cx="11288700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6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2C44F5F-491D-260D-6D81-927CCAD6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48" y="1659360"/>
            <a:ext cx="987650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GDP Growth is Uneven:</a:t>
            </a:r>
            <a:r>
              <a:rPr lang="en-US" sz="1600" dirty="0"/>
              <a:t> A small group of high-income countries contributes to most of the global GDP. The U.S. leads consistently, while China has shown sharp growth post-2000.</a:t>
            </a:r>
          </a:p>
          <a:p>
            <a:endParaRPr lang="en-US" sz="1600" dirty="0"/>
          </a:p>
          <a:p>
            <a:r>
              <a:rPr lang="en-US" sz="1600" b="1" dirty="0"/>
              <a:t>GDP per Capita Gap:</a:t>
            </a:r>
            <a:r>
              <a:rPr lang="en-US" sz="1600" dirty="0"/>
              <a:t> Countries with lower GDP per capita remain in the low-income group despite global economic growth — highlighting a widening inequality.</a:t>
            </a:r>
          </a:p>
          <a:p>
            <a:endParaRPr lang="en-US" sz="1600" dirty="0"/>
          </a:p>
          <a:p>
            <a:r>
              <a:rPr lang="en-US" sz="1600" b="1" dirty="0"/>
              <a:t>Population is Heavily Concentrated:</a:t>
            </a:r>
            <a:r>
              <a:rPr lang="en-US" sz="1600" dirty="0"/>
              <a:t> China and India together account for a significant share of global population.</a:t>
            </a:r>
          </a:p>
          <a:p>
            <a:endParaRPr lang="en-US" sz="1600" dirty="0"/>
          </a:p>
          <a:p>
            <a:r>
              <a:rPr lang="en-US" sz="1600" b="1" dirty="0"/>
              <a:t>Growth Rate is Slowing:</a:t>
            </a:r>
            <a:r>
              <a:rPr lang="en-US" sz="1600" dirty="0"/>
              <a:t> Year-on-year population growth has decreased globally after peaking in the 1970s, especially in high-income countries.</a:t>
            </a:r>
          </a:p>
          <a:p>
            <a:endParaRPr lang="en-US" sz="1600" dirty="0"/>
          </a:p>
          <a:p>
            <a:r>
              <a:rPr lang="en-US" sz="1600" b="1" dirty="0"/>
              <a:t>High GDP = High Literacy :</a:t>
            </a:r>
            <a:r>
              <a:rPr lang="en-US" sz="1600" dirty="0"/>
              <a:t>Countries like Luxembourg and Norway show that richer nations have stronger literacy levels.</a:t>
            </a:r>
          </a:p>
          <a:p>
            <a:endParaRPr lang="en-US" sz="1600" dirty="0"/>
          </a:p>
          <a:p>
            <a:r>
              <a:rPr lang="en-US" sz="1600" b="1" dirty="0"/>
              <a:t>Niger &amp; Burkina Faso Lag :</a:t>
            </a:r>
            <a:r>
              <a:rPr lang="en-US" sz="1600" dirty="0"/>
              <a:t>These countries show extremely low literacy, highlighting educational challenges in low-income regions.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48529-A44B-8A16-35FC-4486C23E7852}"/>
              </a:ext>
            </a:extLst>
          </p:cNvPr>
          <p:cNvSpPr txBox="1"/>
          <p:nvPr/>
        </p:nvSpPr>
        <p:spPr>
          <a:xfrm>
            <a:off x="8126168" y="751269"/>
            <a:ext cx="386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130178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17CF22-4207-1564-EB39-5FCD8DA764C4}"/>
              </a:ext>
            </a:extLst>
          </p:cNvPr>
          <p:cNvSpPr txBox="1"/>
          <p:nvPr/>
        </p:nvSpPr>
        <p:spPr>
          <a:xfrm>
            <a:off x="705492" y="2048859"/>
            <a:ext cx="1140431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Sub-Saharan Africa Lags Behind:</a:t>
            </a:r>
            <a:r>
              <a:rPr lang="en-US" sz="1600" dirty="0"/>
              <a:t> The region has the highest infant mortality and the lowest literacy rates.</a:t>
            </a:r>
          </a:p>
          <a:p>
            <a:endParaRPr lang="en-US" sz="1600" dirty="0"/>
          </a:p>
          <a:p>
            <a:r>
              <a:rPr lang="en-US" sz="1600" b="1" dirty="0"/>
              <a:t>North America and Europe Excel:</a:t>
            </a:r>
            <a:r>
              <a:rPr lang="en-US" sz="1600" dirty="0"/>
              <a:t> These regions maintain low infant mortality and high literacy, reflecting advanced healthcare and education infrastructure.</a:t>
            </a:r>
          </a:p>
          <a:p>
            <a:endParaRPr lang="en-US" sz="1600" dirty="0"/>
          </a:p>
          <a:p>
            <a:r>
              <a:rPr lang="en-US" sz="1600" b="1" dirty="0"/>
              <a:t>Country-level Gaps Are Clear:</a:t>
            </a:r>
            <a:r>
              <a:rPr lang="en-US" sz="1600" dirty="0"/>
              <a:t> Some countries show high GDP with low-population, others show low GDP with very high population — highlighting imbalance in </a:t>
            </a:r>
            <a:r>
              <a:rPr lang="en-IN" sz="1600" dirty="0"/>
              <a:t>economic output.</a:t>
            </a:r>
          </a:p>
          <a:p>
            <a:endParaRPr lang="en-IN" sz="1600" dirty="0"/>
          </a:p>
          <a:p>
            <a:r>
              <a:rPr lang="en-US" sz="1600" b="1" dirty="0"/>
              <a:t>Mortality &amp; Fertility Still High in Some Regions:</a:t>
            </a:r>
            <a:r>
              <a:rPr lang="en-US" sz="1600" dirty="0"/>
              <a:t> Countries with high birth and death rates are mostly low-income, showing ongoing development needs.</a:t>
            </a:r>
          </a:p>
          <a:p>
            <a:endParaRPr lang="en-US" sz="1600" dirty="0"/>
          </a:p>
          <a:p>
            <a:r>
              <a:rPr lang="en-US" sz="1600" b="1" dirty="0"/>
              <a:t>Migration Reflects Economic Opportunity:</a:t>
            </a:r>
            <a:r>
              <a:rPr lang="en-US" sz="1600" dirty="0"/>
              <a:t> High net migration occurs in countries with high GDP per capita, while lower-income countries often show net outflow</a:t>
            </a:r>
            <a:r>
              <a:rPr lang="en-US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13B36-53BB-DB43-43B0-7CF933B8DDA5}"/>
              </a:ext>
            </a:extLst>
          </p:cNvPr>
          <p:cNvSpPr txBox="1"/>
          <p:nvPr/>
        </p:nvSpPr>
        <p:spPr>
          <a:xfrm>
            <a:off x="8004786" y="741554"/>
            <a:ext cx="386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43486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24B7D-2773-A446-545E-9728F8F95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84479-048A-AEDD-D7F4-68A9A25F895F}"/>
              </a:ext>
            </a:extLst>
          </p:cNvPr>
          <p:cNvSpPr txBox="1"/>
          <p:nvPr/>
        </p:nvSpPr>
        <p:spPr>
          <a:xfrm>
            <a:off x="8003986" y="663073"/>
            <a:ext cx="3864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Conclusion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03215E0-F0A1-384F-F5E7-D39F72E6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06" y="3415525"/>
            <a:ext cx="9056788" cy="45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4BD1E-4A85-8476-D2FE-3C7B5CBDB6E4}"/>
              </a:ext>
            </a:extLst>
          </p:cNvPr>
          <p:cNvSpPr txBox="1"/>
          <p:nvPr/>
        </p:nvSpPr>
        <p:spPr>
          <a:xfrm>
            <a:off x="1323654" y="1824128"/>
            <a:ext cx="954469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Economic Power Is Unevenly Distributed</a:t>
            </a:r>
            <a:r>
              <a:rPr lang="en-US" sz="1400" dirty="0"/>
              <a:t>: A few high-income countries (notably the U.S., China, and Japan) account for the majority of global GDP , while many nations still operate at subsistence levels of per capita income.</a:t>
            </a:r>
          </a:p>
          <a:p>
            <a:endParaRPr lang="en-US" sz="1400" dirty="0"/>
          </a:p>
          <a:p>
            <a:r>
              <a:rPr lang="en-US" sz="1400" b="1" dirty="0"/>
              <a:t>Population Growth Is Concentrated</a:t>
            </a:r>
            <a:r>
              <a:rPr lang="en-US" sz="1400" dirty="0"/>
              <a:t>: Most of the world's population growth since 1960 has come from lower- and middle-income countries, especially in Asia and Sub-Saharan Africa. Meanwhile, growth in high-income nations has slowed or reversed.</a:t>
            </a:r>
          </a:p>
          <a:p>
            <a:endParaRPr lang="en-US" sz="1400" dirty="0"/>
          </a:p>
          <a:p>
            <a:r>
              <a:rPr lang="en-US" sz="1400" b="1" dirty="0"/>
              <a:t>Literacy Is Closely Tied to Wealth</a:t>
            </a:r>
            <a:r>
              <a:rPr lang="en-US" sz="1400" dirty="0"/>
              <a:t>: There is a strong correlation between GDP per capita and literacy rate. Regions like Sub-Saharan Africa remain behind due to systemic education and economic barriers.</a:t>
            </a:r>
          </a:p>
          <a:p>
            <a:endParaRPr lang="en-US" sz="1400" dirty="0"/>
          </a:p>
          <a:p>
            <a:r>
              <a:rPr lang="en-US" sz="1400" b="1" dirty="0"/>
              <a:t>Migration Reflects Economic Disparities</a:t>
            </a:r>
            <a:r>
              <a:rPr lang="en-US" sz="1400" dirty="0"/>
              <a:t>: Countries with strong economies show high</a:t>
            </a:r>
          </a:p>
          <a:p>
            <a:r>
              <a:rPr lang="en-US" sz="1400" dirty="0"/>
              <a:t>net in-migration, while others face population outflow — indicating global push-pull dynamics.</a:t>
            </a:r>
          </a:p>
          <a:p>
            <a:endParaRPr lang="en-US" sz="1400" dirty="0"/>
          </a:p>
          <a:p>
            <a:r>
              <a:rPr lang="en-US" sz="1400" b="1" dirty="0"/>
              <a:t>Health and Mortality Gaps Persist</a:t>
            </a:r>
            <a:r>
              <a:rPr lang="en-US" sz="1400" dirty="0"/>
              <a:t>: Despite global progress, infant mortality and death rates remain high in certain regions, pointing to gaps in healthcare access and development.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70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24CC56-B1FD-64ED-6D89-149C79951C90}"/>
              </a:ext>
            </a:extLst>
          </p:cNvPr>
          <p:cNvSpPr txBox="1"/>
          <p:nvPr/>
        </p:nvSpPr>
        <p:spPr>
          <a:xfrm>
            <a:off x="3795250" y="4020941"/>
            <a:ext cx="6046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D56EA-E162-5C97-A294-9B495374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71" y="1791960"/>
            <a:ext cx="1866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0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60E1E-3539-5D8F-1BC7-2A09437B5C39}"/>
              </a:ext>
            </a:extLst>
          </p:cNvPr>
          <p:cNvSpPr txBox="1"/>
          <p:nvPr/>
        </p:nvSpPr>
        <p:spPr>
          <a:xfrm>
            <a:off x="6990682" y="1127533"/>
            <a:ext cx="392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ECDD3-0076-42BA-F933-674376EE7E4E}"/>
              </a:ext>
            </a:extLst>
          </p:cNvPr>
          <p:cNvSpPr txBox="1"/>
          <p:nvPr/>
        </p:nvSpPr>
        <p:spPr>
          <a:xfrm>
            <a:off x="2035275" y="2261420"/>
            <a:ext cx="8554065" cy="198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This project Analyze global GDP, population, literacy, migration, and health indicators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It  Identify trends, patterns, and regional differences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Tools : MYSQL &amp; POWER BI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827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96045D-AF35-BEF6-9A2C-EB734ABD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36" y="2130105"/>
            <a:ext cx="542740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Countries</a:t>
            </a:r>
            <a:r>
              <a:rPr lang="en-US" altLang="en-US" sz="1400" b="1" dirty="0"/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World (SQL Database)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Source: Provided SQL file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country-level data like: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Population, Area, Population Density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 Migration, Infant Mortality Rate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GDP per Capita, Literacy Rate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Phones per 1000 people, Climate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Coastline Ratio, Arable/Other Land %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Birthrate, Deathrate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Sector-wise GDP: Agriculture, Industry,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15AE4-4789-2ECC-D7B5-A913A13FD5D8}"/>
              </a:ext>
            </a:extLst>
          </p:cNvPr>
          <p:cNvSpPr txBox="1"/>
          <p:nvPr/>
        </p:nvSpPr>
        <p:spPr>
          <a:xfrm>
            <a:off x="6309656" y="2130105"/>
            <a:ext cx="57617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Per</a:t>
            </a:r>
            <a:r>
              <a:rPr lang="en-US" altLang="en-US" sz="1400" b="1" dirty="0"/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Country(CSV File)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data from 1960 to 2017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Contains Country Name, Code, and various population indicators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Meta Data (CSV File)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Country details like: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Region, Income Group, and Special Notes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GDP by Country 1960–2016 (CSV File)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GDP data across years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Country Name, Code, and GDP indicators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07BE0-B315-2159-9B19-47AC8C1078B6}"/>
              </a:ext>
            </a:extLst>
          </p:cNvPr>
          <p:cNvSpPr txBox="1"/>
          <p:nvPr/>
        </p:nvSpPr>
        <p:spPr>
          <a:xfrm>
            <a:off x="6945331" y="757577"/>
            <a:ext cx="439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88783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72A7-FBA7-E123-6B71-E48CD50C8E91}"/>
              </a:ext>
            </a:extLst>
          </p:cNvPr>
          <p:cNvSpPr txBox="1"/>
          <p:nvPr/>
        </p:nvSpPr>
        <p:spPr>
          <a:xfrm>
            <a:off x="7362372" y="862544"/>
            <a:ext cx="392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CCA0C-51DC-E891-A15E-827C4F89E4D9}"/>
              </a:ext>
            </a:extLst>
          </p:cNvPr>
          <p:cNvSpPr txBox="1"/>
          <p:nvPr/>
        </p:nvSpPr>
        <p:spPr>
          <a:xfrm>
            <a:off x="306900" y="2351258"/>
            <a:ext cx="6607609" cy="263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Handled Missing Values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Removed Inconsistencies in Population and GDP data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Renamed columns for consistency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Removed nulls and junk values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Removed global/region summary rows like 'World’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Fixed country names, trimmed whitespaces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F896D-0718-EEB6-62ED-0209F072FF15}"/>
              </a:ext>
            </a:extLst>
          </p:cNvPr>
          <p:cNvSpPr txBox="1"/>
          <p:nvPr/>
        </p:nvSpPr>
        <p:spPr>
          <a:xfrm>
            <a:off x="6780390" y="2351258"/>
            <a:ext cx="6607609" cy="2384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Converted raw values to readable format: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- Birthrate × 1000</a:t>
            </a:r>
          </a:p>
          <a:p>
            <a:r>
              <a:rPr lang="en-US" sz="1600" dirty="0"/>
              <a:t>  - Literacy × 100</a:t>
            </a:r>
          </a:p>
          <a:p>
            <a:r>
              <a:rPr lang="en-US" sz="1600" dirty="0"/>
              <a:t>  - Deathrate × 1000</a:t>
            </a:r>
          </a:p>
          <a:p>
            <a:r>
              <a:rPr lang="en-US" sz="1600" dirty="0"/>
              <a:t>  -Checking All Columns Formats</a:t>
            </a:r>
          </a:p>
          <a:p>
            <a:pPr algn="just">
              <a:lnSpc>
                <a:spcPct val="150000"/>
              </a:lnSpc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650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BAE01-2419-5504-B094-BB863C83217C}"/>
              </a:ext>
            </a:extLst>
          </p:cNvPr>
          <p:cNvSpPr txBox="1"/>
          <p:nvPr/>
        </p:nvSpPr>
        <p:spPr>
          <a:xfrm>
            <a:off x="500864" y="1674958"/>
            <a:ext cx="6097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Unpivoting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FAF40-6968-E943-6473-FDDAAC356FC6}"/>
              </a:ext>
            </a:extLst>
          </p:cNvPr>
          <p:cNvSpPr txBox="1"/>
          <p:nvPr/>
        </p:nvSpPr>
        <p:spPr>
          <a:xfrm>
            <a:off x="276078" y="2729129"/>
            <a:ext cx="6097712" cy="15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GDP and Population were in wide format (Year columns)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Unpivoted to long format: [Country, Year, Value]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Renamed columns to GDP, Year, Country, Population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491EE-9174-6E9B-3B5E-4672CA18854B}"/>
              </a:ext>
            </a:extLst>
          </p:cNvPr>
          <p:cNvSpPr txBox="1"/>
          <p:nvPr/>
        </p:nvSpPr>
        <p:spPr>
          <a:xfrm>
            <a:off x="7506127" y="1674958"/>
            <a:ext cx="6097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err="1"/>
              <a:t>Modeling</a:t>
            </a:r>
            <a:r>
              <a:rPr lang="en-IN" sz="20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FF72A-F8A1-5C59-2D69-20337F7E9125}"/>
              </a:ext>
            </a:extLst>
          </p:cNvPr>
          <p:cNvSpPr txBox="1"/>
          <p:nvPr/>
        </p:nvSpPr>
        <p:spPr>
          <a:xfrm>
            <a:off x="6702563" y="2729129"/>
            <a:ext cx="6097712" cy="139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Merged: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 -- GDP + Population (on Country, Year)</a:t>
            </a:r>
          </a:p>
          <a:p>
            <a:r>
              <a:rPr lang="en-US" sz="1600" dirty="0"/>
              <a:t>  -- Country Info + Meta Data (Region, Income Group)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Relationships set in Model 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65FE6B-1360-3C6C-99F8-C86520CAFEF8}"/>
              </a:ext>
            </a:extLst>
          </p:cNvPr>
          <p:cNvCxnSpPr>
            <a:cxnSpLocks/>
          </p:cNvCxnSpPr>
          <p:nvPr/>
        </p:nvCxnSpPr>
        <p:spPr>
          <a:xfrm>
            <a:off x="6472719" y="1566788"/>
            <a:ext cx="0" cy="362166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5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1E09E3-1C47-26FA-7A9B-45FB78AB3D55}"/>
              </a:ext>
            </a:extLst>
          </p:cNvPr>
          <p:cNvSpPr txBox="1"/>
          <p:nvPr/>
        </p:nvSpPr>
        <p:spPr>
          <a:xfrm>
            <a:off x="7449537" y="239704"/>
            <a:ext cx="457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Dashboard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F2406-1B87-53E0-9194-8B6BC80C4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15" y="814384"/>
            <a:ext cx="10106169" cy="56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0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2C396-7AE0-8658-5C6B-005BB76C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40" y="533576"/>
            <a:ext cx="10784262" cy="60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3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17F7F2-C03C-3266-B32D-1531245D8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9" y="323629"/>
            <a:ext cx="11176924" cy="62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9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CA36F-0098-F9B0-0851-410128FC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B6B51-383D-D71E-9EFC-5E796841B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2" y="433361"/>
            <a:ext cx="11071191" cy="61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5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510</TotalTime>
  <Words>743</Words>
  <Application>Microsoft Office PowerPoint</Application>
  <PresentationFormat>Widescreen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Yahavarshini E</dc:creator>
  <cp:lastModifiedBy>karthick Tk</cp:lastModifiedBy>
  <cp:revision>14</cp:revision>
  <dcterms:created xsi:type="dcterms:W3CDTF">2025-04-21T13:28:17Z</dcterms:created>
  <dcterms:modified xsi:type="dcterms:W3CDTF">2025-06-23T14:01:29Z</dcterms:modified>
</cp:coreProperties>
</file>