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Oswald Bold" charset="1" panose="00000800000000000000"/>
      <p:regular r:id="rId17"/>
    </p:embeddedFont>
    <p:embeddedFont>
      <p:font typeface="Poppins" charset="1" panose="00000500000000000000"/>
      <p:regular r:id="rId18"/>
    </p:embeddedFont>
    <p:embeddedFont>
      <p:font typeface="Poppins Bold" charset="1" panose="000008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VAGc9n2YR7Q.mp4" Type="http://schemas.openxmlformats.org/officeDocument/2006/relationships/video"/><Relationship Id="rId4" Target="../media/VAGc9n2YR7Q.mp4" Type="http://schemas.microsoft.com/office/2007/relationships/media"/><Relationship Id="rId5" Target="../media/image2.png" Type="http://schemas.openxmlformats.org/officeDocument/2006/relationships/image"/><Relationship Id="rId6" Target="../media/image3.svg" Type="http://schemas.openxmlformats.org/officeDocument/2006/relationships/image"/><Relationship Id="rId7" Target="../media/image4.png" Type="http://schemas.openxmlformats.org/officeDocument/2006/relationships/image"/><Relationship Id="rId8" Target="../media/image5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>
            <a:hlinkClick action="ppaction://media"/>
          </p:cNvPr>
          <p:cNvPicPr>
            <a:picLocks noChangeAspect="true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2"/>
          <a:srcRect l="0" t="657" r="0" b="657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CD4146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4274726" cy="22246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9495491" y="1210179"/>
            <a:ext cx="7763809" cy="7650469"/>
          </a:xfrm>
          <a:custGeom>
            <a:avLst/>
            <a:gdLst/>
            <a:ahLst/>
            <a:cxnLst/>
            <a:rect r="r" b="b" t="t" l="l"/>
            <a:pathLst>
              <a:path h="7650469" w="7763809">
                <a:moveTo>
                  <a:pt x="0" y="0"/>
                </a:moveTo>
                <a:lnTo>
                  <a:pt x="7763809" y="0"/>
                </a:lnTo>
                <a:lnTo>
                  <a:pt x="7763809" y="7650469"/>
                </a:lnTo>
                <a:lnTo>
                  <a:pt x="0" y="76504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62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719671" y="2163423"/>
            <a:ext cx="4027652" cy="5743981"/>
          </a:xfrm>
          <a:custGeom>
            <a:avLst/>
            <a:gdLst/>
            <a:ahLst/>
            <a:cxnLst/>
            <a:rect r="r" b="b" t="t" l="l"/>
            <a:pathLst>
              <a:path h="5743981" w="4027652">
                <a:moveTo>
                  <a:pt x="0" y="0"/>
                </a:moveTo>
                <a:lnTo>
                  <a:pt x="4027653" y="0"/>
                </a:lnTo>
                <a:lnTo>
                  <a:pt x="4027653" y="5743981"/>
                </a:lnTo>
                <a:lnTo>
                  <a:pt x="0" y="574398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566568" y="2442372"/>
            <a:ext cx="9475067" cy="2593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058"/>
              </a:lnSpc>
            </a:pPr>
            <a:r>
              <a:rPr lang="en-US" b="true" sz="9579">
                <a:solidFill>
                  <a:srgbClr val="CD4146"/>
                </a:solidFill>
                <a:latin typeface="Oswald Bold"/>
                <a:ea typeface="Oswald Bold"/>
                <a:cs typeface="Oswald Bold"/>
                <a:sym typeface="Oswald Bold"/>
              </a:rPr>
              <a:t>HEART DISEASE ANALYSIS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130499" y="6635515"/>
            <a:ext cx="6514186" cy="1525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47"/>
              </a:lnSpc>
            </a:pPr>
            <a:r>
              <a:rPr lang="en-US" sz="2890">
                <a:solidFill>
                  <a:srgbClr val="CD4146"/>
                </a:solidFill>
                <a:latin typeface="Poppins"/>
                <a:ea typeface="Poppins"/>
                <a:cs typeface="Poppins"/>
                <a:sym typeface="Poppins"/>
              </a:rPr>
              <a:t>Karthick.T</a:t>
            </a:r>
          </a:p>
          <a:p>
            <a:pPr algn="l">
              <a:lnSpc>
                <a:spcPts val="4047"/>
              </a:lnSpc>
            </a:pPr>
            <a:r>
              <a:rPr lang="en-US" sz="2890">
                <a:solidFill>
                  <a:srgbClr val="CD4146"/>
                </a:solidFill>
                <a:latin typeface="Poppins"/>
                <a:ea typeface="Poppins"/>
                <a:cs typeface="Poppins"/>
                <a:sym typeface="Poppins"/>
              </a:rPr>
              <a:t>RP-33</a:t>
            </a:r>
          </a:p>
          <a:p>
            <a:pPr algn="l">
              <a:lnSpc>
                <a:spcPts val="4047"/>
              </a:lnSpc>
            </a:pPr>
            <a:r>
              <a:rPr lang="en-US" sz="2890">
                <a:solidFill>
                  <a:srgbClr val="CD4146"/>
                </a:solidFill>
                <a:latin typeface="Poppins"/>
                <a:ea typeface="Poppins"/>
                <a:cs typeface="Poppins"/>
                <a:sym typeface="Poppins"/>
              </a:rPr>
              <a:t>DA/DS</a:t>
            </a: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100000">
                <p:cTn fill="hold" display="false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551487" y="7961893"/>
            <a:ext cx="5415627" cy="5336567"/>
          </a:xfrm>
          <a:custGeom>
            <a:avLst/>
            <a:gdLst/>
            <a:ahLst/>
            <a:cxnLst/>
            <a:rect r="r" b="b" t="t" l="l"/>
            <a:pathLst>
              <a:path h="5336567" w="5415627">
                <a:moveTo>
                  <a:pt x="0" y="0"/>
                </a:moveTo>
                <a:lnTo>
                  <a:pt x="5415626" y="0"/>
                </a:lnTo>
                <a:lnTo>
                  <a:pt x="5415626" y="5336567"/>
                </a:lnTo>
                <a:lnTo>
                  <a:pt x="0" y="533656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552756" y="0"/>
            <a:ext cx="8091721" cy="1406139"/>
            <a:chOff x="0" y="0"/>
            <a:chExt cx="10788961" cy="1874852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1190917" y="0"/>
              <a:ext cx="8407127" cy="1874852"/>
              <a:chOff x="0" y="0"/>
              <a:chExt cx="1660667" cy="370341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1660667" cy="370341"/>
              </a:xfrm>
              <a:custGeom>
                <a:avLst/>
                <a:gdLst/>
                <a:ahLst/>
                <a:cxnLst/>
                <a:rect r="r" b="b" t="t" l="l"/>
                <a:pathLst>
                  <a:path h="370341" w="1660667">
                    <a:moveTo>
                      <a:pt x="62620" y="0"/>
                    </a:moveTo>
                    <a:lnTo>
                      <a:pt x="1598048" y="0"/>
                    </a:lnTo>
                    <a:cubicBezTo>
                      <a:pt x="1614655" y="0"/>
                      <a:pt x="1630583" y="6597"/>
                      <a:pt x="1642326" y="18341"/>
                    </a:cubicBezTo>
                    <a:cubicBezTo>
                      <a:pt x="1654070" y="30084"/>
                      <a:pt x="1660667" y="46012"/>
                      <a:pt x="1660667" y="62620"/>
                    </a:cubicBezTo>
                    <a:lnTo>
                      <a:pt x="1660667" y="307722"/>
                    </a:lnTo>
                    <a:cubicBezTo>
                      <a:pt x="1660667" y="324329"/>
                      <a:pt x="1654070" y="340257"/>
                      <a:pt x="1642326" y="352000"/>
                    </a:cubicBezTo>
                    <a:cubicBezTo>
                      <a:pt x="1630583" y="363744"/>
                      <a:pt x="1614655" y="370341"/>
                      <a:pt x="1598048" y="370341"/>
                    </a:cubicBezTo>
                    <a:lnTo>
                      <a:pt x="62620" y="370341"/>
                    </a:lnTo>
                    <a:cubicBezTo>
                      <a:pt x="46012" y="370341"/>
                      <a:pt x="30084" y="363744"/>
                      <a:pt x="18341" y="352000"/>
                    </a:cubicBezTo>
                    <a:cubicBezTo>
                      <a:pt x="6597" y="340257"/>
                      <a:pt x="0" y="324329"/>
                      <a:pt x="0" y="307722"/>
                    </a:cubicBezTo>
                    <a:lnTo>
                      <a:pt x="0" y="62620"/>
                    </a:lnTo>
                    <a:cubicBezTo>
                      <a:pt x="0" y="46012"/>
                      <a:pt x="6597" y="30084"/>
                      <a:pt x="18341" y="18341"/>
                    </a:cubicBezTo>
                    <a:cubicBezTo>
                      <a:pt x="30084" y="6597"/>
                      <a:pt x="46012" y="0"/>
                      <a:pt x="6262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rnd">
                <a:solidFill>
                  <a:srgbClr val="CD4146"/>
                </a:solidFill>
                <a:prstDash val="solid"/>
                <a:round/>
              </a:ln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57150"/>
                <a:ext cx="1660667" cy="4274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sp>
          <p:nvSpPr>
            <p:cNvPr name="TextBox 8" id="8"/>
            <p:cNvSpPr txBox="true"/>
            <p:nvPr/>
          </p:nvSpPr>
          <p:spPr>
            <a:xfrm rot="0">
              <a:off x="0" y="300645"/>
              <a:ext cx="10788961" cy="10097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425"/>
                </a:lnSpc>
              </a:pPr>
              <a:r>
                <a:rPr lang="en-US" sz="4589" b="true">
                  <a:solidFill>
                    <a:srgbClr val="CD4146"/>
                  </a:solidFill>
                  <a:latin typeface="Oswald Bold"/>
                  <a:ea typeface="Oswald Bold"/>
                  <a:cs typeface="Oswald Bold"/>
                  <a:sym typeface="Oswald Bold"/>
                </a:rPr>
                <a:t>Future Recommendation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3584922" y="1393387"/>
            <a:ext cx="10966564" cy="8893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70967" indent="-335484" lvl="1">
              <a:lnSpc>
                <a:spcPts val="4350"/>
              </a:lnSpc>
              <a:buFont typeface="Arial"/>
              <a:buChar char="•"/>
            </a:pPr>
            <a:r>
              <a:rPr lang="en-US" sz="3107">
                <a:solidFill>
                  <a:srgbClr val="CD4146"/>
                </a:solidFill>
                <a:latin typeface="Poppins"/>
                <a:ea typeface="Poppins"/>
                <a:cs typeface="Poppins"/>
                <a:sym typeface="Poppins"/>
              </a:rPr>
              <a:t>Promote education on diet, exercise, smoking risks, and mental health.</a:t>
            </a:r>
          </a:p>
          <a:p>
            <a:pPr algn="just" marL="670967" indent="-335484" lvl="1">
              <a:lnSpc>
                <a:spcPts val="4350"/>
              </a:lnSpc>
              <a:buFont typeface="Arial"/>
              <a:buChar char="•"/>
            </a:pPr>
            <a:r>
              <a:rPr lang="en-US" sz="3107">
                <a:solidFill>
                  <a:srgbClr val="CD4146"/>
                </a:solidFill>
                <a:latin typeface="Poppins"/>
                <a:ea typeface="Poppins"/>
                <a:cs typeface="Poppins"/>
                <a:sym typeface="Poppins"/>
              </a:rPr>
              <a:t>Encourage regular heart check-ups, even without symptoms.</a:t>
            </a:r>
          </a:p>
          <a:p>
            <a:pPr algn="just" marL="670967" indent="-335484" lvl="1">
              <a:lnSpc>
                <a:spcPts val="4350"/>
              </a:lnSpc>
              <a:buFont typeface="Arial"/>
              <a:buChar char="•"/>
            </a:pPr>
            <a:r>
              <a:rPr lang="en-US" b="true" sz="3107">
                <a:solidFill>
                  <a:srgbClr val="CD4146"/>
                </a:solidFill>
                <a:latin typeface="Poppins Bold"/>
                <a:ea typeface="Poppins Bold"/>
                <a:cs typeface="Poppins Bold"/>
                <a:sym typeface="Poppins Bold"/>
              </a:rPr>
              <a:t>Diet</a:t>
            </a:r>
            <a:r>
              <a:rPr lang="en-US" sz="3107">
                <a:solidFill>
                  <a:srgbClr val="CD4146"/>
                </a:solidFill>
                <a:latin typeface="Poppins"/>
                <a:ea typeface="Poppins"/>
                <a:cs typeface="Poppins"/>
                <a:sym typeface="Poppins"/>
              </a:rPr>
              <a:t>: Encourage a heart-friendly diet .</a:t>
            </a:r>
          </a:p>
          <a:p>
            <a:pPr algn="just" marL="670967" indent="-335484" lvl="1">
              <a:lnSpc>
                <a:spcPts val="4350"/>
              </a:lnSpc>
              <a:buFont typeface="Arial"/>
              <a:buChar char="•"/>
            </a:pPr>
            <a:r>
              <a:rPr lang="en-US" b="true" sz="3107">
                <a:solidFill>
                  <a:srgbClr val="CD4146"/>
                </a:solidFill>
                <a:latin typeface="Poppins Bold"/>
                <a:ea typeface="Poppins Bold"/>
                <a:cs typeface="Poppins Bold"/>
                <a:sym typeface="Poppins Bold"/>
              </a:rPr>
              <a:t>Exercise</a:t>
            </a:r>
            <a:r>
              <a:rPr lang="en-US" sz="3107">
                <a:solidFill>
                  <a:srgbClr val="CD4146"/>
                </a:solidFill>
                <a:latin typeface="Poppins"/>
                <a:ea typeface="Poppins"/>
                <a:cs typeface="Poppins"/>
                <a:sym typeface="Poppins"/>
              </a:rPr>
              <a:t>: Recommend at least 150 minutes/week of moderate activity.</a:t>
            </a:r>
          </a:p>
          <a:p>
            <a:pPr algn="just" marL="670967" indent="-335484" lvl="1">
              <a:lnSpc>
                <a:spcPts val="4350"/>
              </a:lnSpc>
              <a:buFont typeface="Arial"/>
              <a:buChar char="•"/>
            </a:pPr>
            <a:r>
              <a:rPr lang="en-US" b="true" sz="3107">
                <a:solidFill>
                  <a:srgbClr val="CD4146"/>
                </a:solidFill>
                <a:latin typeface="Poppins Bold"/>
                <a:ea typeface="Poppins Bold"/>
                <a:cs typeface="Poppins Bold"/>
                <a:sym typeface="Poppins Bold"/>
              </a:rPr>
              <a:t>Sleep</a:t>
            </a:r>
            <a:r>
              <a:rPr lang="en-US" sz="3107">
                <a:solidFill>
                  <a:srgbClr val="CD4146"/>
                </a:solidFill>
                <a:latin typeface="Poppins"/>
                <a:ea typeface="Poppins"/>
                <a:cs typeface="Poppins"/>
                <a:sym typeface="Poppins"/>
              </a:rPr>
              <a:t>: Emphasize the role of quality sleep in heart health.</a:t>
            </a:r>
          </a:p>
          <a:p>
            <a:pPr algn="just" marL="670967" indent="-335484" lvl="1">
              <a:lnSpc>
                <a:spcPts val="4350"/>
              </a:lnSpc>
              <a:buFont typeface="Arial"/>
              <a:buChar char="•"/>
            </a:pPr>
            <a:r>
              <a:rPr lang="en-US" b="true" sz="3107">
                <a:solidFill>
                  <a:srgbClr val="CD4146"/>
                </a:solidFill>
                <a:latin typeface="Poppins Bold"/>
                <a:ea typeface="Poppins Bold"/>
                <a:cs typeface="Poppins Bold"/>
                <a:sym typeface="Poppins Bold"/>
              </a:rPr>
              <a:t>Stress management</a:t>
            </a:r>
            <a:r>
              <a:rPr lang="en-US" sz="3107">
                <a:solidFill>
                  <a:srgbClr val="CD4146"/>
                </a:solidFill>
                <a:latin typeface="Poppins"/>
                <a:ea typeface="Poppins"/>
                <a:cs typeface="Poppins"/>
                <a:sym typeface="Poppins"/>
              </a:rPr>
              <a:t>: Support practices like mindfulness and yoga.</a:t>
            </a:r>
          </a:p>
          <a:p>
            <a:pPr algn="just">
              <a:lnSpc>
                <a:spcPts val="4490"/>
              </a:lnSpc>
            </a:pPr>
            <a:r>
              <a:rPr lang="en-US" sz="3207">
                <a:solidFill>
                  <a:srgbClr val="CD4146"/>
                </a:solidFill>
                <a:latin typeface="Poppins"/>
                <a:ea typeface="Poppins"/>
                <a:cs typeface="Poppins"/>
                <a:sym typeface="Poppins"/>
              </a:rPr>
              <a:t>Expand use of wearables (Fitbit, Apple Watch) to monitor:</a:t>
            </a:r>
          </a:p>
          <a:p>
            <a:pPr algn="just" marL="692556" indent="-346278" lvl="1">
              <a:lnSpc>
                <a:spcPts val="4490"/>
              </a:lnSpc>
              <a:buFont typeface="Arial"/>
              <a:buChar char="•"/>
            </a:pPr>
            <a:r>
              <a:rPr lang="en-US" sz="3207">
                <a:solidFill>
                  <a:srgbClr val="CD4146"/>
                </a:solidFill>
                <a:latin typeface="Poppins"/>
                <a:ea typeface="Poppins"/>
                <a:cs typeface="Poppins"/>
                <a:sym typeface="Poppins"/>
              </a:rPr>
              <a:t>Heart rate</a:t>
            </a:r>
          </a:p>
          <a:p>
            <a:pPr algn="just" marL="692556" indent="-346278" lvl="1">
              <a:lnSpc>
                <a:spcPts val="4490"/>
              </a:lnSpc>
              <a:buFont typeface="Arial"/>
              <a:buChar char="•"/>
            </a:pPr>
            <a:r>
              <a:rPr lang="en-US" sz="3207">
                <a:solidFill>
                  <a:srgbClr val="CD4146"/>
                </a:solidFill>
                <a:latin typeface="Poppins"/>
                <a:ea typeface="Poppins"/>
                <a:cs typeface="Poppins"/>
                <a:sym typeface="Poppins"/>
              </a:rPr>
              <a:t>Blood pressure</a:t>
            </a:r>
          </a:p>
          <a:p>
            <a:pPr algn="just">
              <a:lnSpc>
                <a:spcPts val="4350"/>
              </a:lnSpc>
            </a:pP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-2707813" y="-2668283"/>
            <a:ext cx="5415627" cy="5336567"/>
          </a:xfrm>
          <a:custGeom>
            <a:avLst/>
            <a:gdLst/>
            <a:ahLst/>
            <a:cxnLst/>
            <a:rect r="r" b="b" t="t" l="l"/>
            <a:pathLst>
              <a:path h="5336567" w="5415627">
                <a:moveTo>
                  <a:pt x="0" y="0"/>
                </a:moveTo>
                <a:lnTo>
                  <a:pt x="5415626" y="0"/>
                </a:lnTo>
                <a:lnTo>
                  <a:pt x="5415626" y="5336566"/>
                </a:lnTo>
                <a:lnTo>
                  <a:pt x="0" y="5336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4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push dir="l"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624413" y="2123481"/>
            <a:ext cx="7060104" cy="6957037"/>
          </a:xfrm>
          <a:custGeom>
            <a:avLst/>
            <a:gdLst/>
            <a:ahLst/>
            <a:cxnLst/>
            <a:rect r="r" b="b" t="t" l="l"/>
            <a:pathLst>
              <a:path h="6957037" w="7060104">
                <a:moveTo>
                  <a:pt x="0" y="0"/>
                </a:moveTo>
                <a:lnTo>
                  <a:pt x="7060104" y="0"/>
                </a:lnTo>
                <a:lnTo>
                  <a:pt x="7060104" y="6957037"/>
                </a:lnTo>
                <a:lnTo>
                  <a:pt x="0" y="69570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176813" y="3127841"/>
            <a:ext cx="5955305" cy="4948317"/>
          </a:xfrm>
          <a:custGeom>
            <a:avLst/>
            <a:gdLst/>
            <a:ahLst/>
            <a:cxnLst/>
            <a:rect r="r" b="b" t="t" l="l"/>
            <a:pathLst>
              <a:path h="4948317" w="5955305">
                <a:moveTo>
                  <a:pt x="0" y="0"/>
                </a:moveTo>
                <a:lnTo>
                  <a:pt x="5955304" y="0"/>
                </a:lnTo>
                <a:lnTo>
                  <a:pt x="5955304" y="4948317"/>
                </a:lnTo>
                <a:lnTo>
                  <a:pt x="0" y="494831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3879421"/>
            <a:ext cx="9459580" cy="17225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4109"/>
              </a:lnSpc>
              <a:spcBef>
                <a:spcPct val="0"/>
              </a:spcBef>
            </a:pPr>
            <a:r>
              <a:rPr lang="en-US" b="true" sz="10078">
                <a:solidFill>
                  <a:srgbClr val="CD4146"/>
                </a:solidFill>
                <a:latin typeface="Oswald Bold"/>
                <a:ea typeface="Oswald Bold"/>
                <a:cs typeface="Oswald Bold"/>
                <a:sym typeface="Oswald Bold"/>
              </a:rPr>
              <a:t>THANK YOU ALL</a:t>
            </a:r>
          </a:p>
        </p:txBody>
      </p:sp>
    </p:spTree>
  </p:cSld>
  <p:clrMapOvr>
    <a:masterClrMapping/>
  </p:clrMapOvr>
  <p:transition spd="fast">
    <p:push dir="l"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551487" y="7961893"/>
            <a:ext cx="5415627" cy="5336567"/>
          </a:xfrm>
          <a:custGeom>
            <a:avLst/>
            <a:gdLst/>
            <a:ahLst/>
            <a:cxnLst/>
            <a:rect r="r" b="b" t="t" l="l"/>
            <a:pathLst>
              <a:path h="5336567" w="5415627">
                <a:moveTo>
                  <a:pt x="0" y="0"/>
                </a:moveTo>
                <a:lnTo>
                  <a:pt x="5415626" y="0"/>
                </a:lnTo>
                <a:lnTo>
                  <a:pt x="5415626" y="5336567"/>
                </a:lnTo>
                <a:lnTo>
                  <a:pt x="0" y="533656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552756" y="220739"/>
            <a:ext cx="8091721" cy="1615921"/>
            <a:chOff x="0" y="0"/>
            <a:chExt cx="10788961" cy="2154562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1190917" y="0"/>
              <a:ext cx="8407127" cy="1874852"/>
              <a:chOff x="0" y="0"/>
              <a:chExt cx="1660667" cy="370341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1660667" cy="370341"/>
              </a:xfrm>
              <a:custGeom>
                <a:avLst/>
                <a:gdLst/>
                <a:ahLst/>
                <a:cxnLst/>
                <a:rect r="r" b="b" t="t" l="l"/>
                <a:pathLst>
                  <a:path h="370341" w="1660667">
                    <a:moveTo>
                      <a:pt x="62620" y="0"/>
                    </a:moveTo>
                    <a:lnTo>
                      <a:pt x="1598048" y="0"/>
                    </a:lnTo>
                    <a:cubicBezTo>
                      <a:pt x="1614655" y="0"/>
                      <a:pt x="1630583" y="6597"/>
                      <a:pt x="1642326" y="18341"/>
                    </a:cubicBezTo>
                    <a:cubicBezTo>
                      <a:pt x="1654070" y="30084"/>
                      <a:pt x="1660667" y="46012"/>
                      <a:pt x="1660667" y="62620"/>
                    </a:cubicBezTo>
                    <a:lnTo>
                      <a:pt x="1660667" y="307722"/>
                    </a:lnTo>
                    <a:cubicBezTo>
                      <a:pt x="1660667" y="324329"/>
                      <a:pt x="1654070" y="340257"/>
                      <a:pt x="1642326" y="352000"/>
                    </a:cubicBezTo>
                    <a:cubicBezTo>
                      <a:pt x="1630583" y="363744"/>
                      <a:pt x="1614655" y="370341"/>
                      <a:pt x="1598048" y="370341"/>
                    </a:cubicBezTo>
                    <a:lnTo>
                      <a:pt x="62620" y="370341"/>
                    </a:lnTo>
                    <a:cubicBezTo>
                      <a:pt x="46012" y="370341"/>
                      <a:pt x="30084" y="363744"/>
                      <a:pt x="18341" y="352000"/>
                    </a:cubicBezTo>
                    <a:cubicBezTo>
                      <a:pt x="6597" y="340257"/>
                      <a:pt x="0" y="324329"/>
                      <a:pt x="0" y="307722"/>
                    </a:cubicBezTo>
                    <a:lnTo>
                      <a:pt x="0" y="62620"/>
                    </a:lnTo>
                    <a:cubicBezTo>
                      <a:pt x="0" y="46012"/>
                      <a:pt x="6597" y="30084"/>
                      <a:pt x="18341" y="18341"/>
                    </a:cubicBezTo>
                    <a:cubicBezTo>
                      <a:pt x="30084" y="6597"/>
                      <a:pt x="46012" y="0"/>
                      <a:pt x="6262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rnd">
                <a:solidFill>
                  <a:srgbClr val="CD4146"/>
                </a:solidFill>
                <a:prstDash val="solid"/>
                <a:round/>
              </a:ln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57150"/>
                <a:ext cx="1660667" cy="4274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sp>
          <p:nvSpPr>
            <p:cNvPr name="TextBox 8" id="8"/>
            <p:cNvSpPr txBox="true"/>
            <p:nvPr/>
          </p:nvSpPr>
          <p:spPr>
            <a:xfrm rot="0">
              <a:off x="0" y="281595"/>
              <a:ext cx="10788961" cy="18729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685"/>
                </a:lnSpc>
              </a:pPr>
              <a:r>
                <a:rPr lang="en-US" sz="5489" b="true">
                  <a:solidFill>
                    <a:srgbClr val="CD4146"/>
                  </a:solidFill>
                  <a:latin typeface="Oswald Bold"/>
                  <a:ea typeface="Oswald Bold"/>
                  <a:cs typeface="Oswald Bold"/>
                  <a:sym typeface="Oswald Bold"/>
                </a:rPr>
                <a:t>Data Contains</a:t>
              </a:r>
            </a:p>
            <a:p>
              <a:pPr algn="ctr">
                <a:lnSpc>
                  <a:spcPts val="3625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-2639035" y="-2668283"/>
            <a:ext cx="5415627" cy="5336567"/>
          </a:xfrm>
          <a:custGeom>
            <a:avLst/>
            <a:gdLst/>
            <a:ahLst/>
            <a:cxnLst/>
            <a:rect r="r" b="b" t="t" l="l"/>
            <a:pathLst>
              <a:path h="5336567" w="5415627">
                <a:moveTo>
                  <a:pt x="0" y="0"/>
                </a:moveTo>
                <a:lnTo>
                  <a:pt x="5415626" y="0"/>
                </a:lnTo>
                <a:lnTo>
                  <a:pt x="5415626" y="5336566"/>
                </a:lnTo>
                <a:lnTo>
                  <a:pt x="0" y="5336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336317" y="2417835"/>
            <a:ext cx="10616319" cy="6210547"/>
          </a:xfrm>
          <a:custGeom>
            <a:avLst/>
            <a:gdLst/>
            <a:ahLst/>
            <a:cxnLst/>
            <a:rect r="r" b="b" t="t" l="l"/>
            <a:pathLst>
              <a:path h="6210547" w="10616319">
                <a:moveTo>
                  <a:pt x="0" y="0"/>
                </a:moveTo>
                <a:lnTo>
                  <a:pt x="10616319" y="0"/>
                </a:lnTo>
                <a:lnTo>
                  <a:pt x="10616319" y="6210547"/>
                </a:lnTo>
                <a:lnTo>
                  <a:pt x="0" y="621054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286418" y="1750936"/>
            <a:ext cx="5681938" cy="8974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71"/>
              </a:lnSpc>
            </a:pPr>
            <a:r>
              <a:rPr lang="en-US" sz="3193">
                <a:solidFill>
                  <a:srgbClr val="CD4146"/>
                </a:solidFill>
                <a:latin typeface="Poppins"/>
                <a:ea typeface="Poppins"/>
                <a:cs typeface="Poppins"/>
                <a:sym typeface="Poppins"/>
              </a:rPr>
              <a:t>1.Age</a:t>
            </a:r>
          </a:p>
          <a:p>
            <a:pPr algn="just">
              <a:lnSpc>
                <a:spcPts val="4471"/>
              </a:lnSpc>
            </a:pPr>
            <a:r>
              <a:rPr lang="en-US" sz="3193">
                <a:solidFill>
                  <a:srgbClr val="CD4146"/>
                </a:solidFill>
                <a:latin typeface="Poppins"/>
                <a:ea typeface="Poppins"/>
                <a:cs typeface="Poppins"/>
                <a:sym typeface="Poppins"/>
              </a:rPr>
              <a:t>2.Sex </a:t>
            </a:r>
          </a:p>
          <a:p>
            <a:pPr algn="just">
              <a:lnSpc>
                <a:spcPts val="4471"/>
              </a:lnSpc>
            </a:pPr>
            <a:r>
              <a:rPr lang="en-US" sz="3193">
                <a:solidFill>
                  <a:srgbClr val="CD4146"/>
                </a:solidFill>
                <a:latin typeface="Poppins"/>
                <a:ea typeface="Poppins"/>
                <a:cs typeface="Poppins"/>
                <a:sym typeface="Poppins"/>
              </a:rPr>
              <a:t>3.Chest Pain Type </a:t>
            </a:r>
          </a:p>
          <a:p>
            <a:pPr algn="just">
              <a:lnSpc>
                <a:spcPts val="4471"/>
              </a:lnSpc>
            </a:pPr>
            <a:r>
              <a:rPr lang="en-US" sz="3193">
                <a:solidFill>
                  <a:srgbClr val="CD4146"/>
                </a:solidFill>
                <a:latin typeface="Poppins"/>
                <a:ea typeface="Poppins"/>
                <a:cs typeface="Poppins"/>
                <a:sym typeface="Poppins"/>
              </a:rPr>
              <a:t>4.Resting Blood Pressure </a:t>
            </a:r>
          </a:p>
          <a:p>
            <a:pPr algn="just">
              <a:lnSpc>
                <a:spcPts val="4471"/>
              </a:lnSpc>
            </a:pPr>
            <a:r>
              <a:rPr lang="en-US" sz="3193">
                <a:solidFill>
                  <a:srgbClr val="CD4146"/>
                </a:solidFill>
                <a:latin typeface="Poppins"/>
                <a:ea typeface="Poppins"/>
                <a:cs typeface="Poppins"/>
                <a:sym typeface="Poppins"/>
              </a:rPr>
              <a:t>5.Cholestoral</a:t>
            </a:r>
          </a:p>
          <a:p>
            <a:pPr algn="just">
              <a:lnSpc>
                <a:spcPts val="4471"/>
              </a:lnSpc>
            </a:pPr>
            <a:r>
              <a:rPr lang="en-US" sz="3193">
                <a:solidFill>
                  <a:srgbClr val="CD4146"/>
                </a:solidFill>
                <a:latin typeface="Poppins"/>
                <a:ea typeface="Poppins"/>
                <a:cs typeface="Poppins"/>
                <a:sym typeface="Poppins"/>
              </a:rPr>
              <a:t>6.Fasting Blood Sugar</a:t>
            </a:r>
          </a:p>
          <a:p>
            <a:pPr algn="just">
              <a:lnSpc>
                <a:spcPts val="4471"/>
              </a:lnSpc>
            </a:pPr>
            <a:r>
              <a:rPr lang="en-US" sz="3193">
                <a:solidFill>
                  <a:srgbClr val="CD4146"/>
                </a:solidFill>
                <a:latin typeface="Poppins"/>
                <a:ea typeface="Poppins"/>
                <a:cs typeface="Poppins"/>
                <a:sym typeface="Poppins"/>
              </a:rPr>
              <a:t>7.Restecg</a:t>
            </a:r>
          </a:p>
          <a:p>
            <a:pPr algn="just">
              <a:lnSpc>
                <a:spcPts val="4471"/>
              </a:lnSpc>
            </a:pPr>
            <a:r>
              <a:rPr lang="en-US" sz="3193">
                <a:solidFill>
                  <a:srgbClr val="CD4146"/>
                </a:solidFill>
                <a:latin typeface="Poppins"/>
                <a:ea typeface="Poppins"/>
                <a:cs typeface="Poppins"/>
                <a:sym typeface="Poppins"/>
              </a:rPr>
              <a:t>8.Thalach </a:t>
            </a:r>
          </a:p>
          <a:p>
            <a:pPr algn="just">
              <a:lnSpc>
                <a:spcPts val="4471"/>
              </a:lnSpc>
            </a:pPr>
            <a:r>
              <a:rPr lang="en-US" sz="3193">
                <a:solidFill>
                  <a:srgbClr val="CD4146"/>
                </a:solidFill>
                <a:latin typeface="Poppins"/>
                <a:ea typeface="Poppins"/>
                <a:cs typeface="Poppins"/>
                <a:sym typeface="Poppins"/>
              </a:rPr>
              <a:t>9.Exang </a:t>
            </a:r>
          </a:p>
          <a:p>
            <a:pPr algn="just">
              <a:lnSpc>
                <a:spcPts val="4471"/>
              </a:lnSpc>
            </a:pPr>
            <a:r>
              <a:rPr lang="en-US" sz="3193">
                <a:solidFill>
                  <a:srgbClr val="CD4146"/>
                </a:solidFill>
                <a:latin typeface="Poppins"/>
                <a:ea typeface="Poppins"/>
                <a:cs typeface="Poppins"/>
                <a:sym typeface="Poppins"/>
              </a:rPr>
              <a:t>10.Oldpeak </a:t>
            </a:r>
          </a:p>
          <a:p>
            <a:pPr algn="just">
              <a:lnSpc>
                <a:spcPts val="4471"/>
              </a:lnSpc>
            </a:pPr>
            <a:r>
              <a:rPr lang="en-US" sz="3193">
                <a:solidFill>
                  <a:srgbClr val="CD4146"/>
                </a:solidFill>
                <a:latin typeface="Poppins"/>
                <a:ea typeface="Poppins"/>
                <a:cs typeface="Poppins"/>
                <a:sym typeface="Poppins"/>
              </a:rPr>
              <a:t>11.Slope </a:t>
            </a:r>
          </a:p>
          <a:p>
            <a:pPr algn="just">
              <a:lnSpc>
                <a:spcPts val="4471"/>
              </a:lnSpc>
            </a:pPr>
            <a:r>
              <a:rPr lang="en-US" sz="3193">
                <a:solidFill>
                  <a:srgbClr val="CD4146"/>
                </a:solidFill>
                <a:latin typeface="Poppins"/>
                <a:ea typeface="Poppins"/>
                <a:cs typeface="Poppins"/>
                <a:sym typeface="Poppins"/>
              </a:rPr>
              <a:t>12.Vessels</a:t>
            </a:r>
          </a:p>
          <a:p>
            <a:pPr algn="just">
              <a:lnSpc>
                <a:spcPts val="4471"/>
              </a:lnSpc>
            </a:pPr>
            <a:r>
              <a:rPr lang="en-US" sz="3193">
                <a:solidFill>
                  <a:srgbClr val="CD4146"/>
                </a:solidFill>
                <a:latin typeface="Poppins"/>
                <a:ea typeface="Poppins"/>
                <a:cs typeface="Poppins"/>
                <a:sym typeface="Poppins"/>
              </a:rPr>
              <a:t>13.Thal </a:t>
            </a:r>
          </a:p>
          <a:p>
            <a:pPr algn="just">
              <a:lnSpc>
                <a:spcPts val="4471"/>
              </a:lnSpc>
            </a:pPr>
            <a:r>
              <a:rPr lang="en-US" sz="3193">
                <a:solidFill>
                  <a:srgbClr val="CD4146"/>
                </a:solidFill>
                <a:latin typeface="Poppins"/>
                <a:ea typeface="Poppins"/>
                <a:cs typeface="Poppins"/>
                <a:sym typeface="Poppins"/>
              </a:rPr>
              <a:t>14.Target </a:t>
            </a:r>
          </a:p>
          <a:p>
            <a:pPr algn="just">
              <a:lnSpc>
                <a:spcPts val="3960"/>
              </a:lnSpc>
            </a:pPr>
          </a:p>
          <a:p>
            <a:pPr algn="just">
              <a:lnSpc>
                <a:spcPts val="4471"/>
              </a:lnSpc>
            </a:pPr>
          </a:p>
        </p:txBody>
      </p:sp>
    </p:spTree>
  </p:cSld>
  <p:clrMapOvr>
    <a:masterClrMapping/>
  </p:clrMapOvr>
  <p:transition spd="fast">
    <p:push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551487" y="7961893"/>
            <a:ext cx="5415627" cy="5336567"/>
          </a:xfrm>
          <a:custGeom>
            <a:avLst/>
            <a:gdLst/>
            <a:ahLst/>
            <a:cxnLst/>
            <a:rect r="r" b="b" t="t" l="l"/>
            <a:pathLst>
              <a:path h="5336567" w="5415627">
                <a:moveTo>
                  <a:pt x="0" y="0"/>
                </a:moveTo>
                <a:lnTo>
                  <a:pt x="5415626" y="0"/>
                </a:lnTo>
                <a:lnTo>
                  <a:pt x="5415626" y="5336567"/>
                </a:lnTo>
                <a:lnTo>
                  <a:pt x="0" y="533656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552756" y="220739"/>
            <a:ext cx="8091721" cy="1615921"/>
            <a:chOff x="0" y="0"/>
            <a:chExt cx="10788961" cy="2154562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1190917" y="0"/>
              <a:ext cx="8407127" cy="1874852"/>
              <a:chOff x="0" y="0"/>
              <a:chExt cx="1660667" cy="370341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1660667" cy="370341"/>
              </a:xfrm>
              <a:custGeom>
                <a:avLst/>
                <a:gdLst/>
                <a:ahLst/>
                <a:cxnLst/>
                <a:rect r="r" b="b" t="t" l="l"/>
                <a:pathLst>
                  <a:path h="370341" w="1660667">
                    <a:moveTo>
                      <a:pt x="62620" y="0"/>
                    </a:moveTo>
                    <a:lnTo>
                      <a:pt x="1598048" y="0"/>
                    </a:lnTo>
                    <a:cubicBezTo>
                      <a:pt x="1614655" y="0"/>
                      <a:pt x="1630583" y="6597"/>
                      <a:pt x="1642326" y="18341"/>
                    </a:cubicBezTo>
                    <a:cubicBezTo>
                      <a:pt x="1654070" y="30084"/>
                      <a:pt x="1660667" y="46012"/>
                      <a:pt x="1660667" y="62620"/>
                    </a:cubicBezTo>
                    <a:lnTo>
                      <a:pt x="1660667" y="307722"/>
                    </a:lnTo>
                    <a:cubicBezTo>
                      <a:pt x="1660667" y="324329"/>
                      <a:pt x="1654070" y="340257"/>
                      <a:pt x="1642326" y="352000"/>
                    </a:cubicBezTo>
                    <a:cubicBezTo>
                      <a:pt x="1630583" y="363744"/>
                      <a:pt x="1614655" y="370341"/>
                      <a:pt x="1598048" y="370341"/>
                    </a:cubicBezTo>
                    <a:lnTo>
                      <a:pt x="62620" y="370341"/>
                    </a:lnTo>
                    <a:cubicBezTo>
                      <a:pt x="46012" y="370341"/>
                      <a:pt x="30084" y="363744"/>
                      <a:pt x="18341" y="352000"/>
                    </a:cubicBezTo>
                    <a:cubicBezTo>
                      <a:pt x="6597" y="340257"/>
                      <a:pt x="0" y="324329"/>
                      <a:pt x="0" y="307722"/>
                    </a:cubicBezTo>
                    <a:lnTo>
                      <a:pt x="0" y="62620"/>
                    </a:lnTo>
                    <a:cubicBezTo>
                      <a:pt x="0" y="46012"/>
                      <a:pt x="6597" y="30084"/>
                      <a:pt x="18341" y="18341"/>
                    </a:cubicBezTo>
                    <a:cubicBezTo>
                      <a:pt x="30084" y="6597"/>
                      <a:pt x="46012" y="0"/>
                      <a:pt x="6262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rnd">
                <a:solidFill>
                  <a:srgbClr val="CD4146"/>
                </a:solidFill>
                <a:prstDash val="solid"/>
                <a:round/>
              </a:ln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57150"/>
                <a:ext cx="1660667" cy="4274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sp>
          <p:nvSpPr>
            <p:cNvPr name="TextBox 8" id="8"/>
            <p:cNvSpPr txBox="true"/>
            <p:nvPr/>
          </p:nvSpPr>
          <p:spPr>
            <a:xfrm rot="0">
              <a:off x="0" y="281595"/>
              <a:ext cx="10788961" cy="18729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685"/>
                </a:lnSpc>
              </a:pPr>
              <a:r>
                <a:rPr lang="en-US" sz="5489" b="true">
                  <a:solidFill>
                    <a:srgbClr val="CD4146"/>
                  </a:solidFill>
                  <a:latin typeface="Oswald Bold"/>
                  <a:ea typeface="Oswald Bold"/>
                  <a:cs typeface="Oswald Bold"/>
                  <a:sym typeface="Oswald Bold"/>
                </a:rPr>
                <a:t>Data Contains</a:t>
              </a:r>
            </a:p>
            <a:p>
              <a:pPr algn="ctr">
                <a:lnSpc>
                  <a:spcPts val="3625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028700" y="2274569"/>
            <a:ext cx="6226755" cy="65316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39"/>
              </a:lnSpc>
            </a:pPr>
            <a:r>
              <a:rPr lang="en-US" sz="3099" b="true">
                <a:solidFill>
                  <a:srgbClr val="CD4146"/>
                </a:solidFill>
                <a:latin typeface="Poppins Bold"/>
                <a:ea typeface="Poppins Bold"/>
                <a:cs typeface="Poppins Bold"/>
                <a:sym typeface="Poppins Bold"/>
              </a:rPr>
              <a:t>1.Age</a:t>
            </a:r>
          </a:p>
          <a:p>
            <a:pPr algn="just">
              <a:lnSpc>
                <a:spcPts val="4339"/>
              </a:lnSpc>
            </a:pPr>
          </a:p>
          <a:p>
            <a:pPr algn="just">
              <a:lnSpc>
                <a:spcPts val="4339"/>
              </a:lnSpc>
            </a:pPr>
            <a:r>
              <a:rPr lang="en-US" sz="3099" b="true">
                <a:solidFill>
                  <a:srgbClr val="CD4146"/>
                </a:solidFill>
                <a:latin typeface="Poppins Bold"/>
                <a:ea typeface="Poppins Bold"/>
                <a:cs typeface="Poppins Bold"/>
                <a:sym typeface="Poppins Bold"/>
              </a:rPr>
              <a:t>2.Sex </a:t>
            </a:r>
          </a:p>
          <a:p>
            <a:pPr algn="just">
              <a:lnSpc>
                <a:spcPts val="4339"/>
              </a:lnSpc>
            </a:pPr>
          </a:p>
          <a:p>
            <a:pPr algn="just">
              <a:lnSpc>
                <a:spcPts val="4339"/>
              </a:lnSpc>
            </a:pPr>
            <a:r>
              <a:rPr lang="en-US" sz="3099" b="true">
                <a:solidFill>
                  <a:srgbClr val="CD4146"/>
                </a:solidFill>
                <a:latin typeface="Poppins Bold"/>
                <a:ea typeface="Poppins Bold"/>
                <a:cs typeface="Poppins Bold"/>
                <a:sym typeface="Poppins Bold"/>
              </a:rPr>
              <a:t>3.Chest Pain Type</a:t>
            </a:r>
          </a:p>
          <a:p>
            <a:pPr algn="just" marL="669285" indent="-334642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CD4146"/>
                </a:solidFill>
                <a:latin typeface="Poppins"/>
                <a:ea typeface="Poppins"/>
                <a:cs typeface="Poppins"/>
                <a:sym typeface="Poppins"/>
              </a:rPr>
              <a:t>Typical angina</a:t>
            </a:r>
          </a:p>
          <a:p>
            <a:pPr algn="just" marL="669285" indent="-334642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CD4146"/>
                </a:solidFill>
                <a:latin typeface="Poppins"/>
                <a:ea typeface="Poppins"/>
                <a:cs typeface="Poppins"/>
                <a:sym typeface="Poppins"/>
              </a:rPr>
              <a:t> Atypical Angina</a:t>
            </a:r>
          </a:p>
          <a:p>
            <a:pPr algn="just" marL="669285" indent="-334642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CD4146"/>
                </a:solidFill>
                <a:latin typeface="Poppins"/>
                <a:ea typeface="Poppins"/>
                <a:cs typeface="Poppins"/>
                <a:sym typeface="Poppins"/>
              </a:rPr>
              <a:t>Non-Anginal pain</a:t>
            </a:r>
          </a:p>
          <a:p>
            <a:pPr algn="just" marL="669285" indent="-334642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CD4146"/>
                </a:solidFill>
                <a:latin typeface="Poppins"/>
                <a:ea typeface="Poppins"/>
                <a:cs typeface="Poppins"/>
                <a:sym typeface="Poppins"/>
              </a:rPr>
              <a:t>Asymptomatic Angina</a:t>
            </a:r>
          </a:p>
          <a:p>
            <a:pPr algn="just">
              <a:lnSpc>
                <a:spcPts val="4339"/>
              </a:lnSpc>
            </a:pPr>
          </a:p>
          <a:p>
            <a:pPr algn="just">
              <a:lnSpc>
                <a:spcPts val="4339"/>
              </a:lnSpc>
            </a:pPr>
          </a:p>
          <a:p>
            <a:pPr algn="just">
              <a:lnSpc>
                <a:spcPts val="4339"/>
              </a:lnSpc>
            </a:pP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-2639035" y="-2668283"/>
            <a:ext cx="5415627" cy="5336567"/>
          </a:xfrm>
          <a:custGeom>
            <a:avLst/>
            <a:gdLst/>
            <a:ahLst/>
            <a:cxnLst/>
            <a:rect r="r" b="b" t="t" l="l"/>
            <a:pathLst>
              <a:path h="5336567" w="5415627">
                <a:moveTo>
                  <a:pt x="0" y="0"/>
                </a:moveTo>
                <a:lnTo>
                  <a:pt x="5415626" y="0"/>
                </a:lnTo>
                <a:lnTo>
                  <a:pt x="5415626" y="5336566"/>
                </a:lnTo>
                <a:lnTo>
                  <a:pt x="0" y="5336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7464887" y="2284094"/>
            <a:ext cx="9794413" cy="5193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81"/>
              </a:lnSpc>
            </a:pPr>
            <a:r>
              <a:rPr lang="en-US" sz="3272" b="true">
                <a:solidFill>
                  <a:srgbClr val="CD4146"/>
                </a:solidFill>
                <a:latin typeface="Poppins Bold"/>
                <a:ea typeface="Poppins Bold"/>
                <a:cs typeface="Poppins Bold"/>
                <a:sym typeface="Poppins Bold"/>
              </a:rPr>
              <a:t>4.trestbps</a:t>
            </a:r>
          </a:p>
          <a:p>
            <a:pPr algn="just">
              <a:lnSpc>
                <a:spcPts val="4441"/>
              </a:lnSpc>
            </a:pPr>
            <a:r>
              <a:rPr lang="en-US" sz="3172">
                <a:solidFill>
                  <a:srgbClr val="CD4146"/>
                </a:solidFill>
                <a:latin typeface="Poppins"/>
                <a:ea typeface="Poppins"/>
                <a:cs typeface="Poppins"/>
                <a:sym typeface="Poppins"/>
              </a:rPr>
              <a:t>Trestbps stands for Resting Blood Pressure (in mmHg). </a:t>
            </a:r>
          </a:p>
          <a:p>
            <a:pPr algn="just">
              <a:lnSpc>
                <a:spcPts val="4581"/>
              </a:lnSpc>
            </a:pPr>
          </a:p>
          <a:p>
            <a:pPr algn="just" marL="706472" indent="-353236" lvl="1">
              <a:lnSpc>
                <a:spcPts val="4581"/>
              </a:lnSpc>
              <a:buFont typeface="Arial"/>
              <a:buChar char="•"/>
            </a:pPr>
            <a:r>
              <a:rPr lang="en-US" sz="3272">
                <a:solidFill>
                  <a:srgbClr val="CD4146"/>
                </a:solidFill>
                <a:latin typeface="Poppins"/>
                <a:ea typeface="Poppins"/>
                <a:cs typeface="Poppins"/>
                <a:sym typeface="Poppins"/>
              </a:rPr>
              <a:t>Normal: &lt; 120/80 mmHg</a:t>
            </a:r>
          </a:p>
          <a:p>
            <a:pPr algn="just" marL="706472" indent="-353236" lvl="1">
              <a:lnSpc>
                <a:spcPts val="4581"/>
              </a:lnSpc>
              <a:buFont typeface="Arial"/>
              <a:buChar char="•"/>
            </a:pPr>
            <a:r>
              <a:rPr lang="en-US" sz="3272">
                <a:solidFill>
                  <a:srgbClr val="CD4146"/>
                </a:solidFill>
                <a:latin typeface="Poppins"/>
                <a:ea typeface="Poppins"/>
                <a:cs typeface="Poppins"/>
                <a:sym typeface="Poppins"/>
              </a:rPr>
              <a:t>Elevated:120-129/&lt;80 mmHg</a:t>
            </a:r>
          </a:p>
          <a:p>
            <a:pPr algn="just" marL="706472" indent="-353236" lvl="1">
              <a:lnSpc>
                <a:spcPts val="4581"/>
              </a:lnSpc>
              <a:buFont typeface="Arial"/>
              <a:buChar char="•"/>
            </a:pPr>
            <a:r>
              <a:rPr lang="en-US" sz="3272">
                <a:solidFill>
                  <a:srgbClr val="CD4146"/>
                </a:solidFill>
                <a:latin typeface="Poppins"/>
                <a:ea typeface="Poppins"/>
                <a:cs typeface="Poppins"/>
                <a:sym typeface="Poppins"/>
              </a:rPr>
              <a:t>Hypertension Stage 1: 130-139/80-89 mmHg</a:t>
            </a:r>
          </a:p>
          <a:p>
            <a:pPr algn="just" marL="706472" indent="-353236" lvl="1">
              <a:lnSpc>
                <a:spcPts val="4581"/>
              </a:lnSpc>
              <a:buFont typeface="Arial"/>
              <a:buChar char="•"/>
            </a:pPr>
            <a:r>
              <a:rPr lang="en-US" sz="3272">
                <a:solidFill>
                  <a:srgbClr val="CD4146"/>
                </a:solidFill>
                <a:latin typeface="Poppins"/>
                <a:ea typeface="Poppins"/>
                <a:cs typeface="Poppins"/>
                <a:sym typeface="Poppins"/>
              </a:rPr>
              <a:t>Hypertension Stage 2: ≥ 140/90 mmHg</a:t>
            </a:r>
          </a:p>
          <a:p>
            <a:pPr algn="just">
              <a:lnSpc>
                <a:spcPts val="4581"/>
              </a:lnSpc>
            </a:pPr>
          </a:p>
        </p:txBody>
      </p:sp>
    </p:spTree>
  </p:cSld>
  <p:clrMapOvr>
    <a:masterClrMapping/>
  </p:clrMapOvr>
  <p:transition spd="fast">
    <p:push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551487" y="7961893"/>
            <a:ext cx="5415627" cy="5336567"/>
          </a:xfrm>
          <a:custGeom>
            <a:avLst/>
            <a:gdLst/>
            <a:ahLst/>
            <a:cxnLst/>
            <a:rect r="r" b="b" t="t" l="l"/>
            <a:pathLst>
              <a:path h="5336567" w="5415627">
                <a:moveTo>
                  <a:pt x="0" y="0"/>
                </a:moveTo>
                <a:lnTo>
                  <a:pt x="5415626" y="0"/>
                </a:lnTo>
                <a:lnTo>
                  <a:pt x="5415626" y="5336567"/>
                </a:lnTo>
                <a:lnTo>
                  <a:pt x="0" y="533656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552756" y="220739"/>
            <a:ext cx="8091721" cy="1615921"/>
            <a:chOff x="0" y="0"/>
            <a:chExt cx="10788961" cy="2154562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1190917" y="0"/>
              <a:ext cx="8407127" cy="1874852"/>
              <a:chOff x="0" y="0"/>
              <a:chExt cx="1660667" cy="370341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1660667" cy="370341"/>
              </a:xfrm>
              <a:custGeom>
                <a:avLst/>
                <a:gdLst/>
                <a:ahLst/>
                <a:cxnLst/>
                <a:rect r="r" b="b" t="t" l="l"/>
                <a:pathLst>
                  <a:path h="370341" w="1660667">
                    <a:moveTo>
                      <a:pt x="62620" y="0"/>
                    </a:moveTo>
                    <a:lnTo>
                      <a:pt x="1598048" y="0"/>
                    </a:lnTo>
                    <a:cubicBezTo>
                      <a:pt x="1614655" y="0"/>
                      <a:pt x="1630583" y="6597"/>
                      <a:pt x="1642326" y="18341"/>
                    </a:cubicBezTo>
                    <a:cubicBezTo>
                      <a:pt x="1654070" y="30084"/>
                      <a:pt x="1660667" y="46012"/>
                      <a:pt x="1660667" y="62620"/>
                    </a:cubicBezTo>
                    <a:lnTo>
                      <a:pt x="1660667" y="307722"/>
                    </a:lnTo>
                    <a:cubicBezTo>
                      <a:pt x="1660667" y="324329"/>
                      <a:pt x="1654070" y="340257"/>
                      <a:pt x="1642326" y="352000"/>
                    </a:cubicBezTo>
                    <a:cubicBezTo>
                      <a:pt x="1630583" y="363744"/>
                      <a:pt x="1614655" y="370341"/>
                      <a:pt x="1598048" y="370341"/>
                    </a:cubicBezTo>
                    <a:lnTo>
                      <a:pt x="62620" y="370341"/>
                    </a:lnTo>
                    <a:cubicBezTo>
                      <a:pt x="46012" y="370341"/>
                      <a:pt x="30084" y="363744"/>
                      <a:pt x="18341" y="352000"/>
                    </a:cubicBezTo>
                    <a:cubicBezTo>
                      <a:pt x="6597" y="340257"/>
                      <a:pt x="0" y="324329"/>
                      <a:pt x="0" y="307722"/>
                    </a:cubicBezTo>
                    <a:lnTo>
                      <a:pt x="0" y="62620"/>
                    </a:lnTo>
                    <a:cubicBezTo>
                      <a:pt x="0" y="46012"/>
                      <a:pt x="6597" y="30084"/>
                      <a:pt x="18341" y="18341"/>
                    </a:cubicBezTo>
                    <a:cubicBezTo>
                      <a:pt x="30084" y="6597"/>
                      <a:pt x="46012" y="0"/>
                      <a:pt x="6262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rnd">
                <a:solidFill>
                  <a:srgbClr val="CD4146"/>
                </a:solidFill>
                <a:prstDash val="solid"/>
                <a:round/>
              </a:ln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57150"/>
                <a:ext cx="1660667" cy="4274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sp>
          <p:nvSpPr>
            <p:cNvPr name="TextBox 8" id="8"/>
            <p:cNvSpPr txBox="true"/>
            <p:nvPr/>
          </p:nvSpPr>
          <p:spPr>
            <a:xfrm rot="0">
              <a:off x="0" y="281595"/>
              <a:ext cx="10788961" cy="18729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685"/>
                </a:lnSpc>
              </a:pPr>
              <a:r>
                <a:rPr lang="en-US" sz="5489" b="true">
                  <a:solidFill>
                    <a:srgbClr val="CD4146"/>
                  </a:solidFill>
                  <a:latin typeface="Oswald Bold"/>
                  <a:ea typeface="Oswald Bold"/>
                  <a:cs typeface="Oswald Bold"/>
                  <a:sym typeface="Oswald Bold"/>
                </a:rPr>
                <a:t>Data Contains</a:t>
              </a:r>
            </a:p>
            <a:p>
              <a:pPr algn="ctr">
                <a:lnSpc>
                  <a:spcPts val="3625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495106" y="2134869"/>
            <a:ext cx="7196535" cy="3816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39"/>
              </a:lnSpc>
            </a:pPr>
            <a:r>
              <a:rPr lang="en-US" sz="3099" b="true">
                <a:solidFill>
                  <a:srgbClr val="CD4146"/>
                </a:solidFill>
                <a:latin typeface="Poppins Bold"/>
                <a:ea typeface="Poppins Bold"/>
                <a:cs typeface="Poppins Bold"/>
                <a:sym typeface="Poppins Bold"/>
              </a:rPr>
              <a:t>5.</a:t>
            </a:r>
            <a:r>
              <a:rPr lang="en-US" sz="3099" b="true">
                <a:solidFill>
                  <a:srgbClr val="CD4146"/>
                </a:solidFill>
                <a:latin typeface="Poppins Bold"/>
                <a:ea typeface="Poppins Bold"/>
                <a:cs typeface="Poppins Bold"/>
                <a:sym typeface="Poppins Bold"/>
              </a:rPr>
              <a:t>chol</a:t>
            </a:r>
          </a:p>
          <a:p>
            <a:pPr algn="just">
              <a:lnSpc>
                <a:spcPts val="4339"/>
              </a:lnSpc>
            </a:pPr>
            <a:r>
              <a:rPr lang="en-US" sz="3099">
                <a:solidFill>
                  <a:srgbClr val="CD4146"/>
                </a:solidFill>
                <a:latin typeface="Poppins"/>
                <a:ea typeface="Poppins"/>
                <a:cs typeface="Poppins"/>
                <a:sym typeface="Poppins"/>
              </a:rPr>
              <a:t> serum cholestoral in mg/dl</a:t>
            </a:r>
          </a:p>
          <a:p>
            <a:pPr algn="just">
              <a:lnSpc>
                <a:spcPts val="4339"/>
              </a:lnSpc>
            </a:pPr>
          </a:p>
          <a:p>
            <a:pPr algn="just" marL="669285" indent="-334642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CD4146"/>
                </a:solidFill>
                <a:latin typeface="Poppins"/>
                <a:ea typeface="Poppins"/>
                <a:cs typeface="Poppins"/>
                <a:sym typeface="Poppins"/>
              </a:rPr>
              <a:t>Desirable            : &lt; 200 mg/dL</a:t>
            </a:r>
          </a:p>
          <a:p>
            <a:pPr algn="just" marL="669285" indent="-334642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CD4146"/>
                </a:solidFill>
                <a:latin typeface="Poppins"/>
                <a:ea typeface="Poppins"/>
                <a:cs typeface="Poppins"/>
                <a:sym typeface="Poppins"/>
              </a:rPr>
              <a:t>Borderline High : 200 - 239 mg/dL</a:t>
            </a:r>
          </a:p>
          <a:p>
            <a:pPr algn="just" marL="669285" indent="-334642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CD4146"/>
                </a:solidFill>
                <a:latin typeface="Poppins"/>
                <a:ea typeface="Poppins"/>
                <a:cs typeface="Poppins"/>
                <a:sym typeface="Poppins"/>
              </a:rPr>
              <a:t>High                     : ≥ 240 mg/Dl</a:t>
            </a:r>
          </a:p>
          <a:p>
            <a:pPr algn="just">
              <a:lnSpc>
                <a:spcPts val="4339"/>
              </a:lnSpc>
            </a:pP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-2639035" y="-2668283"/>
            <a:ext cx="5415627" cy="5336567"/>
          </a:xfrm>
          <a:custGeom>
            <a:avLst/>
            <a:gdLst/>
            <a:ahLst/>
            <a:cxnLst/>
            <a:rect r="r" b="b" t="t" l="l"/>
            <a:pathLst>
              <a:path h="5336567" w="5415627">
                <a:moveTo>
                  <a:pt x="0" y="0"/>
                </a:moveTo>
                <a:lnTo>
                  <a:pt x="5415626" y="0"/>
                </a:lnTo>
                <a:lnTo>
                  <a:pt x="5415626" y="5336566"/>
                </a:lnTo>
                <a:lnTo>
                  <a:pt x="0" y="5336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95106" y="6389370"/>
            <a:ext cx="10588078" cy="3377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41"/>
              </a:lnSpc>
            </a:pPr>
            <a:r>
              <a:rPr lang="en-US" sz="3172" b="true">
                <a:solidFill>
                  <a:srgbClr val="CD4146"/>
                </a:solidFill>
                <a:latin typeface="Poppins Bold"/>
                <a:ea typeface="Poppins Bold"/>
                <a:cs typeface="Poppins Bold"/>
                <a:sym typeface="Poppins Bold"/>
              </a:rPr>
              <a:t>6.</a:t>
            </a:r>
            <a:r>
              <a:rPr lang="en-US" sz="3172" b="true">
                <a:solidFill>
                  <a:srgbClr val="CD4146"/>
                </a:solidFill>
                <a:latin typeface="Poppins Bold"/>
                <a:ea typeface="Poppins Bold"/>
                <a:cs typeface="Poppins Bold"/>
                <a:sym typeface="Poppins Bold"/>
              </a:rPr>
              <a:t>fbs</a:t>
            </a:r>
          </a:p>
          <a:p>
            <a:pPr algn="just">
              <a:lnSpc>
                <a:spcPts val="4441"/>
              </a:lnSpc>
            </a:pPr>
            <a:r>
              <a:rPr lang="en-US" sz="3172">
                <a:solidFill>
                  <a:srgbClr val="CD4146"/>
                </a:solidFill>
                <a:latin typeface="Poppins"/>
                <a:ea typeface="Poppins"/>
                <a:cs typeface="Poppins"/>
                <a:sym typeface="Poppins"/>
              </a:rPr>
              <a:t> fasting blood sugar &gt; 120 mg/dl</a:t>
            </a:r>
          </a:p>
          <a:p>
            <a:pPr algn="just" marL="684883" indent="-342441" lvl="1">
              <a:lnSpc>
                <a:spcPts val="4441"/>
              </a:lnSpc>
              <a:buFont typeface="Arial"/>
              <a:buChar char="•"/>
            </a:pPr>
            <a:r>
              <a:rPr lang="en-US" sz="3172">
                <a:solidFill>
                  <a:srgbClr val="CD4146"/>
                </a:solidFill>
                <a:latin typeface="Poppins"/>
                <a:ea typeface="Poppins"/>
                <a:cs typeface="Poppins"/>
                <a:sym typeface="Poppins"/>
              </a:rPr>
              <a:t>0 = Normal or Prediabetes</a:t>
            </a:r>
          </a:p>
          <a:p>
            <a:pPr algn="just" marL="684883" indent="-342441" lvl="1">
              <a:lnSpc>
                <a:spcPts val="4441"/>
              </a:lnSpc>
              <a:buFont typeface="Arial"/>
              <a:buChar char="•"/>
            </a:pPr>
            <a:r>
              <a:rPr lang="en-US" sz="3172">
                <a:solidFill>
                  <a:srgbClr val="CD4146"/>
                </a:solidFill>
                <a:latin typeface="Poppins"/>
                <a:ea typeface="Poppins"/>
                <a:cs typeface="Poppins"/>
                <a:sym typeface="Poppins"/>
              </a:rPr>
              <a:t>1 = Diabetes</a:t>
            </a:r>
          </a:p>
          <a:p>
            <a:pPr algn="just">
              <a:lnSpc>
                <a:spcPts val="4441"/>
              </a:lnSpc>
            </a:pPr>
          </a:p>
          <a:p>
            <a:pPr algn="just">
              <a:lnSpc>
                <a:spcPts val="4441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8842821" y="1999939"/>
            <a:ext cx="8689225" cy="7749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86"/>
              </a:lnSpc>
            </a:pPr>
            <a:r>
              <a:rPr lang="en-US" sz="3133" b="true">
                <a:solidFill>
                  <a:srgbClr val="CD4146"/>
                </a:solidFill>
                <a:latin typeface="Poppins Bold"/>
                <a:ea typeface="Poppins Bold"/>
                <a:cs typeface="Poppins Bold"/>
                <a:sym typeface="Poppins Bold"/>
              </a:rPr>
              <a:t>7.</a:t>
            </a:r>
            <a:r>
              <a:rPr lang="en-US" sz="3133" b="true">
                <a:solidFill>
                  <a:srgbClr val="CD4146"/>
                </a:solidFill>
                <a:latin typeface="Poppins Bold"/>
                <a:ea typeface="Poppins Bold"/>
                <a:cs typeface="Poppins Bold"/>
                <a:sym typeface="Poppins Bold"/>
              </a:rPr>
              <a:t>restecg</a:t>
            </a:r>
          </a:p>
          <a:p>
            <a:pPr algn="just">
              <a:lnSpc>
                <a:spcPts val="4386"/>
              </a:lnSpc>
            </a:pPr>
            <a:r>
              <a:rPr lang="en-US" sz="3133">
                <a:solidFill>
                  <a:srgbClr val="CD4146"/>
                </a:solidFill>
                <a:latin typeface="Poppins"/>
                <a:ea typeface="Poppins"/>
                <a:cs typeface="Poppins"/>
                <a:sym typeface="Poppins"/>
              </a:rPr>
              <a:t> resting electrocardiographic results (values 0,1,2)</a:t>
            </a:r>
          </a:p>
          <a:p>
            <a:pPr algn="just">
              <a:lnSpc>
                <a:spcPts val="4386"/>
              </a:lnSpc>
            </a:pPr>
          </a:p>
          <a:p>
            <a:pPr algn="just" marL="676468" indent="-338234" lvl="1">
              <a:lnSpc>
                <a:spcPts val="4386"/>
              </a:lnSpc>
              <a:buFont typeface="Arial"/>
              <a:buChar char="•"/>
            </a:pPr>
            <a:r>
              <a:rPr lang="en-US" sz="3133">
                <a:solidFill>
                  <a:srgbClr val="CD4146"/>
                </a:solidFill>
                <a:latin typeface="Poppins"/>
                <a:ea typeface="Poppins"/>
                <a:cs typeface="Poppins"/>
                <a:sym typeface="Poppins"/>
              </a:rPr>
              <a:t>0 = Normal ECG</a:t>
            </a:r>
          </a:p>
          <a:p>
            <a:pPr algn="just">
              <a:lnSpc>
                <a:spcPts val="4386"/>
              </a:lnSpc>
            </a:pPr>
          </a:p>
          <a:p>
            <a:pPr algn="just" marL="676468" indent="-338234" lvl="1">
              <a:lnSpc>
                <a:spcPts val="4386"/>
              </a:lnSpc>
              <a:buFont typeface="Arial"/>
              <a:buChar char="•"/>
            </a:pPr>
            <a:r>
              <a:rPr lang="en-US" sz="3133">
                <a:solidFill>
                  <a:srgbClr val="CD4146"/>
                </a:solidFill>
                <a:latin typeface="Poppins"/>
                <a:ea typeface="Poppins"/>
                <a:cs typeface="Poppins"/>
                <a:sym typeface="Poppins"/>
              </a:rPr>
              <a:t>1 = ST-T wave abnormalities (Possible signs of heart disease, like ischemia)</a:t>
            </a:r>
          </a:p>
          <a:p>
            <a:pPr algn="just">
              <a:lnSpc>
                <a:spcPts val="4386"/>
              </a:lnSpc>
            </a:pPr>
          </a:p>
          <a:p>
            <a:pPr algn="just" marL="676468" indent="-338234" lvl="1">
              <a:lnSpc>
                <a:spcPts val="4386"/>
              </a:lnSpc>
              <a:buFont typeface="Arial"/>
              <a:buChar char="•"/>
            </a:pPr>
            <a:r>
              <a:rPr lang="en-US" sz="3133">
                <a:solidFill>
                  <a:srgbClr val="CD4146"/>
                </a:solidFill>
                <a:latin typeface="Poppins"/>
                <a:ea typeface="Poppins"/>
                <a:cs typeface="Poppins"/>
                <a:sym typeface="Poppins"/>
              </a:rPr>
              <a:t>2 = Left Ventricular Hypertrophy (LVH) (Thickening of the heart’s left ventricle, often due to high blood pressure)</a:t>
            </a:r>
          </a:p>
          <a:p>
            <a:pPr algn="just">
              <a:lnSpc>
                <a:spcPts val="4386"/>
              </a:lnSpc>
            </a:pPr>
          </a:p>
          <a:p>
            <a:pPr algn="just">
              <a:lnSpc>
                <a:spcPts val="4386"/>
              </a:lnSpc>
            </a:pPr>
          </a:p>
        </p:txBody>
      </p:sp>
    </p:spTree>
  </p:cSld>
  <p:clrMapOvr>
    <a:masterClrMapping/>
  </p:clrMapOvr>
  <p:transition spd="fast">
    <p:push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551487" y="7961893"/>
            <a:ext cx="5415627" cy="5336567"/>
          </a:xfrm>
          <a:custGeom>
            <a:avLst/>
            <a:gdLst/>
            <a:ahLst/>
            <a:cxnLst/>
            <a:rect r="r" b="b" t="t" l="l"/>
            <a:pathLst>
              <a:path h="5336567" w="5415627">
                <a:moveTo>
                  <a:pt x="0" y="0"/>
                </a:moveTo>
                <a:lnTo>
                  <a:pt x="5415626" y="0"/>
                </a:lnTo>
                <a:lnTo>
                  <a:pt x="5415626" y="5336567"/>
                </a:lnTo>
                <a:lnTo>
                  <a:pt x="0" y="533656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7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552756" y="220739"/>
            <a:ext cx="8091721" cy="1615921"/>
            <a:chOff x="0" y="0"/>
            <a:chExt cx="10788961" cy="2154562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1190917" y="0"/>
              <a:ext cx="8407127" cy="1874852"/>
              <a:chOff x="0" y="0"/>
              <a:chExt cx="1660667" cy="370341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1660667" cy="370341"/>
              </a:xfrm>
              <a:custGeom>
                <a:avLst/>
                <a:gdLst/>
                <a:ahLst/>
                <a:cxnLst/>
                <a:rect r="r" b="b" t="t" l="l"/>
                <a:pathLst>
                  <a:path h="370341" w="1660667">
                    <a:moveTo>
                      <a:pt x="62620" y="0"/>
                    </a:moveTo>
                    <a:lnTo>
                      <a:pt x="1598048" y="0"/>
                    </a:lnTo>
                    <a:cubicBezTo>
                      <a:pt x="1614655" y="0"/>
                      <a:pt x="1630583" y="6597"/>
                      <a:pt x="1642326" y="18341"/>
                    </a:cubicBezTo>
                    <a:cubicBezTo>
                      <a:pt x="1654070" y="30084"/>
                      <a:pt x="1660667" y="46012"/>
                      <a:pt x="1660667" y="62620"/>
                    </a:cubicBezTo>
                    <a:lnTo>
                      <a:pt x="1660667" y="307722"/>
                    </a:lnTo>
                    <a:cubicBezTo>
                      <a:pt x="1660667" y="324329"/>
                      <a:pt x="1654070" y="340257"/>
                      <a:pt x="1642326" y="352000"/>
                    </a:cubicBezTo>
                    <a:cubicBezTo>
                      <a:pt x="1630583" y="363744"/>
                      <a:pt x="1614655" y="370341"/>
                      <a:pt x="1598048" y="370341"/>
                    </a:cubicBezTo>
                    <a:lnTo>
                      <a:pt x="62620" y="370341"/>
                    </a:lnTo>
                    <a:cubicBezTo>
                      <a:pt x="46012" y="370341"/>
                      <a:pt x="30084" y="363744"/>
                      <a:pt x="18341" y="352000"/>
                    </a:cubicBezTo>
                    <a:cubicBezTo>
                      <a:pt x="6597" y="340257"/>
                      <a:pt x="0" y="324329"/>
                      <a:pt x="0" y="307722"/>
                    </a:cubicBezTo>
                    <a:lnTo>
                      <a:pt x="0" y="62620"/>
                    </a:lnTo>
                    <a:cubicBezTo>
                      <a:pt x="0" y="46012"/>
                      <a:pt x="6597" y="30084"/>
                      <a:pt x="18341" y="18341"/>
                    </a:cubicBezTo>
                    <a:cubicBezTo>
                      <a:pt x="30084" y="6597"/>
                      <a:pt x="46012" y="0"/>
                      <a:pt x="6262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rnd">
                <a:solidFill>
                  <a:srgbClr val="CD4146"/>
                </a:solidFill>
                <a:prstDash val="solid"/>
                <a:round/>
              </a:ln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57150"/>
                <a:ext cx="1660667" cy="4274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sp>
          <p:nvSpPr>
            <p:cNvPr name="TextBox 8" id="8"/>
            <p:cNvSpPr txBox="true"/>
            <p:nvPr/>
          </p:nvSpPr>
          <p:spPr>
            <a:xfrm rot="0">
              <a:off x="0" y="281595"/>
              <a:ext cx="10788961" cy="18729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685"/>
                </a:lnSpc>
              </a:pPr>
              <a:r>
                <a:rPr lang="en-US" sz="5489" b="true">
                  <a:solidFill>
                    <a:srgbClr val="CD4146"/>
                  </a:solidFill>
                  <a:latin typeface="Oswald Bold"/>
                  <a:ea typeface="Oswald Bold"/>
                  <a:cs typeface="Oswald Bold"/>
                  <a:sym typeface="Oswald Bold"/>
                </a:rPr>
                <a:t>Data Contains</a:t>
              </a:r>
            </a:p>
            <a:p>
              <a:pPr algn="ctr">
                <a:lnSpc>
                  <a:spcPts val="3625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708785" y="1771856"/>
            <a:ext cx="8115300" cy="2215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06"/>
              </a:lnSpc>
            </a:pPr>
            <a:r>
              <a:rPr lang="en-US" sz="3147" b="true">
                <a:solidFill>
                  <a:srgbClr val="CD4146"/>
                </a:solidFill>
                <a:latin typeface="Poppins Bold"/>
                <a:ea typeface="Poppins Bold"/>
                <a:cs typeface="Poppins Bold"/>
                <a:sym typeface="Poppins Bold"/>
              </a:rPr>
              <a:t>8.T</a:t>
            </a:r>
            <a:r>
              <a:rPr lang="en-US" sz="3147" b="true">
                <a:solidFill>
                  <a:srgbClr val="CD4146"/>
                </a:solidFill>
                <a:latin typeface="Poppins Bold"/>
                <a:ea typeface="Poppins Bold"/>
                <a:cs typeface="Poppins Bold"/>
                <a:sym typeface="Poppins Bold"/>
              </a:rPr>
              <a:t>halach</a:t>
            </a:r>
          </a:p>
          <a:p>
            <a:pPr algn="just" marL="679484" indent="-339742" lvl="1">
              <a:lnSpc>
                <a:spcPts val="4406"/>
              </a:lnSpc>
              <a:buFont typeface="Arial"/>
              <a:buChar char="•"/>
            </a:pPr>
            <a:r>
              <a:rPr lang="en-US" sz="3147">
                <a:solidFill>
                  <a:srgbClr val="CD4146"/>
                </a:solidFill>
                <a:latin typeface="Poppins"/>
                <a:ea typeface="Poppins"/>
                <a:cs typeface="Poppins"/>
                <a:sym typeface="Poppins"/>
              </a:rPr>
              <a:t>Thalach stands for Maximum Heart Rate Achieved during a stress test or physical activity.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-2639035" y="-2668283"/>
            <a:ext cx="5415627" cy="5336567"/>
          </a:xfrm>
          <a:custGeom>
            <a:avLst/>
            <a:gdLst/>
            <a:ahLst/>
            <a:cxnLst/>
            <a:rect r="r" b="b" t="t" l="l"/>
            <a:pathLst>
              <a:path h="5336567" w="5415627">
                <a:moveTo>
                  <a:pt x="0" y="0"/>
                </a:moveTo>
                <a:lnTo>
                  <a:pt x="5415626" y="0"/>
                </a:lnTo>
                <a:lnTo>
                  <a:pt x="5415626" y="5336566"/>
                </a:lnTo>
                <a:lnTo>
                  <a:pt x="0" y="5336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708785" y="4681391"/>
            <a:ext cx="8298660" cy="4500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41"/>
              </a:lnSpc>
            </a:pPr>
            <a:r>
              <a:rPr lang="en-US" sz="3172" b="true">
                <a:solidFill>
                  <a:srgbClr val="CD4146"/>
                </a:solidFill>
                <a:latin typeface="Poppins Bold"/>
                <a:ea typeface="Poppins Bold"/>
                <a:cs typeface="Poppins Bold"/>
                <a:sym typeface="Poppins Bold"/>
              </a:rPr>
              <a:t>9.E</a:t>
            </a:r>
            <a:r>
              <a:rPr lang="en-US" sz="3172" b="true">
                <a:solidFill>
                  <a:srgbClr val="CD4146"/>
                </a:solidFill>
                <a:latin typeface="Poppins Bold"/>
                <a:ea typeface="Poppins Bold"/>
                <a:cs typeface="Poppins Bold"/>
                <a:sym typeface="Poppins Bold"/>
              </a:rPr>
              <a:t>xang</a:t>
            </a:r>
          </a:p>
          <a:p>
            <a:pPr algn="just">
              <a:lnSpc>
                <a:spcPts val="4441"/>
              </a:lnSpc>
            </a:pPr>
            <a:r>
              <a:rPr lang="en-US" sz="3172">
                <a:solidFill>
                  <a:srgbClr val="CD4146"/>
                </a:solidFill>
                <a:latin typeface="Poppins"/>
                <a:ea typeface="Poppins"/>
                <a:cs typeface="Poppins"/>
                <a:sym typeface="Poppins"/>
              </a:rPr>
              <a:t>Exang stands for Exercise-Induced Angina (chest pain caused by exercise).</a:t>
            </a:r>
          </a:p>
          <a:p>
            <a:pPr algn="just" marL="684883" indent="-342441" lvl="1">
              <a:lnSpc>
                <a:spcPts val="4441"/>
              </a:lnSpc>
              <a:buFont typeface="Arial"/>
              <a:buChar char="•"/>
            </a:pPr>
            <a:r>
              <a:rPr lang="en-US" sz="3172">
                <a:solidFill>
                  <a:srgbClr val="CD4146"/>
                </a:solidFill>
                <a:latin typeface="Poppins"/>
                <a:ea typeface="Poppins"/>
                <a:cs typeface="Poppins"/>
                <a:sym typeface="Poppins"/>
              </a:rPr>
              <a:t>0 = No exercise-induced angina (Normal)</a:t>
            </a:r>
          </a:p>
          <a:p>
            <a:pPr algn="just" marL="684883" indent="-342441" lvl="1">
              <a:lnSpc>
                <a:spcPts val="4441"/>
              </a:lnSpc>
              <a:buFont typeface="Arial"/>
              <a:buChar char="•"/>
            </a:pPr>
            <a:r>
              <a:rPr lang="en-US" sz="3172">
                <a:solidFill>
                  <a:srgbClr val="CD4146"/>
                </a:solidFill>
                <a:latin typeface="Poppins"/>
                <a:ea typeface="Poppins"/>
                <a:cs typeface="Poppins"/>
                <a:sym typeface="Poppins"/>
              </a:rPr>
              <a:t>1 = Exercise-induced angina (Possible heart issue)</a:t>
            </a:r>
          </a:p>
          <a:p>
            <a:pPr algn="just">
              <a:lnSpc>
                <a:spcPts val="4441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9591499" y="1947474"/>
            <a:ext cx="8298660" cy="7310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41"/>
              </a:lnSpc>
            </a:pPr>
            <a:r>
              <a:rPr lang="en-US" sz="3172" b="true">
                <a:solidFill>
                  <a:srgbClr val="CD4146"/>
                </a:solidFill>
                <a:latin typeface="Poppins Bold"/>
                <a:ea typeface="Poppins Bold"/>
                <a:cs typeface="Poppins Bold"/>
                <a:sym typeface="Poppins Bold"/>
              </a:rPr>
              <a:t>10.</a:t>
            </a:r>
            <a:r>
              <a:rPr lang="en-US" sz="3172" b="true">
                <a:solidFill>
                  <a:srgbClr val="CD4146"/>
                </a:solidFill>
                <a:latin typeface="Poppins Bold"/>
                <a:ea typeface="Poppins Bold"/>
                <a:cs typeface="Poppins Bold"/>
                <a:sym typeface="Poppins Bold"/>
              </a:rPr>
              <a:t>oldpeak</a:t>
            </a:r>
          </a:p>
          <a:p>
            <a:pPr algn="just">
              <a:lnSpc>
                <a:spcPts val="4441"/>
              </a:lnSpc>
            </a:pPr>
            <a:r>
              <a:rPr lang="en-US" sz="3172">
                <a:solidFill>
                  <a:srgbClr val="CD4146"/>
                </a:solidFill>
                <a:latin typeface="Poppins"/>
                <a:ea typeface="Poppins"/>
                <a:cs typeface="Poppins"/>
                <a:sym typeface="Poppins"/>
              </a:rPr>
              <a:t>Oldpeak refers to ST Depression Induced by Exercise Relative to Rest in an ECG (Electrocardiogram).</a:t>
            </a:r>
          </a:p>
          <a:p>
            <a:pPr algn="just">
              <a:lnSpc>
                <a:spcPts val="4441"/>
              </a:lnSpc>
            </a:pPr>
          </a:p>
          <a:p>
            <a:pPr algn="just" marL="684883" indent="-342441" lvl="1">
              <a:lnSpc>
                <a:spcPts val="4441"/>
              </a:lnSpc>
              <a:buFont typeface="Arial"/>
              <a:buChar char="•"/>
            </a:pPr>
            <a:r>
              <a:rPr lang="en-US" sz="3172">
                <a:solidFill>
                  <a:srgbClr val="CD4146"/>
                </a:solidFill>
                <a:latin typeface="Poppins"/>
                <a:ea typeface="Poppins"/>
                <a:cs typeface="Poppins"/>
                <a:sym typeface="Poppins"/>
              </a:rPr>
              <a:t>0.0 mm = No ST depression (Normal)</a:t>
            </a:r>
          </a:p>
          <a:p>
            <a:pPr algn="just">
              <a:lnSpc>
                <a:spcPts val="4441"/>
              </a:lnSpc>
            </a:pPr>
          </a:p>
          <a:p>
            <a:pPr algn="just" marL="684883" indent="-342441" lvl="1">
              <a:lnSpc>
                <a:spcPts val="4441"/>
              </a:lnSpc>
              <a:buFont typeface="Arial"/>
              <a:buChar char="•"/>
            </a:pPr>
            <a:r>
              <a:rPr lang="en-US" sz="3172">
                <a:solidFill>
                  <a:srgbClr val="CD4146"/>
                </a:solidFill>
                <a:latin typeface="Poppins"/>
                <a:ea typeface="Poppins"/>
                <a:cs typeface="Poppins"/>
                <a:sym typeface="Poppins"/>
              </a:rPr>
              <a:t>0.1 - 2.0 mm = Mild ST depression (Possible heart issue)</a:t>
            </a:r>
          </a:p>
          <a:p>
            <a:pPr algn="just">
              <a:lnSpc>
                <a:spcPts val="4441"/>
              </a:lnSpc>
            </a:pPr>
          </a:p>
          <a:p>
            <a:pPr algn="just" marL="684883" indent="-342441" lvl="1">
              <a:lnSpc>
                <a:spcPts val="4441"/>
              </a:lnSpc>
              <a:buFont typeface="Arial"/>
              <a:buChar char="•"/>
            </a:pPr>
            <a:r>
              <a:rPr lang="en-US" sz="3172">
                <a:solidFill>
                  <a:srgbClr val="CD4146"/>
                </a:solidFill>
                <a:latin typeface="Poppins"/>
                <a:ea typeface="Poppins"/>
                <a:cs typeface="Poppins"/>
                <a:sym typeface="Poppins"/>
              </a:rPr>
              <a:t>&gt; 2.0 mm = Significant ST depression (Higher risk of heart disease)</a:t>
            </a:r>
          </a:p>
          <a:p>
            <a:pPr algn="just">
              <a:lnSpc>
                <a:spcPts val="4441"/>
              </a:lnSpc>
            </a:pPr>
          </a:p>
        </p:txBody>
      </p:sp>
    </p:spTree>
  </p:cSld>
  <p:clrMapOvr>
    <a:masterClrMapping/>
  </p:clrMapOvr>
  <p:transition spd="fast">
    <p:push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551487" y="7961893"/>
            <a:ext cx="5415627" cy="5336567"/>
          </a:xfrm>
          <a:custGeom>
            <a:avLst/>
            <a:gdLst/>
            <a:ahLst/>
            <a:cxnLst/>
            <a:rect r="r" b="b" t="t" l="l"/>
            <a:pathLst>
              <a:path h="5336567" w="5415627">
                <a:moveTo>
                  <a:pt x="0" y="0"/>
                </a:moveTo>
                <a:lnTo>
                  <a:pt x="5415626" y="0"/>
                </a:lnTo>
                <a:lnTo>
                  <a:pt x="5415626" y="5336567"/>
                </a:lnTo>
                <a:lnTo>
                  <a:pt x="0" y="533656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552756" y="220739"/>
            <a:ext cx="8091721" cy="1615921"/>
            <a:chOff x="0" y="0"/>
            <a:chExt cx="10788961" cy="2154562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1190917" y="0"/>
              <a:ext cx="8407127" cy="1874852"/>
              <a:chOff x="0" y="0"/>
              <a:chExt cx="1660667" cy="370341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1660667" cy="370341"/>
              </a:xfrm>
              <a:custGeom>
                <a:avLst/>
                <a:gdLst/>
                <a:ahLst/>
                <a:cxnLst/>
                <a:rect r="r" b="b" t="t" l="l"/>
                <a:pathLst>
                  <a:path h="370341" w="1660667">
                    <a:moveTo>
                      <a:pt x="62620" y="0"/>
                    </a:moveTo>
                    <a:lnTo>
                      <a:pt x="1598048" y="0"/>
                    </a:lnTo>
                    <a:cubicBezTo>
                      <a:pt x="1614655" y="0"/>
                      <a:pt x="1630583" y="6597"/>
                      <a:pt x="1642326" y="18341"/>
                    </a:cubicBezTo>
                    <a:cubicBezTo>
                      <a:pt x="1654070" y="30084"/>
                      <a:pt x="1660667" y="46012"/>
                      <a:pt x="1660667" y="62620"/>
                    </a:cubicBezTo>
                    <a:lnTo>
                      <a:pt x="1660667" y="307722"/>
                    </a:lnTo>
                    <a:cubicBezTo>
                      <a:pt x="1660667" y="324329"/>
                      <a:pt x="1654070" y="340257"/>
                      <a:pt x="1642326" y="352000"/>
                    </a:cubicBezTo>
                    <a:cubicBezTo>
                      <a:pt x="1630583" y="363744"/>
                      <a:pt x="1614655" y="370341"/>
                      <a:pt x="1598048" y="370341"/>
                    </a:cubicBezTo>
                    <a:lnTo>
                      <a:pt x="62620" y="370341"/>
                    </a:lnTo>
                    <a:cubicBezTo>
                      <a:pt x="46012" y="370341"/>
                      <a:pt x="30084" y="363744"/>
                      <a:pt x="18341" y="352000"/>
                    </a:cubicBezTo>
                    <a:cubicBezTo>
                      <a:pt x="6597" y="340257"/>
                      <a:pt x="0" y="324329"/>
                      <a:pt x="0" y="307722"/>
                    </a:cubicBezTo>
                    <a:lnTo>
                      <a:pt x="0" y="62620"/>
                    </a:lnTo>
                    <a:cubicBezTo>
                      <a:pt x="0" y="46012"/>
                      <a:pt x="6597" y="30084"/>
                      <a:pt x="18341" y="18341"/>
                    </a:cubicBezTo>
                    <a:cubicBezTo>
                      <a:pt x="30084" y="6597"/>
                      <a:pt x="46012" y="0"/>
                      <a:pt x="6262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rnd">
                <a:solidFill>
                  <a:srgbClr val="CD4146"/>
                </a:solidFill>
                <a:prstDash val="solid"/>
                <a:round/>
              </a:ln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57150"/>
                <a:ext cx="1660667" cy="4274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sp>
          <p:nvSpPr>
            <p:cNvPr name="TextBox 8" id="8"/>
            <p:cNvSpPr txBox="true"/>
            <p:nvPr/>
          </p:nvSpPr>
          <p:spPr>
            <a:xfrm rot="0">
              <a:off x="0" y="281595"/>
              <a:ext cx="10788961" cy="18729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685"/>
                </a:lnSpc>
              </a:pPr>
              <a:r>
                <a:rPr lang="en-US" sz="5489" b="true">
                  <a:solidFill>
                    <a:srgbClr val="CD4146"/>
                  </a:solidFill>
                  <a:latin typeface="Oswald Bold"/>
                  <a:ea typeface="Oswald Bold"/>
                  <a:cs typeface="Oswald Bold"/>
                  <a:sym typeface="Oswald Bold"/>
                </a:rPr>
                <a:t>Data Contains</a:t>
              </a:r>
            </a:p>
            <a:p>
              <a:pPr algn="ctr">
                <a:lnSpc>
                  <a:spcPts val="3625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560484" y="2326296"/>
            <a:ext cx="7984543" cy="6635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06"/>
              </a:lnSpc>
            </a:pPr>
            <a:r>
              <a:rPr lang="en-US" sz="3147" b="true">
                <a:solidFill>
                  <a:srgbClr val="CD4146"/>
                </a:solidFill>
                <a:latin typeface="Poppins Bold"/>
                <a:ea typeface="Poppins Bold"/>
                <a:cs typeface="Poppins Bold"/>
                <a:sym typeface="Poppins Bold"/>
              </a:rPr>
              <a:t>11.</a:t>
            </a:r>
            <a:r>
              <a:rPr lang="en-US" sz="3147" b="true">
                <a:solidFill>
                  <a:srgbClr val="CD4146"/>
                </a:solidFill>
                <a:latin typeface="Poppins Bold"/>
                <a:ea typeface="Poppins Bold"/>
                <a:cs typeface="Poppins Bold"/>
                <a:sym typeface="Poppins Bold"/>
              </a:rPr>
              <a:t>slope</a:t>
            </a:r>
          </a:p>
          <a:p>
            <a:pPr algn="just">
              <a:lnSpc>
                <a:spcPts val="4406"/>
              </a:lnSpc>
            </a:pPr>
            <a:r>
              <a:rPr lang="en-US" sz="3147">
                <a:solidFill>
                  <a:srgbClr val="CD4146"/>
                </a:solidFill>
                <a:latin typeface="Poppins"/>
                <a:ea typeface="Poppins"/>
                <a:cs typeface="Poppins"/>
                <a:sym typeface="Poppins"/>
              </a:rPr>
              <a:t>Slope refers to the slope of the ST segment in an electrocardiogram (ECG) during peak exercise. </a:t>
            </a:r>
          </a:p>
          <a:p>
            <a:pPr algn="just" marL="679484" indent="-339742" lvl="1">
              <a:lnSpc>
                <a:spcPts val="4406"/>
              </a:lnSpc>
              <a:buFont typeface="Arial"/>
              <a:buChar char="•"/>
            </a:pPr>
            <a:r>
              <a:rPr lang="en-US" sz="3147">
                <a:solidFill>
                  <a:srgbClr val="CD4146"/>
                </a:solidFill>
                <a:latin typeface="Poppins"/>
                <a:ea typeface="Poppins"/>
                <a:cs typeface="Poppins"/>
                <a:sym typeface="Poppins"/>
              </a:rPr>
              <a:t>0 = Upsloping (Lower risk, often normal)</a:t>
            </a:r>
          </a:p>
          <a:p>
            <a:pPr algn="just" marL="679484" indent="-339742" lvl="1">
              <a:lnSpc>
                <a:spcPts val="4406"/>
              </a:lnSpc>
              <a:buFont typeface="Arial"/>
              <a:buChar char="•"/>
            </a:pPr>
            <a:r>
              <a:rPr lang="en-US" sz="3147">
                <a:solidFill>
                  <a:srgbClr val="CD4146"/>
                </a:solidFill>
                <a:latin typeface="Poppins"/>
                <a:ea typeface="Poppins"/>
                <a:cs typeface="Poppins"/>
                <a:sym typeface="Poppins"/>
              </a:rPr>
              <a:t>1 = Flat (Possible heart disease, concerning) </a:t>
            </a:r>
          </a:p>
          <a:p>
            <a:pPr algn="just" marL="679484" indent="-339742" lvl="1">
              <a:lnSpc>
                <a:spcPts val="4406"/>
              </a:lnSpc>
              <a:buFont typeface="Arial"/>
              <a:buChar char="•"/>
            </a:pPr>
            <a:r>
              <a:rPr lang="en-US" sz="3147">
                <a:solidFill>
                  <a:srgbClr val="CD4146"/>
                </a:solidFill>
                <a:latin typeface="Poppins"/>
                <a:ea typeface="Poppins"/>
                <a:cs typeface="Poppins"/>
                <a:sym typeface="Poppins"/>
              </a:rPr>
              <a:t>2 = Downsloping (Higher risk of heart disease)</a:t>
            </a:r>
          </a:p>
          <a:p>
            <a:pPr algn="just">
              <a:lnSpc>
                <a:spcPts val="4406"/>
              </a:lnSpc>
            </a:pPr>
          </a:p>
          <a:p>
            <a:pPr algn="just">
              <a:lnSpc>
                <a:spcPts val="4406"/>
              </a:lnSpc>
            </a:pP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-2639035" y="-2668283"/>
            <a:ext cx="5415627" cy="5336567"/>
          </a:xfrm>
          <a:custGeom>
            <a:avLst/>
            <a:gdLst/>
            <a:ahLst/>
            <a:cxnLst/>
            <a:rect r="r" b="b" t="t" l="l"/>
            <a:pathLst>
              <a:path h="5336567" w="5415627">
                <a:moveTo>
                  <a:pt x="0" y="0"/>
                </a:moveTo>
                <a:lnTo>
                  <a:pt x="5415626" y="0"/>
                </a:lnTo>
                <a:lnTo>
                  <a:pt x="5415626" y="5336566"/>
                </a:lnTo>
                <a:lnTo>
                  <a:pt x="0" y="5336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9745857" y="2326296"/>
            <a:ext cx="8298660" cy="7310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41"/>
              </a:lnSpc>
            </a:pPr>
            <a:r>
              <a:rPr lang="en-US" sz="3172" b="true">
                <a:solidFill>
                  <a:srgbClr val="CD4146"/>
                </a:solidFill>
                <a:latin typeface="Poppins Bold"/>
                <a:ea typeface="Poppins Bold"/>
                <a:cs typeface="Poppins Bold"/>
                <a:sym typeface="Poppins Bold"/>
              </a:rPr>
              <a:t>12.</a:t>
            </a:r>
            <a:r>
              <a:rPr lang="en-US" sz="3172" b="true">
                <a:solidFill>
                  <a:srgbClr val="CD4146"/>
                </a:solidFill>
                <a:latin typeface="Poppins Bold"/>
                <a:ea typeface="Poppins Bold"/>
                <a:cs typeface="Poppins Bold"/>
                <a:sym typeface="Poppins Bold"/>
              </a:rPr>
              <a:t>ca</a:t>
            </a:r>
          </a:p>
          <a:p>
            <a:pPr algn="just">
              <a:lnSpc>
                <a:spcPts val="4441"/>
              </a:lnSpc>
            </a:pPr>
            <a:r>
              <a:rPr lang="en-US" sz="3172">
                <a:solidFill>
                  <a:srgbClr val="CD4146"/>
                </a:solidFill>
                <a:latin typeface="Poppins"/>
                <a:ea typeface="Poppins"/>
                <a:cs typeface="Poppins"/>
                <a:sym typeface="Poppins"/>
              </a:rPr>
              <a:t>Ca (Number of Major Vessels) Explanation:</a:t>
            </a:r>
          </a:p>
          <a:p>
            <a:pPr algn="just">
              <a:lnSpc>
                <a:spcPts val="4441"/>
              </a:lnSpc>
            </a:pPr>
          </a:p>
          <a:p>
            <a:pPr algn="just" marL="684883" indent="-342441" lvl="1">
              <a:lnSpc>
                <a:spcPts val="4441"/>
              </a:lnSpc>
              <a:buFont typeface="Arial"/>
              <a:buChar char="•"/>
            </a:pPr>
            <a:r>
              <a:rPr lang="en-US" sz="3172">
                <a:solidFill>
                  <a:srgbClr val="CD4146"/>
                </a:solidFill>
                <a:latin typeface="Poppins"/>
                <a:ea typeface="Poppins"/>
                <a:cs typeface="Poppins"/>
                <a:sym typeface="Poppins"/>
              </a:rPr>
              <a:t>0 = No major vessels affected</a:t>
            </a:r>
          </a:p>
          <a:p>
            <a:pPr algn="just">
              <a:lnSpc>
                <a:spcPts val="4441"/>
              </a:lnSpc>
            </a:pPr>
          </a:p>
          <a:p>
            <a:pPr algn="just" marL="684883" indent="-342441" lvl="1">
              <a:lnSpc>
                <a:spcPts val="4441"/>
              </a:lnSpc>
              <a:buFont typeface="Arial"/>
              <a:buChar char="•"/>
            </a:pPr>
            <a:r>
              <a:rPr lang="en-US" sz="3172">
                <a:solidFill>
                  <a:srgbClr val="CD4146"/>
                </a:solidFill>
                <a:latin typeface="Poppins"/>
                <a:ea typeface="Poppins"/>
                <a:cs typeface="Poppins"/>
                <a:sym typeface="Poppins"/>
              </a:rPr>
              <a:t>1, 2, 3 = Increasing number of major blood vessels affected</a:t>
            </a:r>
          </a:p>
          <a:p>
            <a:pPr algn="just">
              <a:lnSpc>
                <a:spcPts val="4441"/>
              </a:lnSpc>
            </a:pPr>
          </a:p>
          <a:p>
            <a:pPr algn="just">
              <a:lnSpc>
                <a:spcPts val="4441"/>
              </a:lnSpc>
            </a:pPr>
            <a:r>
              <a:rPr lang="en-US" sz="3172">
                <a:solidFill>
                  <a:srgbClr val="CD4146"/>
                </a:solidFill>
                <a:latin typeface="Poppins"/>
                <a:ea typeface="Poppins"/>
                <a:cs typeface="Poppins"/>
                <a:sym typeface="Poppins"/>
              </a:rPr>
              <a:t>A higher value means more blocked or narrowed vessels, indicating a higher risk of heart disease.</a:t>
            </a:r>
          </a:p>
          <a:p>
            <a:pPr algn="just">
              <a:lnSpc>
                <a:spcPts val="4441"/>
              </a:lnSpc>
            </a:pPr>
          </a:p>
        </p:txBody>
      </p:sp>
    </p:spTree>
  </p:cSld>
  <p:clrMapOvr>
    <a:masterClrMapping/>
  </p:clrMapOvr>
  <p:transition spd="fast">
    <p:push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551487" y="7961893"/>
            <a:ext cx="5415627" cy="5336567"/>
          </a:xfrm>
          <a:custGeom>
            <a:avLst/>
            <a:gdLst/>
            <a:ahLst/>
            <a:cxnLst/>
            <a:rect r="r" b="b" t="t" l="l"/>
            <a:pathLst>
              <a:path h="5336567" w="5415627">
                <a:moveTo>
                  <a:pt x="0" y="0"/>
                </a:moveTo>
                <a:lnTo>
                  <a:pt x="5415626" y="0"/>
                </a:lnTo>
                <a:lnTo>
                  <a:pt x="5415626" y="5336567"/>
                </a:lnTo>
                <a:lnTo>
                  <a:pt x="0" y="533656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552756" y="220739"/>
            <a:ext cx="8091721" cy="1615921"/>
            <a:chOff x="0" y="0"/>
            <a:chExt cx="10788961" cy="2154562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1190917" y="0"/>
              <a:ext cx="8407127" cy="1874852"/>
              <a:chOff x="0" y="0"/>
              <a:chExt cx="1660667" cy="370341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1660667" cy="370341"/>
              </a:xfrm>
              <a:custGeom>
                <a:avLst/>
                <a:gdLst/>
                <a:ahLst/>
                <a:cxnLst/>
                <a:rect r="r" b="b" t="t" l="l"/>
                <a:pathLst>
                  <a:path h="370341" w="1660667">
                    <a:moveTo>
                      <a:pt x="62620" y="0"/>
                    </a:moveTo>
                    <a:lnTo>
                      <a:pt x="1598048" y="0"/>
                    </a:lnTo>
                    <a:cubicBezTo>
                      <a:pt x="1614655" y="0"/>
                      <a:pt x="1630583" y="6597"/>
                      <a:pt x="1642326" y="18341"/>
                    </a:cubicBezTo>
                    <a:cubicBezTo>
                      <a:pt x="1654070" y="30084"/>
                      <a:pt x="1660667" y="46012"/>
                      <a:pt x="1660667" y="62620"/>
                    </a:cubicBezTo>
                    <a:lnTo>
                      <a:pt x="1660667" y="307722"/>
                    </a:lnTo>
                    <a:cubicBezTo>
                      <a:pt x="1660667" y="324329"/>
                      <a:pt x="1654070" y="340257"/>
                      <a:pt x="1642326" y="352000"/>
                    </a:cubicBezTo>
                    <a:cubicBezTo>
                      <a:pt x="1630583" y="363744"/>
                      <a:pt x="1614655" y="370341"/>
                      <a:pt x="1598048" y="370341"/>
                    </a:cubicBezTo>
                    <a:lnTo>
                      <a:pt x="62620" y="370341"/>
                    </a:lnTo>
                    <a:cubicBezTo>
                      <a:pt x="46012" y="370341"/>
                      <a:pt x="30084" y="363744"/>
                      <a:pt x="18341" y="352000"/>
                    </a:cubicBezTo>
                    <a:cubicBezTo>
                      <a:pt x="6597" y="340257"/>
                      <a:pt x="0" y="324329"/>
                      <a:pt x="0" y="307722"/>
                    </a:cubicBezTo>
                    <a:lnTo>
                      <a:pt x="0" y="62620"/>
                    </a:lnTo>
                    <a:cubicBezTo>
                      <a:pt x="0" y="46012"/>
                      <a:pt x="6597" y="30084"/>
                      <a:pt x="18341" y="18341"/>
                    </a:cubicBezTo>
                    <a:cubicBezTo>
                      <a:pt x="30084" y="6597"/>
                      <a:pt x="46012" y="0"/>
                      <a:pt x="6262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rnd">
                <a:solidFill>
                  <a:srgbClr val="CD4146"/>
                </a:solidFill>
                <a:prstDash val="solid"/>
                <a:round/>
              </a:ln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57150"/>
                <a:ext cx="1660667" cy="4274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sp>
          <p:nvSpPr>
            <p:cNvPr name="TextBox 8" id="8"/>
            <p:cNvSpPr txBox="true"/>
            <p:nvPr/>
          </p:nvSpPr>
          <p:spPr>
            <a:xfrm rot="0">
              <a:off x="0" y="281595"/>
              <a:ext cx="10788961" cy="18729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685"/>
                </a:lnSpc>
              </a:pPr>
              <a:r>
                <a:rPr lang="en-US" sz="5489" b="true">
                  <a:solidFill>
                    <a:srgbClr val="CD4146"/>
                  </a:solidFill>
                  <a:latin typeface="Oswald Bold"/>
                  <a:ea typeface="Oswald Bold"/>
                  <a:cs typeface="Oswald Bold"/>
                  <a:sym typeface="Oswald Bold"/>
                </a:rPr>
                <a:t>Data Contains</a:t>
              </a:r>
            </a:p>
            <a:p>
              <a:pPr algn="ctr">
                <a:lnSpc>
                  <a:spcPts val="3625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785436" y="1741411"/>
            <a:ext cx="8358564" cy="83030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50"/>
              </a:lnSpc>
            </a:pPr>
            <a:r>
              <a:rPr lang="en-US" sz="3107" b="true">
                <a:solidFill>
                  <a:srgbClr val="CD4146"/>
                </a:solidFill>
                <a:latin typeface="Poppins Bold"/>
                <a:ea typeface="Poppins Bold"/>
                <a:cs typeface="Poppins Bold"/>
                <a:sym typeface="Poppins Bold"/>
              </a:rPr>
              <a:t>13.T</a:t>
            </a:r>
            <a:r>
              <a:rPr lang="en-US" sz="3107" b="true">
                <a:solidFill>
                  <a:srgbClr val="CD4146"/>
                </a:solidFill>
                <a:latin typeface="Poppins Bold"/>
                <a:ea typeface="Poppins Bold"/>
                <a:cs typeface="Poppins Bold"/>
                <a:sym typeface="Poppins Bold"/>
              </a:rPr>
              <a:t>hal</a:t>
            </a:r>
          </a:p>
          <a:p>
            <a:pPr algn="just">
              <a:lnSpc>
                <a:spcPts val="4350"/>
              </a:lnSpc>
            </a:pPr>
            <a:r>
              <a:rPr lang="en-US" sz="3107">
                <a:solidFill>
                  <a:srgbClr val="CD4146"/>
                </a:solidFill>
                <a:latin typeface="Poppins"/>
                <a:ea typeface="Poppins"/>
                <a:cs typeface="Poppins"/>
                <a:sym typeface="Poppins"/>
              </a:rPr>
              <a:t>“thal” refers to a type of thallium stress test result, which assesses how well blood flows to the heart during exercise.</a:t>
            </a:r>
          </a:p>
          <a:p>
            <a:pPr algn="just" marL="670967" indent="-335484" lvl="1">
              <a:lnSpc>
                <a:spcPts val="4350"/>
              </a:lnSpc>
              <a:buFont typeface="Arial"/>
              <a:buChar char="•"/>
            </a:pPr>
            <a:r>
              <a:rPr lang="en-US" sz="3107">
                <a:solidFill>
                  <a:srgbClr val="CD4146"/>
                </a:solidFill>
                <a:latin typeface="Poppins"/>
                <a:ea typeface="Poppins"/>
                <a:cs typeface="Poppins"/>
                <a:sym typeface="Poppins"/>
              </a:rPr>
              <a:t>0 = Unknown</a:t>
            </a:r>
          </a:p>
          <a:p>
            <a:pPr algn="just">
              <a:lnSpc>
                <a:spcPts val="4350"/>
              </a:lnSpc>
            </a:pPr>
          </a:p>
          <a:p>
            <a:pPr algn="just" marL="670967" indent="-335484" lvl="1">
              <a:lnSpc>
                <a:spcPts val="4350"/>
              </a:lnSpc>
              <a:buFont typeface="Arial"/>
              <a:buChar char="•"/>
            </a:pPr>
            <a:r>
              <a:rPr lang="en-US" sz="3107">
                <a:solidFill>
                  <a:srgbClr val="CD4146"/>
                </a:solidFill>
                <a:latin typeface="Poppins"/>
                <a:ea typeface="Poppins"/>
                <a:cs typeface="Poppins"/>
                <a:sym typeface="Poppins"/>
              </a:rPr>
              <a:t>1 = Normal (no stress-induced defect)</a:t>
            </a:r>
          </a:p>
          <a:p>
            <a:pPr algn="just">
              <a:lnSpc>
                <a:spcPts val="4350"/>
              </a:lnSpc>
            </a:pPr>
          </a:p>
          <a:p>
            <a:pPr algn="just" marL="670967" indent="-335484" lvl="1">
              <a:lnSpc>
                <a:spcPts val="4350"/>
              </a:lnSpc>
              <a:buFont typeface="Arial"/>
              <a:buChar char="•"/>
            </a:pPr>
            <a:r>
              <a:rPr lang="en-US" sz="3107">
                <a:solidFill>
                  <a:srgbClr val="CD4146"/>
                </a:solidFill>
                <a:latin typeface="Poppins"/>
                <a:ea typeface="Poppins"/>
                <a:cs typeface="Poppins"/>
                <a:sym typeface="Poppins"/>
              </a:rPr>
              <a:t>2 = Fixed Defect (old heart attack; dead tissue that doesn’t get blood)</a:t>
            </a:r>
          </a:p>
          <a:p>
            <a:pPr algn="just">
              <a:lnSpc>
                <a:spcPts val="4350"/>
              </a:lnSpc>
            </a:pPr>
          </a:p>
          <a:p>
            <a:pPr algn="just" marL="670967" indent="-335484" lvl="1">
              <a:lnSpc>
                <a:spcPts val="4350"/>
              </a:lnSpc>
              <a:buFont typeface="Arial"/>
              <a:buChar char="•"/>
            </a:pPr>
            <a:r>
              <a:rPr lang="en-US" sz="3107">
                <a:solidFill>
                  <a:srgbClr val="CD4146"/>
                </a:solidFill>
                <a:latin typeface="Poppins"/>
                <a:ea typeface="Poppins"/>
                <a:cs typeface="Poppins"/>
                <a:sym typeface="Poppins"/>
              </a:rPr>
              <a:t>3 = Reversible Defect (blood flow is only reduced during stress; possible ischemia)</a:t>
            </a:r>
          </a:p>
          <a:p>
            <a:pPr algn="just">
              <a:lnSpc>
                <a:spcPts val="4350"/>
              </a:lnSpc>
            </a:pP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-2707813" y="-2668283"/>
            <a:ext cx="5415627" cy="5336567"/>
          </a:xfrm>
          <a:custGeom>
            <a:avLst/>
            <a:gdLst/>
            <a:ahLst/>
            <a:cxnLst/>
            <a:rect r="r" b="b" t="t" l="l"/>
            <a:pathLst>
              <a:path h="5336567" w="5415627">
                <a:moveTo>
                  <a:pt x="0" y="0"/>
                </a:moveTo>
                <a:lnTo>
                  <a:pt x="5415626" y="0"/>
                </a:lnTo>
                <a:lnTo>
                  <a:pt x="5415626" y="5336566"/>
                </a:lnTo>
                <a:lnTo>
                  <a:pt x="0" y="5336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4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9776382" y="2171629"/>
            <a:ext cx="7962879" cy="4500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41"/>
              </a:lnSpc>
            </a:pPr>
            <a:r>
              <a:rPr lang="en-US" sz="3172" b="true">
                <a:solidFill>
                  <a:srgbClr val="CD4146"/>
                </a:solidFill>
                <a:latin typeface="Poppins Bold"/>
                <a:ea typeface="Poppins Bold"/>
                <a:cs typeface="Poppins Bold"/>
                <a:sym typeface="Poppins Bold"/>
              </a:rPr>
              <a:t>14.T</a:t>
            </a:r>
            <a:r>
              <a:rPr lang="en-US" sz="3172" b="true">
                <a:solidFill>
                  <a:srgbClr val="CD4146"/>
                </a:solidFill>
                <a:latin typeface="Poppins Bold"/>
                <a:ea typeface="Poppins Bold"/>
                <a:cs typeface="Poppins Bold"/>
                <a:sym typeface="Poppins Bold"/>
              </a:rPr>
              <a:t>arget</a:t>
            </a:r>
          </a:p>
          <a:p>
            <a:pPr algn="just">
              <a:lnSpc>
                <a:spcPts val="4441"/>
              </a:lnSpc>
            </a:pPr>
            <a:r>
              <a:rPr lang="en-US" sz="3172">
                <a:solidFill>
                  <a:srgbClr val="CD4146"/>
                </a:solidFill>
                <a:latin typeface="Poppins"/>
                <a:ea typeface="Poppins"/>
                <a:cs typeface="Poppins"/>
                <a:sym typeface="Poppins"/>
              </a:rPr>
              <a:t>refers to the presence or absence of heart disease</a:t>
            </a:r>
          </a:p>
          <a:p>
            <a:pPr algn="just">
              <a:lnSpc>
                <a:spcPts val="4441"/>
              </a:lnSpc>
            </a:pPr>
          </a:p>
          <a:p>
            <a:pPr algn="just" marL="684883" indent="-342441" lvl="1">
              <a:lnSpc>
                <a:spcPts val="4441"/>
              </a:lnSpc>
              <a:buFont typeface="Arial"/>
              <a:buChar char="•"/>
            </a:pPr>
            <a:r>
              <a:rPr lang="en-US" sz="3172">
                <a:solidFill>
                  <a:srgbClr val="CD4146"/>
                </a:solidFill>
                <a:latin typeface="Poppins"/>
                <a:ea typeface="Poppins"/>
                <a:cs typeface="Poppins"/>
                <a:sym typeface="Poppins"/>
              </a:rPr>
              <a:t>0 = Absence</a:t>
            </a:r>
          </a:p>
          <a:p>
            <a:pPr algn="just">
              <a:lnSpc>
                <a:spcPts val="4441"/>
              </a:lnSpc>
            </a:pPr>
          </a:p>
          <a:p>
            <a:pPr algn="just" marL="684883" indent="-342441" lvl="1">
              <a:lnSpc>
                <a:spcPts val="4441"/>
              </a:lnSpc>
              <a:buFont typeface="Arial"/>
              <a:buChar char="•"/>
            </a:pPr>
            <a:r>
              <a:rPr lang="en-US" sz="3172">
                <a:solidFill>
                  <a:srgbClr val="CD4146"/>
                </a:solidFill>
                <a:latin typeface="Poppins"/>
                <a:ea typeface="Poppins"/>
                <a:cs typeface="Poppins"/>
                <a:sym typeface="Poppins"/>
              </a:rPr>
              <a:t>1 =Presence</a:t>
            </a:r>
          </a:p>
          <a:p>
            <a:pPr algn="just">
              <a:lnSpc>
                <a:spcPts val="4441"/>
              </a:lnSpc>
            </a:pPr>
          </a:p>
        </p:txBody>
      </p:sp>
    </p:spTree>
  </p:cSld>
  <p:clrMapOvr>
    <a:masterClrMapping/>
  </p:clrMapOvr>
  <p:transition spd="fast">
    <p:push dir="l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467170" y="-3194657"/>
            <a:ext cx="6637037" cy="6540146"/>
          </a:xfrm>
          <a:custGeom>
            <a:avLst/>
            <a:gdLst/>
            <a:ahLst/>
            <a:cxnLst/>
            <a:rect r="r" b="b" t="t" l="l"/>
            <a:pathLst>
              <a:path h="6540146" w="6637037">
                <a:moveTo>
                  <a:pt x="0" y="0"/>
                </a:moveTo>
                <a:lnTo>
                  <a:pt x="6637037" y="0"/>
                </a:lnTo>
                <a:lnTo>
                  <a:pt x="6637037" y="6540146"/>
                </a:lnTo>
                <a:lnTo>
                  <a:pt x="0" y="654014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388608" y="6714885"/>
            <a:ext cx="6637037" cy="6540146"/>
          </a:xfrm>
          <a:custGeom>
            <a:avLst/>
            <a:gdLst/>
            <a:ahLst/>
            <a:cxnLst/>
            <a:rect r="r" b="b" t="t" l="l"/>
            <a:pathLst>
              <a:path h="6540146" w="6637037">
                <a:moveTo>
                  <a:pt x="0" y="0"/>
                </a:moveTo>
                <a:lnTo>
                  <a:pt x="6637037" y="0"/>
                </a:lnTo>
                <a:lnTo>
                  <a:pt x="6637037" y="6540146"/>
                </a:lnTo>
                <a:lnTo>
                  <a:pt x="0" y="654014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521216"/>
            <a:ext cx="16615402" cy="9463743"/>
          </a:xfrm>
          <a:custGeom>
            <a:avLst/>
            <a:gdLst/>
            <a:ahLst/>
            <a:cxnLst/>
            <a:rect r="r" b="b" t="t" l="l"/>
            <a:pathLst>
              <a:path h="9463743" w="16615402">
                <a:moveTo>
                  <a:pt x="0" y="0"/>
                </a:moveTo>
                <a:lnTo>
                  <a:pt x="16615402" y="0"/>
                </a:lnTo>
                <a:lnTo>
                  <a:pt x="16615402" y="9463742"/>
                </a:lnTo>
                <a:lnTo>
                  <a:pt x="0" y="946374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08475" y="6344384"/>
            <a:ext cx="780254" cy="510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03"/>
              </a:lnSpc>
              <a:spcBef>
                <a:spcPct val="0"/>
              </a:spcBef>
            </a:pPr>
            <a:r>
              <a:rPr lang="en-US" b="true" sz="2787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2</a:t>
            </a:r>
          </a:p>
        </p:txBody>
      </p:sp>
    </p:spTree>
  </p:cSld>
  <p:clrMapOvr>
    <a:masterClrMapping/>
  </p:clrMapOvr>
  <p:transition spd="fast">
    <p:push dir="l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467170" y="-3194657"/>
            <a:ext cx="6637037" cy="6540146"/>
          </a:xfrm>
          <a:custGeom>
            <a:avLst/>
            <a:gdLst/>
            <a:ahLst/>
            <a:cxnLst/>
            <a:rect r="r" b="b" t="t" l="l"/>
            <a:pathLst>
              <a:path h="6540146" w="6637037">
                <a:moveTo>
                  <a:pt x="0" y="0"/>
                </a:moveTo>
                <a:lnTo>
                  <a:pt x="6637037" y="0"/>
                </a:lnTo>
                <a:lnTo>
                  <a:pt x="6637037" y="6540146"/>
                </a:lnTo>
                <a:lnTo>
                  <a:pt x="0" y="654014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388608" y="6714885"/>
            <a:ext cx="6637037" cy="6540146"/>
          </a:xfrm>
          <a:custGeom>
            <a:avLst/>
            <a:gdLst/>
            <a:ahLst/>
            <a:cxnLst/>
            <a:rect r="r" b="b" t="t" l="l"/>
            <a:pathLst>
              <a:path h="6540146" w="6637037">
                <a:moveTo>
                  <a:pt x="0" y="0"/>
                </a:moveTo>
                <a:lnTo>
                  <a:pt x="6637037" y="0"/>
                </a:lnTo>
                <a:lnTo>
                  <a:pt x="6637037" y="6540146"/>
                </a:lnTo>
                <a:lnTo>
                  <a:pt x="0" y="654014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47750" y="521216"/>
            <a:ext cx="16615402" cy="9463743"/>
          </a:xfrm>
          <a:custGeom>
            <a:avLst/>
            <a:gdLst/>
            <a:ahLst/>
            <a:cxnLst/>
            <a:rect r="r" b="b" t="t" l="l"/>
            <a:pathLst>
              <a:path h="9463743" w="16615402">
                <a:moveTo>
                  <a:pt x="0" y="0"/>
                </a:moveTo>
                <a:lnTo>
                  <a:pt x="16615402" y="0"/>
                </a:lnTo>
                <a:lnTo>
                  <a:pt x="16615402" y="9463742"/>
                </a:lnTo>
                <a:lnTo>
                  <a:pt x="0" y="946374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855" t="0" r="-855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08475" y="6344384"/>
            <a:ext cx="780254" cy="510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03"/>
              </a:lnSpc>
              <a:spcBef>
                <a:spcPct val="0"/>
              </a:spcBef>
            </a:pPr>
            <a:r>
              <a:rPr lang="en-US" b="true" sz="2787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2</a:t>
            </a:r>
          </a:p>
        </p:txBody>
      </p:sp>
    </p:spTree>
  </p:cSld>
  <p:clrMapOvr>
    <a:masterClrMapping/>
  </p:clrMapOvr>
  <p:transition spd="fast">
    <p:push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DAGj10q3ZxU</dc:identifier>
  <dcterms:modified xsi:type="dcterms:W3CDTF">2011-08-01T06:04:30Z</dcterms:modified>
  <cp:revision>1</cp:revision>
  <dc:title>Heart disease Analysis</dc:title>
</cp:coreProperties>
</file>