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sldIdLst>
    <p:sldId id="257" r:id="rId2"/>
    <p:sldId id="259" r:id="rId3"/>
    <p:sldId id="258" r:id="rId4"/>
    <p:sldId id="260" r:id="rId5"/>
    <p:sldId id="269"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312" y="9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ck Tk" userId="86cffdbd19d12459" providerId="LiveId" clId="{274FF92B-D45D-4540-A051-63C53AA50DD7}"/>
    <pc:docChg chg="modSld">
      <pc:chgData name="karthick Tk" userId="86cffdbd19d12459" providerId="LiveId" clId="{274FF92B-D45D-4540-A051-63C53AA50DD7}" dt="2025-07-16T05:30:44.367" v="1" actId="1076"/>
      <pc:docMkLst>
        <pc:docMk/>
      </pc:docMkLst>
      <pc:sldChg chg="modSp mod">
        <pc:chgData name="karthick Tk" userId="86cffdbd19d12459" providerId="LiveId" clId="{274FF92B-D45D-4540-A051-63C53AA50DD7}" dt="2025-07-16T05:30:44.367" v="1" actId="1076"/>
        <pc:sldMkLst>
          <pc:docMk/>
          <pc:sldMk cId="1789081126" sldId="263"/>
        </pc:sldMkLst>
        <pc:picChg chg="mod">
          <ac:chgData name="karthick Tk" userId="86cffdbd19d12459" providerId="LiveId" clId="{274FF92B-D45D-4540-A051-63C53AA50DD7}" dt="2025-07-16T05:30:44.367" v="1" actId="1076"/>
          <ac:picMkLst>
            <pc:docMk/>
            <pc:sldMk cId="1789081126" sldId="263"/>
            <ac:picMk id="6" creationId="{C1A8E4CA-4638-7638-157D-ECAFF99A00FD}"/>
          </ac:picMkLst>
        </pc:picChg>
      </pc:sldChg>
    </pc:docChg>
  </pc:docChgLst>
</pc:chgInfo>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9CCA7-9D18-4CA8-B005-BCA3981A3BD9}" type="doc">
      <dgm:prSet loTypeId="urn:microsoft.com/office/officeart/2008/layout/AscendingPictureAccentProcess" loCatId="picture" qsTypeId="urn:microsoft.com/office/officeart/2005/8/quickstyle/simple1" qsCatId="simple" csTypeId="urn:microsoft.com/office/officeart/2005/8/colors/accent0_3" csCatId="mainScheme" phldr="1"/>
      <dgm:spPr/>
    </dgm:pt>
    <dgm:pt modelId="{A190F3A0-9A0C-468E-8779-238A8A7B4558}">
      <dgm:prSet phldrT="[Text]"/>
      <dgm:spPr/>
      <dgm:t>
        <a:bodyPr/>
        <a:lstStyle/>
        <a:p>
          <a:r>
            <a:rPr lang="en-US" b="1" dirty="0">
              <a:latin typeface="Arial Black" panose="020B0A04020102020204" pitchFamily="34" charset="0"/>
            </a:rPr>
            <a:t>Coffee </a:t>
          </a:r>
          <a:r>
            <a:rPr lang="en-US" b="1" dirty="0">
              <a:latin typeface="Arial Black" panose="020B0A04020102020204" pitchFamily="34" charset="0"/>
              <a:cs typeface="Courier New" panose="02070309020205020404" pitchFamily="49" charset="0"/>
            </a:rPr>
            <a:t>Quality</a:t>
          </a:r>
          <a:r>
            <a:rPr lang="en-US" b="1" dirty="0">
              <a:latin typeface="Arial Black" panose="020B0A04020102020204" pitchFamily="34" charset="0"/>
            </a:rPr>
            <a:t> Dataset Analysis</a:t>
          </a:r>
          <a:endParaRPr lang="en-IN" dirty="0">
            <a:latin typeface="Arial Black" panose="020B0A04020102020204" pitchFamily="34" charset="0"/>
          </a:endParaRPr>
        </a:p>
      </dgm:t>
    </dgm:pt>
    <dgm:pt modelId="{0CAF97E9-AEFD-4DAA-B305-66FAC5335FE8}" type="parTrans" cxnId="{2EAEEFCE-C4AF-4BF0-B4EE-63815E54A1C3}">
      <dgm:prSet/>
      <dgm:spPr/>
      <dgm:t>
        <a:bodyPr/>
        <a:lstStyle/>
        <a:p>
          <a:endParaRPr lang="en-IN"/>
        </a:p>
      </dgm:t>
    </dgm:pt>
    <dgm:pt modelId="{04D96D4D-7401-4D2C-9072-368018777553}" type="sibTrans" cxnId="{2EAEEFCE-C4AF-4BF0-B4EE-63815E54A1C3}">
      <dgm:prSet/>
      <dgm:spPr>
        <a:blipFill>
          <a:blip xmlns:r="http://schemas.openxmlformats.org/officeDocument/2006/relationships" r:embed="rId1">
            <a:extLst>
              <a:ext uri="{BEBA8EAE-BF5A-486C-A8C5-ECC9F3942E4B}">
                <a14:imgProps xmlns:a14="http://schemas.microsoft.com/office/drawing/2010/main">
                  <a14:imgLayer r:embed="rId2">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a:stretch>
            <a:fillRect t="-14000" b="-14000"/>
          </a:stretch>
        </a:blipFill>
      </dgm:spPr>
      <dgm:t>
        <a:bodyPr/>
        <a:lstStyle/>
        <a:p>
          <a:endParaRPr lang="en-IN"/>
        </a:p>
      </dgm:t>
    </dgm:pt>
    <dgm:pt modelId="{9DE0D65C-DAEC-43C4-AE06-C1358DB31FD3}" type="pres">
      <dgm:prSet presAssocID="{4C89CCA7-9D18-4CA8-B005-BCA3981A3BD9}" presName="Name0" presStyleCnt="0">
        <dgm:presLayoutVars>
          <dgm:chMax val="7"/>
          <dgm:chPref val="7"/>
          <dgm:dir/>
        </dgm:presLayoutVars>
      </dgm:prSet>
      <dgm:spPr/>
    </dgm:pt>
    <dgm:pt modelId="{B2AB1B52-5D63-40C2-B94A-B63EA1982D93}" type="pres">
      <dgm:prSet presAssocID="{A190F3A0-9A0C-468E-8779-238A8A7B4558}" presName="parTx1" presStyleLbl="node1" presStyleIdx="0" presStyleCnt="1"/>
      <dgm:spPr/>
    </dgm:pt>
    <dgm:pt modelId="{472977E6-FA2B-4FC6-B99A-9BC85109A490}" type="pres">
      <dgm:prSet presAssocID="{04D96D4D-7401-4D2C-9072-368018777553}" presName="picture1" presStyleCnt="0"/>
      <dgm:spPr/>
    </dgm:pt>
    <dgm:pt modelId="{A0652E6C-661C-4DF9-B133-1B54DD3A7F6E}" type="pres">
      <dgm:prSet presAssocID="{04D96D4D-7401-4D2C-9072-368018777553}" presName="imageRepeatNode" presStyleLbl="fgImgPlace1" presStyleIdx="0" presStyleCnt="1"/>
      <dgm:spPr/>
    </dgm:pt>
  </dgm:ptLst>
  <dgm:cxnLst>
    <dgm:cxn modelId="{01256341-DEEC-4145-A5E0-7796E20C94CB}" type="presOf" srcId="{4C89CCA7-9D18-4CA8-B005-BCA3981A3BD9}" destId="{9DE0D65C-DAEC-43C4-AE06-C1358DB31FD3}" srcOrd="0" destOrd="0" presId="urn:microsoft.com/office/officeart/2008/layout/AscendingPictureAccentProcess"/>
    <dgm:cxn modelId="{4C9D0A8A-7D3B-4308-A362-AF2017AF7A07}" type="presOf" srcId="{04D96D4D-7401-4D2C-9072-368018777553}" destId="{A0652E6C-661C-4DF9-B133-1B54DD3A7F6E}" srcOrd="0" destOrd="0" presId="urn:microsoft.com/office/officeart/2008/layout/AscendingPictureAccentProcess"/>
    <dgm:cxn modelId="{2EAEEFCE-C4AF-4BF0-B4EE-63815E54A1C3}" srcId="{4C89CCA7-9D18-4CA8-B005-BCA3981A3BD9}" destId="{A190F3A0-9A0C-468E-8779-238A8A7B4558}" srcOrd="0" destOrd="0" parTransId="{0CAF97E9-AEFD-4DAA-B305-66FAC5335FE8}" sibTransId="{04D96D4D-7401-4D2C-9072-368018777553}"/>
    <dgm:cxn modelId="{B41765EE-6D60-47B2-9E17-1A643279037F}" type="presOf" srcId="{A190F3A0-9A0C-468E-8779-238A8A7B4558}" destId="{B2AB1B52-5D63-40C2-B94A-B63EA1982D93}" srcOrd="0" destOrd="0" presId="urn:microsoft.com/office/officeart/2008/layout/AscendingPictureAccentProcess"/>
    <dgm:cxn modelId="{6A2A4CC0-221E-4BD6-98E1-1691C35A8F96}" type="presParOf" srcId="{9DE0D65C-DAEC-43C4-AE06-C1358DB31FD3}" destId="{B2AB1B52-5D63-40C2-B94A-B63EA1982D93}" srcOrd="0" destOrd="0" presId="urn:microsoft.com/office/officeart/2008/layout/AscendingPictureAccentProcess"/>
    <dgm:cxn modelId="{1A29E235-DB37-465C-B985-425E7094834E}" type="presParOf" srcId="{9DE0D65C-DAEC-43C4-AE06-C1358DB31FD3}" destId="{472977E6-FA2B-4FC6-B99A-9BC85109A490}" srcOrd="1" destOrd="0" presId="urn:microsoft.com/office/officeart/2008/layout/AscendingPictureAccentProcess"/>
    <dgm:cxn modelId="{B27CC7EA-8484-43E8-9119-055BE5BBF2C8}" type="presParOf" srcId="{472977E6-FA2B-4FC6-B99A-9BC85109A490}" destId="{A0652E6C-661C-4DF9-B133-1B54DD3A7F6E}"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B1B52-5D63-40C2-B94A-B63EA1982D93}">
      <dsp:nvSpPr>
        <dsp:cNvPr id="0" name=""/>
        <dsp:cNvSpPr/>
      </dsp:nvSpPr>
      <dsp:spPr>
        <a:xfrm>
          <a:off x="2366916" y="2770589"/>
          <a:ext cx="7083262" cy="189964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929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1" kern="1200" dirty="0">
              <a:latin typeface="Arial Black" panose="020B0A04020102020204" pitchFamily="34" charset="0"/>
            </a:rPr>
            <a:t>Coffee </a:t>
          </a:r>
          <a:r>
            <a:rPr lang="en-US" sz="4300" b="1" kern="1200" dirty="0">
              <a:latin typeface="Arial Black" panose="020B0A04020102020204" pitchFamily="34" charset="0"/>
              <a:cs typeface="Courier New" panose="02070309020205020404" pitchFamily="49" charset="0"/>
            </a:rPr>
            <a:t>Quality</a:t>
          </a:r>
          <a:r>
            <a:rPr lang="en-US" sz="4300" b="1" kern="1200" dirty="0">
              <a:latin typeface="Arial Black" panose="020B0A04020102020204" pitchFamily="34" charset="0"/>
            </a:rPr>
            <a:t> Dataset Analysis</a:t>
          </a:r>
          <a:endParaRPr lang="en-IN" sz="4300" kern="1200" dirty="0">
            <a:latin typeface="Arial Black" panose="020B0A04020102020204" pitchFamily="34" charset="0"/>
          </a:endParaRPr>
        </a:p>
      </dsp:txBody>
      <dsp:txXfrm>
        <a:off x="2459649" y="2863322"/>
        <a:ext cx="6897796" cy="1714176"/>
      </dsp:txXfrm>
    </dsp:sp>
    <dsp:sp modelId="{A0652E6C-661C-4DF9-B133-1B54DD3A7F6E}">
      <dsp:nvSpPr>
        <dsp:cNvPr id="0" name=""/>
        <dsp:cNvSpPr/>
      </dsp:nvSpPr>
      <dsp:spPr>
        <a:xfrm>
          <a:off x="402737" y="908634"/>
          <a:ext cx="3283977" cy="3284469"/>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a:stretch>
            <a:fillRect t="-14000" b="-14000"/>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73352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1AB27-229D-4752-B708-9A5C09CBFFB9}"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51431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63292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173686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414097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06599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538192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223471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99607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41896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30130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1AB27-229D-4752-B708-9A5C09CBFFB9}"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25470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1AB27-229D-4752-B708-9A5C09CBFFB9}"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59335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1AB27-229D-4752-B708-9A5C09CBFFB9}"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199988044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1AB27-229D-4752-B708-9A5C09CBFFB9}"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7708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1AB27-229D-4752-B708-9A5C09CBFFB9}"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64673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431AB27-229D-4752-B708-9A5C09CBFFB9}" type="datetimeFigureOut">
              <a:rPr lang="en-IN" smtClean="0"/>
              <a:t>16-07-2025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9464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31AB27-229D-4752-B708-9A5C09CBFFB9}" type="datetimeFigureOut">
              <a:rPr lang="en-IN" smtClean="0"/>
              <a:t>16-07-2025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D1E0DD-CF70-4F82-A2AE-5E9CE1B375EE}" type="slidenum">
              <a:rPr lang="en-IN" smtClean="0"/>
              <a:t>‹#›</a:t>
            </a:fld>
            <a:endParaRPr lang="en-IN"/>
          </a:p>
        </p:txBody>
      </p:sp>
    </p:spTree>
    <p:extLst>
      <p:ext uri="{BB962C8B-B14F-4D97-AF65-F5344CB8AC3E}">
        <p14:creationId xmlns:p14="http://schemas.microsoft.com/office/powerpoint/2010/main" val="2924800933"/>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jpg"/><Relationship Id="rId5" Type="http://schemas.openxmlformats.org/officeDocument/2006/relationships/diagramColors" Target="../diagrams/colors1.xml"/><Relationship Id="rId10" Type="http://schemas.microsoft.com/office/2007/relationships/hdphoto" Target="../media/hdphoto3.wdp"/><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8B4A7647-EDEC-16B7-9E02-B18BA7DA9F1D}"/>
              </a:ext>
            </a:extLst>
          </p:cNvPr>
          <p:cNvGraphicFramePr/>
          <p:nvPr>
            <p:extLst>
              <p:ext uri="{D42A27DB-BD31-4B8C-83A1-F6EECF244321}">
                <p14:modId xmlns:p14="http://schemas.microsoft.com/office/powerpoint/2010/main" val="2060829049"/>
              </p:ext>
            </p:extLst>
          </p:nvPr>
        </p:nvGraphicFramePr>
        <p:xfrm>
          <a:off x="729465" y="-297951"/>
          <a:ext cx="9852917" cy="5578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78ED452-F11B-4251-CA08-F9C28DD47F90}"/>
              </a:ext>
            </a:extLst>
          </p:cNvPr>
          <p:cNvSpPr txBox="1"/>
          <p:nvPr/>
        </p:nvSpPr>
        <p:spPr>
          <a:xfrm>
            <a:off x="8758277" y="5060432"/>
            <a:ext cx="5161935" cy="1114408"/>
          </a:xfrm>
          <a:prstGeom prst="rect">
            <a:avLst/>
          </a:prstGeom>
          <a:noFill/>
        </p:spPr>
        <p:txBody>
          <a:bodyPr wrap="square" rtlCol="0">
            <a:spAutoFit/>
          </a:bodyPr>
          <a:lstStyle/>
          <a:p>
            <a:pPr algn="just">
              <a:lnSpc>
                <a:spcPct val="200000"/>
              </a:lnSpc>
            </a:pPr>
            <a:r>
              <a:rPr lang="en-IN" b="1" dirty="0">
                <a:latin typeface="Arial" panose="020B0604020202020204" pitchFamily="34" charset="0"/>
                <a:cs typeface="Arial" panose="020B0604020202020204" pitchFamily="34" charset="0"/>
              </a:rPr>
              <a:t>Name </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Karthick.T</a:t>
            </a:r>
            <a:endParaRPr lang="en-IN" dirty="0">
              <a:latin typeface="Arial" panose="020B0604020202020204" pitchFamily="34" charset="0"/>
              <a:cs typeface="Arial" panose="020B0604020202020204" pitchFamily="34" charset="0"/>
            </a:endParaRPr>
          </a:p>
          <a:p>
            <a:pPr algn="just">
              <a:lnSpc>
                <a:spcPct val="200000"/>
              </a:lnSpc>
            </a:pPr>
            <a:r>
              <a:rPr lang="en-IN" b="1" dirty="0">
                <a:latin typeface="Arial" panose="020B0604020202020204" pitchFamily="34" charset="0"/>
                <a:cs typeface="Arial" panose="020B0604020202020204" pitchFamily="34" charset="0"/>
              </a:rPr>
              <a:t>Date</a:t>
            </a:r>
            <a:r>
              <a:rPr lang="en-IN" dirty="0">
                <a:latin typeface="Arial" panose="020B0604020202020204" pitchFamily="34" charset="0"/>
                <a:cs typeface="Arial" panose="020B0604020202020204" pitchFamily="34" charset="0"/>
              </a:rPr>
              <a:t>     :  27-06-2025</a:t>
            </a:r>
          </a:p>
        </p:txBody>
      </p:sp>
      <p:pic>
        <p:nvPicPr>
          <p:cNvPr id="22" name="Picture 21">
            <a:extLst>
              <a:ext uri="{FF2B5EF4-FFF2-40B4-BE49-F238E27FC236}">
                <a16:creationId xmlns:a16="http://schemas.microsoft.com/office/drawing/2014/main" id="{4ECEEBC9-282D-1335-6546-1E4FC569D6A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778" b="98667" l="9778" r="95111">
                        <a14:foregroundMark x1="93333" y1="43556" x2="98222" y2="68444"/>
                        <a14:foregroundMark x1="98222" y1="68444" x2="83111" y2="87556"/>
                        <a14:foregroundMark x1="83111" y1="87556" x2="56444" y2="98667"/>
                        <a14:foregroundMark x1="56444" y1="98667" x2="87111" y2="85333"/>
                        <a14:foregroundMark x1="87111" y1="85333" x2="68889" y2="99111"/>
                        <a14:foregroundMark x1="94222" y1="89778" x2="98667" y2="52000"/>
                        <a14:foregroundMark x1="98667" y1="52000" x2="95111" y2="88444"/>
                        <a14:foregroundMark x1="95111" y1="88444" x2="61778" y2="88000"/>
                        <a14:foregroundMark x1="61778" y1="88000" x2="87556" y2="83111"/>
                        <a14:foregroundMark x1="87556" y1="83111" x2="94667" y2="57778"/>
                        <a14:foregroundMark x1="94667" y1="57778" x2="95111" y2="44889"/>
                      </a14:backgroundRemoval>
                    </a14:imgEffect>
                  </a14:imgLayer>
                </a14:imgProps>
              </a:ext>
              <a:ext uri="{28A0092B-C50C-407E-A947-70E740481C1C}">
                <a14:useLocalDpi xmlns:a14="http://schemas.microsoft.com/office/drawing/2010/main" val="0"/>
              </a:ext>
            </a:extLst>
          </a:blip>
          <a:stretch>
            <a:fillRect/>
          </a:stretch>
        </p:blipFill>
        <p:spPr>
          <a:xfrm>
            <a:off x="10005959" y="4607477"/>
            <a:ext cx="2250523" cy="2250523"/>
          </a:xfrm>
          <a:prstGeom prst="rect">
            <a:avLst/>
          </a:prstGeom>
          <a:ln>
            <a:noFill/>
          </a:ln>
        </p:spPr>
      </p:pic>
      <p:pic>
        <p:nvPicPr>
          <p:cNvPr id="28" name="Picture 27">
            <a:extLst>
              <a:ext uri="{FF2B5EF4-FFF2-40B4-BE49-F238E27FC236}">
                <a16:creationId xmlns:a16="http://schemas.microsoft.com/office/drawing/2014/main" id="{327BC9DD-0D05-9F92-2C55-CA0BF2A4A8D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778" b="89778" l="9778" r="93778">
                        <a14:foregroundMark x1="16889" y1="55556" x2="59556" y2="28889"/>
                        <a14:foregroundMark x1="59556" y1="28889" x2="82667" y2="23556"/>
                        <a14:foregroundMark x1="82667" y1="23556" x2="93778" y2="45778"/>
                        <a14:foregroundMark x1="93778" y1="45778" x2="75556" y2="65778"/>
                        <a14:foregroundMark x1="75556" y1="65778" x2="48000" y2="82667"/>
                        <a14:foregroundMark x1="48000" y1="82667" x2="25333" y2="84000"/>
                        <a14:foregroundMark x1="25333" y1="84000" x2="13778" y2="62222"/>
                        <a14:foregroundMark x1="13778" y1="62222" x2="18222" y2="56889"/>
                        <a14:foregroundMark x1="72889" y1="47111" x2="73778" y2="47556"/>
                      </a14:backgroundRemoval>
                    </a14:imgEffect>
                  </a14:imgLayer>
                </a14:imgProps>
              </a:ext>
              <a:ext uri="{28A0092B-C50C-407E-A947-70E740481C1C}">
                <a14:useLocalDpi xmlns:a14="http://schemas.microsoft.com/office/drawing/2010/main" val="0"/>
              </a:ext>
            </a:extLst>
          </a:blip>
          <a:stretch>
            <a:fillRect/>
          </a:stretch>
        </p:blipFill>
        <p:spPr>
          <a:xfrm>
            <a:off x="9471222" y="3534540"/>
            <a:ext cx="1072937" cy="1072937"/>
          </a:xfrm>
          <a:prstGeom prst="rect">
            <a:avLst/>
          </a:prstGeom>
        </p:spPr>
      </p:pic>
      <p:pic>
        <p:nvPicPr>
          <p:cNvPr id="26" name="Picture 25">
            <a:extLst>
              <a:ext uri="{FF2B5EF4-FFF2-40B4-BE49-F238E27FC236}">
                <a16:creationId xmlns:a16="http://schemas.microsoft.com/office/drawing/2014/main" id="{72A8FF05-EA86-746A-3DFE-FD7C78B151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174" y="6378190"/>
            <a:ext cx="1697697" cy="625710"/>
          </a:xfrm>
          <a:prstGeom prst="ellipse">
            <a:avLst/>
          </a:prstGeom>
          <a:ln>
            <a:noFill/>
          </a:ln>
          <a:effectLst>
            <a:softEdge rad="112500"/>
          </a:effectLst>
        </p:spPr>
      </p:pic>
      <p:pic>
        <p:nvPicPr>
          <p:cNvPr id="30" name="Picture 29">
            <a:extLst>
              <a:ext uri="{FF2B5EF4-FFF2-40B4-BE49-F238E27FC236}">
                <a16:creationId xmlns:a16="http://schemas.microsoft.com/office/drawing/2014/main" id="{05C81810-C0CB-F6C0-787C-9A701B44B4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84339" y="6378190"/>
            <a:ext cx="1776652" cy="654810"/>
          </a:xfrm>
          <a:prstGeom prst="ellipse">
            <a:avLst/>
          </a:prstGeom>
          <a:ln>
            <a:noFill/>
          </a:ln>
          <a:effectLst>
            <a:softEdge rad="112500"/>
          </a:effectLst>
        </p:spPr>
      </p:pic>
      <p:pic>
        <p:nvPicPr>
          <p:cNvPr id="31" name="Picture 30">
            <a:extLst>
              <a:ext uri="{FF2B5EF4-FFF2-40B4-BE49-F238E27FC236}">
                <a16:creationId xmlns:a16="http://schemas.microsoft.com/office/drawing/2014/main" id="{7B190D25-AAE0-108D-00BA-4F130E894B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77760" y="6399587"/>
            <a:ext cx="1697697" cy="625709"/>
          </a:xfrm>
          <a:prstGeom prst="ellipse">
            <a:avLst/>
          </a:prstGeom>
          <a:ln>
            <a:noFill/>
          </a:ln>
          <a:effectLst>
            <a:softEdge rad="112500"/>
          </a:effectLst>
        </p:spPr>
      </p:pic>
      <p:pic>
        <p:nvPicPr>
          <p:cNvPr id="32" name="Picture 31">
            <a:extLst>
              <a:ext uri="{FF2B5EF4-FFF2-40B4-BE49-F238E27FC236}">
                <a16:creationId xmlns:a16="http://schemas.microsoft.com/office/drawing/2014/main" id="{95FDCE28-CC9F-F551-D81F-B2182F0DF8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64612" y="6405130"/>
            <a:ext cx="1667614" cy="614622"/>
          </a:xfrm>
          <a:prstGeom prst="ellipse">
            <a:avLst/>
          </a:prstGeom>
          <a:ln>
            <a:noFill/>
          </a:ln>
          <a:effectLst>
            <a:softEdge rad="112500"/>
          </a:effectLst>
        </p:spPr>
      </p:pic>
      <p:pic>
        <p:nvPicPr>
          <p:cNvPr id="33" name="Picture 32">
            <a:extLst>
              <a:ext uri="{FF2B5EF4-FFF2-40B4-BE49-F238E27FC236}">
                <a16:creationId xmlns:a16="http://schemas.microsoft.com/office/drawing/2014/main" id="{DE78CACF-59ED-CF2C-8519-125945A4D07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37540" y="6466348"/>
            <a:ext cx="1298275" cy="478497"/>
          </a:xfrm>
          <a:prstGeom prst="ellipse">
            <a:avLst/>
          </a:prstGeom>
          <a:ln>
            <a:noFill/>
          </a:ln>
          <a:effectLst>
            <a:softEdge rad="112500"/>
          </a:effectLst>
        </p:spPr>
      </p:pic>
      <p:pic>
        <p:nvPicPr>
          <p:cNvPr id="34" name="Picture 33">
            <a:extLst>
              <a:ext uri="{FF2B5EF4-FFF2-40B4-BE49-F238E27FC236}">
                <a16:creationId xmlns:a16="http://schemas.microsoft.com/office/drawing/2014/main" id="{50939814-59C2-99FD-8D8C-D2ACEF3E71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0940" y="6384686"/>
            <a:ext cx="1697697" cy="625710"/>
          </a:xfrm>
          <a:prstGeom prst="ellipse">
            <a:avLst/>
          </a:prstGeom>
          <a:ln>
            <a:noFill/>
          </a:ln>
          <a:effectLst>
            <a:softEdge rad="112500"/>
          </a:effectLst>
        </p:spPr>
      </p:pic>
      <p:pic>
        <p:nvPicPr>
          <p:cNvPr id="35" name="Picture 34">
            <a:extLst>
              <a:ext uri="{FF2B5EF4-FFF2-40B4-BE49-F238E27FC236}">
                <a16:creationId xmlns:a16="http://schemas.microsoft.com/office/drawing/2014/main" id="{75E56C2A-673C-B44D-AC12-4240839375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70015" y="6392741"/>
            <a:ext cx="1697697" cy="625709"/>
          </a:xfrm>
          <a:prstGeom prst="ellipse">
            <a:avLst/>
          </a:prstGeom>
          <a:ln>
            <a:noFill/>
          </a:ln>
          <a:effectLst>
            <a:softEdge rad="112500"/>
          </a:effectLst>
        </p:spPr>
      </p:pic>
      <p:pic>
        <p:nvPicPr>
          <p:cNvPr id="36" name="Picture 35">
            <a:extLst>
              <a:ext uri="{FF2B5EF4-FFF2-40B4-BE49-F238E27FC236}">
                <a16:creationId xmlns:a16="http://schemas.microsoft.com/office/drawing/2014/main" id="{06856DDA-93D3-FBA9-D378-0257FE521B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80491" y="6488186"/>
            <a:ext cx="1298275" cy="478497"/>
          </a:xfrm>
          <a:prstGeom prst="ellipse">
            <a:avLst/>
          </a:prstGeom>
          <a:ln>
            <a:noFill/>
          </a:ln>
          <a:effectLst>
            <a:softEdge rad="112500"/>
          </a:effectLst>
        </p:spPr>
      </p:pic>
      <p:pic>
        <p:nvPicPr>
          <p:cNvPr id="37" name="Picture 36">
            <a:extLst>
              <a:ext uri="{FF2B5EF4-FFF2-40B4-BE49-F238E27FC236}">
                <a16:creationId xmlns:a16="http://schemas.microsoft.com/office/drawing/2014/main" id="{2B61E874-B815-D45A-39BC-4998B19EBF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29629" y="6488223"/>
            <a:ext cx="1298275" cy="478497"/>
          </a:xfrm>
          <a:prstGeom prst="ellipse">
            <a:avLst/>
          </a:prstGeom>
          <a:ln>
            <a:noFill/>
          </a:ln>
          <a:effectLst>
            <a:softEdge rad="112500"/>
          </a:effectLst>
        </p:spPr>
      </p:pic>
      <p:pic>
        <p:nvPicPr>
          <p:cNvPr id="38" name="Picture 37">
            <a:extLst>
              <a:ext uri="{FF2B5EF4-FFF2-40B4-BE49-F238E27FC236}">
                <a16:creationId xmlns:a16="http://schemas.microsoft.com/office/drawing/2014/main" id="{45EA8A00-0386-B112-3EB8-1D38F5FA1C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53559" y="6531899"/>
            <a:ext cx="1298275" cy="478497"/>
          </a:xfrm>
          <a:prstGeom prst="ellipse">
            <a:avLst/>
          </a:prstGeom>
          <a:ln>
            <a:noFill/>
          </a:ln>
          <a:effectLst>
            <a:softEdge rad="112500"/>
          </a:effectLst>
        </p:spPr>
      </p:pic>
    </p:spTree>
    <p:extLst>
      <p:ext uri="{BB962C8B-B14F-4D97-AF65-F5344CB8AC3E}">
        <p14:creationId xmlns:p14="http://schemas.microsoft.com/office/powerpoint/2010/main" val="332371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E5C50-9345-E21E-F4D7-CD0D8CA92DF1}"/>
              </a:ext>
            </a:extLst>
          </p:cNvPr>
          <p:cNvSpPr txBox="1"/>
          <p:nvPr/>
        </p:nvSpPr>
        <p:spPr>
          <a:xfrm>
            <a:off x="1002890" y="501445"/>
            <a:ext cx="3539613" cy="400110"/>
          </a:xfrm>
          <a:prstGeom prst="rect">
            <a:avLst/>
          </a:prstGeom>
          <a:noFill/>
        </p:spPr>
        <p:txBody>
          <a:bodyPr wrap="square" rtlCol="0">
            <a:spAutoFit/>
          </a:bodyPr>
          <a:lstStyle/>
          <a:p>
            <a:r>
              <a:rPr lang="en-IN" sz="2000" dirty="0">
                <a:latin typeface="Algerian" panose="04020705040A02060702" pitchFamily="82" charset="0"/>
              </a:rPr>
              <a:t>Hypothesis Testing</a:t>
            </a:r>
          </a:p>
        </p:txBody>
      </p:sp>
      <p:sp>
        <p:nvSpPr>
          <p:cNvPr id="3" name="TextBox 2">
            <a:extLst>
              <a:ext uri="{FF2B5EF4-FFF2-40B4-BE49-F238E27FC236}">
                <a16:creationId xmlns:a16="http://schemas.microsoft.com/office/drawing/2014/main" id="{E6810044-07F3-6076-3358-5983F95C61E2}"/>
              </a:ext>
            </a:extLst>
          </p:cNvPr>
          <p:cNvSpPr txBox="1"/>
          <p:nvPr/>
        </p:nvSpPr>
        <p:spPr>
          <a:xfrm>
            <a:off x="1484671" y="1120877"/>
            <a:ext cx="6666271" cy="1985159"/>
          </a:xfrm>
          <a:prstGeom prst="rect">
            <a:avLst/>
          </a:prstGeom>
          <a:noFill/>
        </p:spPr>
        <p:txBody>
          <a:bodyPr wrap="square" rtlCol="0">
            <a:spAutoFit/>
          </a:bodyPr>
          <a:lstStyle/>
          <a:p>
            <a:pPr algn="just">
              <a:lnSpc>
                <a:spcPct val="150000"/>
              </a:lnSpc>
            </a:pPr>
            <a:r>
              <a:rPr lang="en-IN" sz="1400" b="1" dirty="0">
                <a:latin typeface="Comic Sans MS" panose="030F0702030302020204" pitchFamily="66" charset="0"/>
              </a:rPr>
              <a:t>1. Independent T-Test</a:t>
            </a:r>
          </a:p>
          <a:p>
            <a:pPr marL="285750" indent="-285750" algn="just">
              <a:lnSpc>
                <a:spcPct val="150000"/>
              </a:lnSpc>
              <a:buFont typeface="Wingdings" panose="05000000000000000000" pitchFamily="2" charset="2"/>
              <a:buChar char="Ø"/>
            </a:pPr>
            <a:r>
              <a:rPr lang="en-IN" sz="1400" b="1" dirty="0">
                <a:latin typeface="Comic Sans MS" panose="030F0702030302020204" pitchFamily="66" charset="0"/>
              </a:rPr>
              <a:t>Purpose</a:t>
            </a:r>
            <a:r>
              <a:rPr lang="en-IN" sz="1400" dirty="0">
                <a:latin typeface="Comic Sans MS" panose="030F0702030302020204" pitchFamily="66" charset="0"/>
              </a:rPr>
              <a:t>: Compare mean cup Points of Arabica vs Robusta coffee.</a:t>
            </a:r>
          </a:p>
          <a:p>
            <a:pPr marL="285750" indent="-285750" algn="just">
              <a:lnSpc>
                <a:spcPct val="150000"/>
              </a:lnSpc>
              <a:buFont typeface="Wingdings" panose="05000000000000000000" pitchFamily="2" charset="2"/>
              <a:buChar char="Ø"/>
            </a:pPr>
            <a:r>
              <a:rPr lang="en-IN" sz="1400" b="1" dirty="0">
                <a:latin typeface="Comic Sans MS" panose="030F0702030302020204" pitchFamily="66" charset="0"/>
              </a:rPr>
              <a:t>H₀</a:t>
            </a:r>
            <a:r>
              <a:rPr lang="en-IN" sz="1400" dirty="0">
                <a:latin typeface="Comic Sans MS" panose="030F0702030302020204" pitchFamily="66" charset="0"/>
              </a:rPr>
              <a:t>: Mean cup points of Arabica and Robusta are equal.</a:t>
            </a:r>
          </a:p>
          <a:p>
            <a:pPr marL="285750" indent="-285750" algn="just">
              <a:lnSpc>
                <a:spcPct val="150000"/>
              </a:lnSpc>
              <a:buFont typeface="Wingdings" panose="05000000000000000000" pitchFamily="2" charset="2"/>
              <a:buChar char="Ø"/>
            </a:pPr>
            <a:r>
              <a:rPr lang="en-IN" sz="1400" b="1" dirty="0">
                <a:latin typeface="Comic Sans MS" panose="030F0702030302020204" pitchFamily="66" charset="0"/>
              </a:rPr>
              <a:t>H₁</a:t>
            </a:r>
            <a:r>
              <a:rPr lang="en-IN" sz="1400" dirty="0">
                <a:latin typeface="Comic Sans MS" panose="030F0702030302020204" pitchFamily="66" charset="0"/>
              </a:rPr>
              <a:t>: Mean cup points of Arabica and Robusta are different.</a:t>
            </a:r>
          </a:p>
          <a:p>
            <a:pPr marL="285750" indent="-285750" algn="just">
              <a:lnSpc>
                <a:spcPct val="150000"/>
              </a:lnSpc>
              <a:buFont typeface="Wingdings" panose="05000000000000000000" pitchFamily="2" charset="2"/>
              <a:buChar char="Ø"/>
            </a:pPr>
            <a:r>
              <a:rPr lang="en-IN" sz="1400" dirty="0">
                <a:latin typeface="Comic Sans MS" panose="030F0702030302020204" pitchFamily="66" charset="0"/>
              </a:rPr>
              <a:t>To check if species type affects coffee quality.</a:t>
            </a:r>
          </a:p>
          <a:p>
            <a:endParaRPr lang="en-IN" dirty="0">
              <a:latin typeface="Comic Sans MS" panose="030F0702030302020204" pitchFamily="66" charset="0"/>
            </a:endParaRPr>
          </a:p>
        </p:txBody>
      </p:sp>
      <p:sp>
        <p:nvSpPr>
          <p:cNvPr id="4" name="TextBox 3">
            <a:extLst>
              <a:ext uri="{FF2B5EF4-FFF2-40B4-BE49-F238E27FC236}">
                <a16:creationId xmlns:a16="http://schemas.microsoft.com/office/drawing/2014/main" id="{8F3AB3E5-D31F-AF5E-5227-34C2BCA18808}"/>
              </a:ext>
            </a:extLst>
          </p:cNvPr>
          <p:cNvSpPr txBox="1"/>
          <p:nvPr/>
        </p:nvSpPr>
        <p:spPr>
          <a:xfrm>
            <a:off x="5525729" y="2905432"/>
            <a:ext cx="6666271" cy="1985159"/>
          </a:xfrm>
          <a:prstGeom prst="rect">
            <a:avLst/>
          </a:prstGeom>
          <a:noFill/>
        </p:spPr>
        <p:txBody>
          <a:bodyPr wrap="square" rtlCol="0">
            <a:spAutoFit/>
          </a:bodyPr>
          <a:lstStyle/>
          <a:p>
            <a:pPr algn="just">
              <a:lnSpc>
                <a:spcPct val="150000"/>
              </a:lnSpc>
            </a:pPr>
            <a:r>
              <a:rPr lang="en-US" sz="1400" b="1" dirty="0"/>
              <a:t>2. One-Way ANOVA – Variety vs Total Defects</a:t>
            </a:r>
          </a:p>
          <a:p>
            <a:pPr marL="285750" indent="-285750" algn="just">
              <a:lnSpc>
                <a:spcPct val="150000"/>
              </a:lnSpc>
              <a:buFont typeface="Wingdings" panose="05000000000000000000" pitchFamily="2" charset="2"/>
              <a:buChar char="Ø"/>
            </a:pPr>
            <a:r>
              <a:rPr lang="en-US" sz="1400" b="1" dirty="0"/>
              <a:t>Purpose</a:t>
            </a:r>
            <a:r>
              <a:rPr lang="en-US" sz="1400" dirty="0"/>
              <a:t>: Compare mean defects across coffee varieties.</a:t>
            </a:r>
          </a:p>
          <a:p>
            <a:pPr marL="285750" indent="-285750" algn="just">
              <a:lnSpc>
                <a:spcPct val="150000"/>
              </a:lnSpc>
              <a:buFont typeface="Wingdings" panose="05000000000000000000" pitchFamily="2" charset="2"/>
              <a:buChar char="Ø"/>
            </a:pPr>
            <a:r>
              <a:rPr lang="en-US" sz="1400" b="1" dirty="0"/>
              <a:t>H₀</a:t>
            </a:r>
            <a:r>
              <a:rPr lang="en-US" sz="1400" dirty="0"/>
              <a:t>: All </a:t>
            </a:r>
            <a:r>
              <a:rPr lang="en-US" sz="1400" dirty="0">
                <a:latin typeface="Comic Sans MS" panose="030F0702030302020204" pitchFamily="66" charset="0"/>
              </a:rPr>
              <a:t>varieties</a:t>
            </a:r>
            <a:r>
              <a:rPr lang="en-US" sz="1400" dirty="0"/>
              <a:t> have the same average defects.</a:t>
            </a:r>
          </a:p>
          <a:p>
            <a:pPr marL="285750" indent="-285750" algn="just">
              <a:lnSpc>
                <a:spcPct val="150000"/>
              </a:lnSpc>
              <a:buFont typeface="Wingdings" panose="05000000000000000000" pitchFamily="2" charset="2"/>
              <a:buChar char="Ø"/>
            </a:pPr>
            <a:r>
              <a:rPr lang="en-US" sz="1400" b="1" dirty="0"/>
              <a:t>H₁</a:t>
            </a:r>
            <a:r>
              <a:rPr lang="en-US" sz="1400" dirty="0"/>
              <a:t>: </a:t>
            </a:r>
            <a:r>
              <a:rPr lang="en-US" sz="1400" dirty="0" err="1"/>
              <a:t>No,variety</a:t>
            </a:r>
            <a:r>
              <a:rPr lang="en-US" sz="1400" dirty="0"/>
              <a:t> has a different average defects.</a:t>
            </a:r>
          </a:p>
          <a:p>
            <a:pPr marL="285750" indent="-285750" algn="just">
              <a:lnSpc>
                <a:spcPct val="150000"/>
              </a:lnSpc>
              <a:buFont typeface="Wingdings" panose="05000000000000000000" pitchFamily="2" charset="2"/>
              <a:buChar char="Ø"/>
            </a:pPr>
            <a:r>
              <a:rPr lang="en-US" sz="1400" dirty="0"/>
              <a:t>To see if variety affects bean defect levels.</a:t>
            </a:r>
          </a:p>
          <a:p>
            <a:endParaRPr lang="en-IN" dirty="0"/>
          </a:p>
        </p:txBody>
      </p:sp>
      <p:sp>
        <p:nvSpPr>
          <p:cNvPr id="5" name="TextBox 4">
            <a:extLst>
              <a:ext uri="{FF2B5EF4-FFF2-40B4-BE49-F238E27FC236}">
                <a16:creationId xmlns:a16="http://schemas.microsoft.com/office/drawing/2014/main" id="{AC069678-BB53-F743-3BD2-229A577C5871}"/>
              </a:ext>
            </a:extLst>
          </p:cNvPr>
          <p:cNvSpPr txBox="1"/>
          <p:nvPr/>
        </p:nvSpPr>
        <p:spPr>
          <a:xfrm>
            <a:off x="1484671" y="4680155"/>
            <a:ext cx="6666271" cy="2308324"/>
          </a:xfrm>
          <a:prstGeom prst="rect">
            <a:avLst/>
          </a:prstGeom>
          <a:noFill/>
        </p:spPr>
        <p:txBody>
          <a:bodyPr wrap="square" rtlCol="0">
            <a:spAutoFit/>
          </a:bodyPr>
          <a:lstStyle/>
          <a:p>
            <a:pPr algn="just">
              <a:lnSpc>
                <a:spcPct val="150000"/>
              </a:lnSpc>
            </a:pPr>
            <a:r>
              <a:rPr lang="en-US" sz="1400" b="1" dirty="0">
                <a:latin typeface="Comic Sans MS" panose="030F0702030302020204" pitchFamily="66" charset="0"/>
              </a:rPr>
              <a:t>3. One-Way ANOVA – Country vs Cup Score</a:t>
            </a:r>
          </a:p>
          <a:p>
            <a:pPr marL="285750" indent="-285750" algn="just">
              <a:lnSpc>
                <a:spcPct val="150000"/>
              </a:lnSpc>
              <a:buFont typeface="Wingdings" panose="05000000000000000000" pitchFamily="2" charset="2"/>
              <a:buChar char="Ø"/>
            </a:pPr>
            <a:r>
              <a:rPr lang="en-US" sz="1400" b="1" dirty="0">
                <a:latin typeface="Comic Sans MS" panose="030F0702030302020204" pitchFamily="66" charset="0"/>
              </a:rPr>
              <a:t>Purpose</a:t>
            </a:r>
            <a:r>
              <a:rPr lang="en-US" sz="1400" dirty="0">
                <a:latin typeface="Comic Sans MS" panose="030F0702030302020204" pitchFamily="66" charset="0"/>
              </a:rPr>
              <a:t>: Compare average cup points across countries of origin.</a:t>
            </a:r>
          </a:p>
          <a:p>
            <a:pPr marL="285750" indent="-285750" algn="just">
              <a:lnSpc>
                <a:spcPct val="150000"/>
              </a:lnSpc>
              <a:buFont typeface="Wingdings" panose="05000000000000000000" pitchFamily="2" charset="2"/>
              <a:buChar char="Ø"/>
            </a:pPr>
            <a:r>
              <a:rPr lang="en-US" sz="1400" b="1" dirty="0">
                <a:latin typeface="Comic Sans MS" panose="030F0702030302020204" pitchFamily="66" charset="0"/>
              </a:rPr>
              <a:t>H₀</a:t>
            </a:r>
            <a:r>
              <a:rPr lang="en-US" sz="1400" dirty="0">
                <a:latin typeface="Comic Sans MS" panose="030F0702030302020204" pitchFamily="66" charset="0"/>
              </a:rPr>
              <a:t>: All countries have the same mean cup points.</a:t>
            </a:r>
          </a:p>
          <a:p>
            <a:pPr marL="285750" indent="-285750" algn="just">
              <a:lnSpc>
                <a:spcPct val="150000"/>
              </a:lnSpc>
              <a:buFont typeface="Wingdings" panose="05000000000000000000" pitchFamily="2" charset="2"/>
              <a:buChar char="Ø"/>
            </a:pPr>
            <a:r>
              <a:rPr lang="en-US" sz="1400" b="1" dirty="0">
                <a:latin typeface="Comic Sans MS" panose="030F0702030302020204" pitchFamily="66" charset="0"/>
              </a:rPr>
              <a:t>H₁</a:t>
            </a:r>
            <a:r>
              <a:rPr lang="en-US" sz="1400" dirty="0">
                <a:latin typeface="Comic Sans MS" panose="030F0702030302020204" pitchFamily="66" charset="0"/>
              </a:rPr>
              <a:t>: No, country has a different mean cup points.</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 To analyze whether origin influences coffee quality.</a:t>
            </a:r>
          </a:p>
          <a:p>
            <a:pPr algn="just">
              <a:lnSpc>
                <a:spcPct val="150000"/>
              </a:lnSpc>
            </a:pPr>
            <a:r>
              <a:rPr lang="en-IN" sz="1400" dirty="0">
                <a:latin typeface="Comic Sans MS" panose="030F0702030302020204" pitchFamily="66" charset="0"/>
              </a:rPr>
              <a:t>.</a:t>
            </a:r>
          </a:p>
          <a:p>
            <a:endParaRPr lang="en-IN" dirty="0">
              <a:latin typeface="Comic Sans MS" panose="030F0702030302020204" pitchFamily="66" charset="0"/>
            </a:endParaRPr>
          </a:p>
        </p:txBody>
      </p:sp>
    </p:spTree>
    <p:extLst>
      <p:ext uri="{BB962C8B-B14F-4D97-AF65-F5344CB8AC3E}">
        <p14:creationId xmlns:p14="http://schemas.microsoft.com/office/powerpoint/2010/main" val="231716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72BC3-F23C-5F96-FEC4-A6A2DC50A5DA}"/>
              </a:ext>
            </a:extLst>
          </p:cNvPr>
          <p:cNvSpPr txBox="1"/>
          <p:nvPr/>
        </p:nvSpPr>
        <p:spPr>
          <a:xfrm>
            <a:off x="1160207" y="729734"/>
            <a:ext cx="3224980" cy="400110"/>
          </a:xfrm>
          <a:prstGeom prst="rect">
            <a:avLst/>
          </a:prstGeom>
          <a:noFill/>
        </p:spPr>
        <p:txBody>
          <a:bodyPr wrap="square" rtlCol="0">
            <a:spAutoFit/>
          </a:bodyPr>
          <a:lstStyle/>
          <a:p>
            <a:r>
              <a:rPr lang="en-IN" sz="2000" b="1" dirty="0">
                <a:latin typeface="Algerian" panose="04020705040A02060702" pitchFamily="82" charset="0"/>
              </a:rPr>
              <a:t>Key Insights</a:t>
            </a:r>
          </a:p>
        </p:txBody>
      </p:sp>
      <p:sp>
        <p:nvSpPr>
          <p:cNvPr id="4" name="Rectangle 1">
            <a:extLst>
              <a:ext uri="{FF2B5EF4-FFF2-40B4-BE49-F238E27FC236}">
                <a16:creationId xmlns:a16="http://schemas.microsoft.com/office/drawing/2014/main" id="{D20395A5-4A68-D4B8-C983-0F95F8183FB3}"/>
              </a:ext>
            </a:extLst>
          </p:cNvPr>
          <p:cNvSpPr>
            <a:spLocks noChangeArrowheads="1"/>
          </p:cNvSpPr>
          <p:nvPr/>
        </p:nvSpPr>
        <p:spPr bwMode="auto">
          <a:xfrm>
            <a:off x="1592826" y="1236857"/>
            <a:ext cx="9153832" cy="458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Papua New Guinea, Ethiopia, and Japan lead in cup quality. Farms like </a:t>
            </a:r>
            <a:r>
              <a:rPr lang="en-US" sz="1400" dirty="0" err="1">
                <a:latin typeface="Comic Sans MS" panose="030F0702030302020204" pitchFamily="66" charset="0"/>
              </a:rPr>
              <a:t>Metad</a:t>
            </a:r>
            <a:r>
              <a:rPr lang="en-US" sz="1400" dirty="0">
                <a:latin typeface="Comic Sans MS" panose="030F0702030302020204" pitchFamily="66" charset="0"/>
              </a:rPr>
              <a:t> Plc and El Aguila consistently deliver exceptional results.</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Arabica generally scores higher than Robusta, shows fewer defects, and dominates the sample population.</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Coffee production peaked in the early 2010s, with noticeable declines in later years. A gradual drop in cup quality was also observed over time.</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Washed/Wet is the most common and widely preferred processing method across countries. Bean color and processing methods show minimal impact on overall cup quality.</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There is no strong link between altitude and cup quality. Interestingly, larger batches tend to have fewer defects. Some farms, like Fazenda Pantano, may need attention due to higher defect levels.</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Grading delays are common. However, certifications from producers like </a:t>
            </a:r>
            <a:r>
              <a:rPr lang="en-US" sz="1400" dirty="0" err="1">
                <a:latin typeface="Comic Sans MS" panose="030F0702030302020204" pitchFamily="66" charset="0"/>
              </a:rPr>
              <a:t>Metad</a:t>
            </a:r>
            <a:r>
              <a:rPr lang="en-US" sz="1400" dirty="0">
                <a:latin typeface="Comic Sans MS" panose="030F0702030302020204" pitchFamily="66" charset="0"/>
              </a:rPr>
              <a:t> Agricultural and Ethiopia Commodity Exchange are often associated with higher cup quality.</a:t>
            </a:r>
          </a:p>
          <a:p>
            <a:pPr marL="285750" indent="-285750" algn="just">
              <a:lnSpc>
                <a:spcPct val="150000"/>
              </a:lnSpc>
              <a:buFont typeface="Wingdings" panose="05000000000000000000" pitchFamily="2" charset="2"/>
              <a:buChar char="Ø"/>
            </a:pPr>
            <a:r>
              <a:rPr lang="en-US" sz="1400" dirty="0">
                <a:latin typeface="Comic Sans MS" panose="030F0702030302020204" pitchFamily="66" charset="0"/>
              </a:rPr>
              <a:t>Key attributes such as aroma, flavor, and acidity show strong positive correlations. Sweetness and uniformity remain consistently high, while higher defects tend to slightly reduce aftertaste quality.</a:t>
            </a:r>
          </a:p>
        </p:txBody>
      </p:sp>
    </p:spTree>
    <p:extLst>
      <p:ext uri="{BB962C8B-B14F-4D97-AF65-F5344CB8AC3E}">
        <p14:creationId xmlns:p14="http://schemas.microsoft.com/office/powerpoint/2010/main" val="404165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70DFD-394D-95D4-DAA6-DADD69A46FA2}"/>
              </a:ext>
            </a:extLst>
          </p:cNvPr>
          <p:cNvSpPr txBox="1"/>
          <p:nvPr/>
        </p:nvSpPr>
        <p:spPr>
          <a:xfrm>
            <a:off x="830219" y="647993"/>
            <a:ext cx="3333135" cy="400110"/>
          </a:xfrm>
          <a:prstGeom prst="rect">
            <a:avLst/>
          </a:prstGeom>
          <a:noFill/>
        </p:spPr>
        <p:txBody>
          <a:bodyPr wrap="square" rtlCol="0">
            <a:spAutoFit/>
          </a:bodyPr>
          <a:lstStyle/>
          <a:p>
            <a:r>
              <a:rPr lang="en-IN" sz="2000" b="1" dirty="0">
                <a:latin typeface="Algerian" panose="04020705040A02060702" pitchFamily="82" charset="0"/>
              </a:rPr>
              <a:t>Conclusion</a:t>
            </a:r>
          </a:p>
        </p:txBody>
      </p:sp>
      <p:sp>
        <p:nvSpPr>
          <p:cNvPr id="6" name="Rectangle 1">
            <a:extLst>
              <a:ext uri="{FF2B5EF4-FFF2-40B4-BE49-F238E27FC236}">
                <a16:creationId xmlns:a16="http://schemas.microsoft.com/office/drawing/2014/main" id="{52990EB9-F163-DA71-8F4C-FB1B3AA40844}"/>
              </a:ext>
            </a:extLst>
          </p:cNvPr>
          <p:cNvSpPr>
            <a:spLocks noChangeArrowheads="1"/>
          </p:cNvSpPr>
          <p:nvPr/>
        </p:nvSpPr>
        <p:spPr bwMode="auto">
          <a:xfrm>
            <a:off x="1232899" y="1720278"/>
            <a:ext cx="9049062" cy="296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Origin, species, processing method, and certain sensory attributes play a significant role in quality assessment.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While Arabica consistently performs better, external factors like altitude and processing do not guarantee quality.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Certifications and proper grading practices appear to support higher quality outcomes.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The analysis can guide producers, exporters, and buyers in understanding what contributes most to high-quality coffee.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Overall, data-driven insights can help improve coffee production standards and maintain consistency in quality.</a:t>
            </a:r>
          </a:p>
        </p:txBody>
      </p:sp>
    </p:spTree>
    <p:extLst>
      <p:ext uri="{BB962C8B-B14F-4D97-AF65-F5344CB8AC3E}">
        <p14:creationId xmlns:p14="http://schemas.microsoft.com/office/powerpoint/2010/main" val="10023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54689-1298-4CD7-086F-75D97C4CB534}"/>
              </a:ext>
            </a:extLst>
          </p:cNvPr>
          <p:cNvSpPr txBox="1"/>
          <p:nvPr/>
        </p:nvSpPr>
        <p:spPr>
          <a:xfrm>
            <a:off x="3256909" y="2614596"/>
            <a:ext cx="7972745" cy="1107996"/>
          </a:xfrm>
          <a:prstGeom prst="rect">
            <a:avLst/>
          </a:prstGeom>
          <a:noFill/>
        </p:spPr>
        <p:txBody>
          <a:bodyPr wrap="square" rtlCol="0">
            <a:spAutoFit/>
          </a:bodyPr>
          <a:lstStyle/>
          <a:p>
            <a:r>
              <a:rPr lang="en-IN" sz="6600" b="1" dirty="0">
                <a:latin typeface="Algerian" panose="04020705040A02060702" pitchFamily="82" charset="0"/>
              </a:rPr>
              <a:t>THANK YOU</a:t>
            </a:r>
          </a:p>
        </p:txBody>
      </p:sp>
    </p:spTree>
    <p:extLst>
      <p:ext uri="{BB962C8B-B14F-4D97-AF65-F5344CB8AC3E}">
        <p14:creationId xmlns:p14="http://schemas.microsoft.com/office/powerpoint/2010/main" val="426784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19C02-9407-23C8-61C6-164BB8616235}"/>
              </a:ext>
            </a:extLst>
          </p:cNvPr>
          <p:cNvSpPr txBox="1"/>
          <p:nvPr/>
        </p:nvSpPr>
        <p:spPr>
          <a:xfrm>
            <a:off x="2251587" y="2212259"/>
            <a:ext cx="8308258" cy="2229072"/>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latin typeface="Comic Sans MS" panose="030F0702030302020204" pitchFamily="66" charset="0"/>
              </a:rPr>
              <a:t>This project analyzes global coffee data to understand how factors like altitude, variety, and origin affect coffee quality.</a:t>
            </a:r>
          </a:p>
          <a:p>
            <a:pPr marL="285750" indent="-285750" algn="just">
              <a:lnSpc>
                <a:spcPct val="200000"/>
              </a:lnSpc>
              <a:buFont typeface="Wingdings" panose="05000000000000000000" pitchFamily="2" charset="2"/>
              <a:buChar char="Ø"/>
            </a:pPr>
            <a:r>
              <a:rPr lang="en-US" dirty="0">
                <a:latin typeface="Comic Sans MS" panose="030F0702030302020204" pitchFamily="66" charset="0"/>
              </a:rPr>
              <a:t>It uses data visualization and hypothesis testing to uncover meaningful insights for producers and consumers.</a:t>
            </a:r>
            <a:endParaRPr lang="en-IN" dirty="0">
              <a:latin typeface="Comic Sans MS" panose="030F0702030302020204" pitchFamily="66" charset="0"/>
            </a:endParaRPr>
          </a:p>
        </p:txBody>
      </p:sp>
      <p:sp>
        <p:nvSpPr>
          <p:cNvPr id="3" name="TextBox 2">
            <a:extLst>
              <a:ext uri="{FF2B5EF4-FFF2-40B4-BE49-F238E27FC236}">
                <a16:creationId xmlns:a16="http://schemas.microsoft.com/office/drawing/2014/main" id="{A6488ED8-B087-B00D-FEBA-6225A06695DF}"/>
              </a:ext>
            </a:extLst>
          </p:cNvPr>
          <p:cNvSpPr txBox="1"/>
          <p:nvPr/>
        </p:nvSpPr>
        <p:spPr>
          <a:xfrm>
            <a:off x="1750142" y="1584567"/>
            <a:ext cx="3923071" cy="461665"/>
          </a:xfrm>
          <a:prstGeom prst="rect">
            <a:avLst/>
          </a:prstGeom>
          <a:noFill/>
        </p:spPr>
        <p:txBody>
          <a:bodyPr wrap="square" rtlCol="0">
            <a:spAutoFit/>
          </a:bodyPr>
          <a:lstStyle/>
          <a:p>
            <a:r>
              <a:rPr lang="en-IN" sz="2400" b="1" dirty="0">
                <a:latin typeface="Algerian" panose="04020705040A02060702" pitchFamily="82" charset="0"/>
              </a:rPr>
              <a:t>Project Overview</a:t>
            </a:r>
          </a:p>
        </p:txBody>
      </p:sp>
    </p:spTree>
    <p:extLst>
      <p:ext uri="{BB962C8B-B14F-4D97-AF65-F5344CB8AC3E}">
        <p14:creationId xmlns:p14="http://schemas.microsoft.com/office/powerpoint/2010/main" val="983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2238870-1F2B-DA7B-5E0F-D76AD6EDB0ED}"/>
              </a:ext>
            </a:extLst>
          </p:cNvPr>
          <p:cNvSpPr>
            <a:spLocks noChangeArrowheads="1"/>
          </p:cNvSpPr>
          <p:nvPr/>
        </p:nvSpPr>
        <p:spPr bwMode="auto">
          <a:xfrm>
            <a:off x="1873106" y="1462658"/>
            <a:ext cx="917835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The dataset originally contained </a:t>
            </a:r>
            <a:r>
              <a:rPr kumimoji="0" lang="en-US" altLang="en-US" sz="1400" b="1" i="0" u="none" strike="noStrike" cap="none" normalizeH="0" baseline="0" dirty="0">
                <a:ln>
                  <a:noFill/>
                </a:ln>
                <a:solidFill>
                  <a:schemeClr val="tx1"/>
                </a:solidFill>
                <a:effectLst/>
                <a:latin typeface="Comic Sans MS" panose="030F0702030302020204" pitchFamily="66" charset="0"/>
              </a:rPr>
              <a:t>44 columns</a:t>
            </a:r>
            <a:r>
              <a:rPr kumimoji="0" lang="en-US" altLang="en-US" sz="1400" b="0" i="0" u="none" strike="noStrike" cap="none" normalizeH="0" baseline="0" dirty="0">
                <a:ln>
                  <a:noFill/>
                </a:ln>
                <a:solidFill>
                  <a:schemeClr val="tx1"/>
                </a:solidFill>
                <a:effectLst/>
                <a:latin typeface="Comic Sans MS" panose="030F0702030302020204" pitchFamily="66" charset="0"/>
              </a:rPr>
              <a:t> and </a:t>
            </a:r>
            <a:r>
              <a:rPr kumimoji="0" lang="en-US" altLang="en-US" sz="1400" b="1" i="0" u="none" strike="noStrike" cap="none" normalizeH="0" baseline="0" dirty="0">
                <a:ln>
                  <a:noFill/>
                </a:ln>
                <a:solidFill>
                  <a:schemeClr val="tx1"/>
                </a:solidFill>
                <a:effectLst/>
                <a:latin typeface="Comic Sans MS" panose="030F0702030302020204" pitchFamily="66" charset="0"/>
              </a:rPr>
              <a:t>13,340 rows</a:t>
            </a:r>
            <a:r>
              <a:rPr kumimoji="0" lang="en-US" altLang="en-US" sz="1400" b="0" i="0" u="none" strike="noStrike" cap="none" normalizeH="0" baseline="0" dirty="0">
                <a:ln>
                  <a:noFill/>
                </a:ln>
                <a:solidFill>
                  <a:schemeClr val="tx1"/>
                </a:solidFill>
                <a:effectLst/>
                <a:latin typeface="Comic Sans MS" panose="030F0702030302020204" pitchFamily="66" charset="0"/>
              </a:rPr>
              <a: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Each row represents a </a:t>
            </a:r>
            <a:r>
              <a:rPr kumimoji="0" lang="en-US" altLang="en-US" sz="1400" b="1" i="0" u="none" strike="noStrike" cap="none" normalizeH="0" baseline="0" dirty="0">
                <a:ln>
                  <a:noFill/>
                </a:ln>
                <a:solidFill>
                  <a:schemeClr val="tx1"/>
                </a:solidFill>
                <a:effectLst/>
                <a:latin typeface="Comic Sans MS" panose="030F0702030302020204" pitchFamily="66" charset="0"/>
              </a:rPr>
              <a:t>coffee sample</a:t>
            </a:r>
            <a:r>
              <a:rPr kumimoji="0" lang="en-US" altLang="en-US" sz="1400" b="0" i="0" u="none" strike="noStrike" cap="none" normalizeH="0" baseline="0" dirty="0">
                <a:ln>
                  <a:noFill/>
                </a:ln>
                <a:solidFill>
                  <a:schemeClr val="tx1"/>
                </a:solidFill>
                <a:effectLst/>
                <a:latin typeface="Comic Sans MS" panose="030F0702030302020204" pitchFamily="66" charset="0"/>
              </a:rPr>
              <a:t> evaluated by professional graders.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Comic Sans MS" panose="030F0702030302020204" pitchFamily="66" charset="0"/>
              </a:rPr>
              <a:t>Key features include:</a:t>
            </a: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Farm details</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Farm.Name</a:t>
            </a:r>
            <a:r>
              <a:rPr kumimoji="0" lang="en-US" altLang="en-US" sz="1400" b="0" i="0" u="none" strike="noStrike" cap="none" normalizeH="0" baseline="0" dirty="0">
                <a:ln>
                  <a:noFill/>
                </a:ln>
                <a:solidFill>
                  <a:schemeClr val="tx1"/>
                </a:solidFill>
                <a:effectLst/>
                <a:latin typeface="Comic Sans MS" panose="030F0702030302020204" pitchFamily="66" charset="0"/>
              </a:rPr>
              <a:t>, Owner, Mill, Region, </a:t>
            </a:r>
            <a:r>
              <a:rPr kumimoji="0" lang="en-US" altLang="en-US" sz="1400" b="0" i="0" u="none" strike="noStrike" cap="none" normalizeH="0" baseline="0" dirty="0" err="1">
                <a:ln>
                  <a:noFill/>
                </a:ln>
                <a:solidFill>
                  <a:schemeClr val="tx1"/>
                </a:solidFill>
                <a:effectLst/>
                <a:latin typeface="Comic Sans MS" panose="030F0702030302020204" pitchFamily="66" charset="0"/>
              </a:rPr>
              <a:t>Country.of.Origin</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Coffee variety and processing</a:t>
            </a:r>
            <a:r>
              <a:rPr kumimoji="0" lang="en-US" altLang="en-US" sz="1400" b="0" i="0" u="none" strike="noStrike" cap="none" normalizeH="0" baseline="0" dirty="0">
                <a:ln>
                  <a:noFill/>
                </a:ln>
                <a:solidFill>
                  <a:schemeClr val="tx1"/>
                </a:solidFill>
                <a:effectLst/>
                <a:latin typeface="Comic Sans MS" panose="030F0702030302020204" pitchFamily="66" charset="0"/>
              </a:rPr>
              <a:t> – Variety, </a:t>
            </a:r>
            <a:r>
              <a:rPr kumimoji="0" lang="en-US" altLang="en-US" sz="1400" b="0" i="0" u="none" strike="noStrike" cap="none" normalizeH="0" baseline="0" dirty="0" err="1">
                <a:ln>
                  <a:noFill/>
                </a:ln>
                <a:solidFill>
                  <a:schemeClr val="tx1"/>
                </a:solidFill>
                <a:effectLst/>
                <a:latin typeface="Comic Sans MS" panose="030F0702030302020204" pitchFamily="66" charset="0"/>
              </a:rPr>
              <a:t>Processing.Method</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Altitude information</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altitude_low_meters</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altitude_high_meters</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altitude_mean_meters</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Grading information</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Grading.Date</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Harvest.Year</a:t>
            </a:r>
            <a:r>
              <a:rPr kumimoji="0" lang="en-US" altLang="en-US" sz="1400" b="0" i="0" u="none" strike="noStrike" cap="none" normalizeH="0" baseline="0" dirty="0">
                <a:ln>
                  <a:noFill/>
                </a:ln>
                <a:solidFill>
                  <a:schemeClr val="tx1"/>
                </a:solidFill>
                <a:effectLst/>
                <a:latin typeface="Comic Sans MS" panose="030F0702030302020204" pitchFamily="66" charset="0"/>
              </a:rPr>
              <a:t>, Expiration</a:t>
            </a: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Defect scores</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Category.One.Defects</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Category.Two.Defects,Quakers</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Cup quality attributes</a:t>
            </a:r>
            <a:r>
              <a:rPr kumimoji="0" lang="en-US" altLang="en-US" sz="1400" b="0" i="0" u="none" strike="noStrike" cap="none" normalizeH="0" baseline="0" dirty="0">
                <a:ln>
                  <a:noFill/>
                </a:ln>
                <a:solidFill>
                  <a:schemeClr val="tx1"/>
                </a:solidFill>
                <a:effectLst/>
                <a:latin typeface="Comic Sans MS" panose="030F0702030302020204" pitchFamily="66" charset="0"/>
              </a:rPr>
              <a:t> – Aroma, Flavor, Aftertaste, Acidity, Body, Balance, Uniformity, Sweetness, </a:t>
            </a:r>
            <a:r>
              <a:rPr kumimoji="0" lang="en-US" altLang="en-US" sz="1400" b="0" i="0" u="none" strike="noStrike" cap="none" normalizeH="0" baseline="0" dirty="0" err="1">
                <a:ln>
                  <a:noFill/>
                </a:ln>
                <a:solidFill>
                  <a:schemeClr val="tx1"/>
                </a:solidFill>
                <a:effectLst/>
                <a:latin typeface="Comic Sans MS" panose="030F0702030302020204" pitchFamily="66" charset="0"/>
              </a:rPr>
              <a:t>Clean.Cup</a:t>
            </a:r>
            <a:r>
              <a:rPr kumimoji="0" lang="en-US" altLang="en-US" sz="1400" b="0" i="0" u="none" strike="noStrike" cap="none" normalizeH="0" baseline="0" dirty="0">
                <a:ln>
                  <a:noFill/>
                </a:ln>
                <a:solidFill>
                  <a:schemeClr val="tx1"/>
                </a:solidFill>
                <a:effectLst/>
                <a:latin typeface="Comic Sans MS" panose="030F0702030302020204" pitchFamily="66" charset="0"/>
              </a:rPr>
              <a:t>, Overall, </a:t>
            </a:r>
            <a:r>
              <a:rPr kumimoji="0" lang="en-US" altLang="en-US" sz="1400" b="0" i="0" u="none" strike="noStrike" cap="none" normalizeH="0" baseline="0" dirty="0" err="1">
                <a:ln>
                  <a:noFill/>
                </a:ln>
                <a:solidFill>
                  <a:schemeClr val="tx1"/>
                </a:solidFill>
                <a:effectLst/>
                <a:latin typeface="Comic Sans MS" panose="030F0702030302020204" pitchFamily="66" charset="0"/>
              </a:rPr>
              <a:t>Total.Cup.Points</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Comic Sans MS" panose="030F0702030302020204" pitchFamily="66" charset="0"/>
              </a:rPr>
              <a:t>Certification info</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Certification.Body</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Certification.Address</a:t>
            </a:r>
            <a:r>
              <a:rPr lang="en-US" altLang="en-US" sz="1400" dirty="0">
                <a:latin typeface="Comic Sans MS" panose="030F0702030302020204" pitchFamily="66" charset="0"/>
              </a:rPr>
              <a:t>, </a:t>
            </a:r>
            <a:r>
              <a:rPr lang="en-US" altLang="en-US" sz="1400" dirty="0" err="1">
                <a:latin typeface="Comic Sans MS" panose="030F0702030302020204" pitchFamily="66" charset="0"/>
              </a:rPr>
              <a:t>Certification.Contact</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Comic Sans MS" panose="030F0702030302020204" pitchFamily="66" charset="0"/>
              </a:rPr>
              <a:t>Export details</a:t>
            </a:r>
            <a:r>
              <a:rPr kumimoji="0" lang="en-US" altLang="en-US" sz="1400" b="0" i="0" u="none" strike="noStrike" cap="none" normalizeH="0" baseline="0" dirty="0">
                <a:ln>
                  <a:noFill/>
                </a:ln>
                <a:solidFill>
                  <a:schemeClr val="tx1"/>
                </a:solidFill>
                <a:effectLst/>
                <a:latin typeface="Comic Sans MS" panose="030F0702030302020204" pitchFamily="66" charset="0"/>
              </a:rPr>
              <a:t> – </a:t>
            </a:r>
            <a:r>
              <a:rPr kumimoji="0" lang="en-US" altLang="en-US" sz="1400" b="0" i="0" u="none" strike="noStrike" cap="none" normalizeH="0" baseline="0" dirty="0" err="1">
                <a:ln>
                  <a:noFill/>
                </a:ln>
                <a:solidFill>
                  <a:schemeClr val="tx1"/>
                </a:solidFill>
                <a:effectLst/>
                <a:latin typeface="Comic Sans MS" panose="030F0702030302020204" pitchFamily="66" charset="0"/>
              </a:rPr>
              <a:t>Number.of.Bags</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Bag.Weight</a:t>
            </a:r>
            <a:r>
              <a:rPr kumimoji="0" lang="en-US" altLang="en-US" sz="1400" b="0" i="0" u="none" strike="noStrike" cap="none" normalizeH="0" baseline="0" dirty="0">
                <a:ln>
                  <a:noFill/>
                </a:ln>
                <a:solidFill>
                  <a:schemeClr val="tx1"/>
                </a:solidFill>
                <a:effectLst/>
                <a:latin typeface="Comic Sans MS" panose="030F0702030302020204" pitchFamily="66" charset="0"/>
              </a:rPr>
              <a:t>, </a:t>
            </a:r>
            <a:r>
              <a:rPr kumimoji="0" lang="en-US" altLang="en-US" sz="1400" b="0" i="0" u="none" strike="noStrike" cap="none" normalizeH="0" baseline="0" dirty="0" err="1">
                <a:ln>
                  <a:noFill/>
                </a:ln>
                <a:solidFill>
                  <a:schemeClr val="tx1"/>
                </a:solidFill>
                <a:effectLst/>
                <a:latin typeface="Comic Sans MS" panose="030F0702030302020204" pitchFamily="66" charset="0"/>
              </a:rPr>
              <a:t>Unit.of.</a:t>
            </a:r>
            <a:r>
              <a:rPr lang="en-US" altLang="en-US" sz="1400" dirty="0" err="1">
                <a:latin typeface="Comic Sans MS" panose="030F0702030302020204" pitchFamily="66" charset="0"/>
              </a:rPr>
              <a:t>mesurements</a:t>
            </a:r>
            <a:endParaRPr kumimoji="0" lang="en-US" altLang="en-US" sz="14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omic Sans MS" panose="030F0702030302020204" pitchFamily="66" charset="0"/>
            </a:endParaRPr>
          </a:p>
        </p:txBody>
      </p:sp>
      <p:sp>
        <p:nvSpPr>
          <p:cNvPr id="4" name="TextBox 3">
            <a:extLst>
              <a:ext uri="{FF2B5EF4-FFF2-40B4-BE49-F238E27FC236}">
                <a16:creationId xmlns:a16="http://schemas.microsoft.com/office/drawing/2014/main" id="{47FCB7A0-C9E0-9FF2-CCC1-FE84E29D91B5}"/>
              </a:ext>
            </a:extLst>
          </p:cNvPr>
          <p:cNvSpPr txBox="1"/>
          <p:nvPr/>
        </p:nvSpPr>
        <p:spPr>
          <a:xfrm>
            <a:off x="1474839" y="807819"/>
            <a:ext cx="3923071" cy="400110"/>
          </a:xfrm>
          <a:prstGeom prst="rect">
            <a:avLst/>
          </a:prstGeom>
          <a:noFill/>
        </p:spPr>
        <p:txBody>
          <a:bodyPr wrap="square" rtlCol="0">
            <a:spAutoFit/>
          </a:bodyPr>
          <a:lstStyle/>
          <a:p>
            <a:r>
              <a:rPr lang="en-IN" sz="2000" b="1" dirty="0">
                <a:latin typeface="Algerian" panose="04020705040A02060702" pitchFamily="82" charset="0"/>
              </a:rPr>
              <a:t>Dataset Description</a:t>
            </a:r>
          </a:p>
        </p:txBody>
      </p:sp>
    </p:spTree>
    <p:extLst>
      <p:ext uri="{BB962C8B-B14F-4D97-AF65-F5344CB8AC3E}">
        <p14:creationId xmlns:p14="http://schemas.microsoft.com/office/powerpoint/2010/main" val="218546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754A0-B646-55ED-B3EC-FA4B606F0063}"/>
              </a:ext>
            </a:extLst>
          </p:cNvPr>
          <p:cNvSpPr txBox="1"/>
          <p:nvPr/>
        </p:nvSpPr>
        <p:spPr>
          <a:xfrm>
            <a:off x="906365" y="529996"/>
            <a:ext cx="6100916" cy="400110"/>
          </a:xfrm>
          <a:prstGeom prst="rect">
            <a:avLst/>
          </a:prstGeom>
          <a:noFill/>
        </p:spPr>
        <p:txBody>
          <a:bodyPr wrap="square">
            <a:spAutoFit/>
          </a:bodyPr>
          <a:lstStyle/>
          <a:p>
            <a:r>
              <a:rPr lang="en-IN" sz="2000" b="1" dirty="0">
                <a:latin typeface="Algerian" panose="04020705040A02060702" pitchFamily="82" charset="0"/>
              </a:rPr>
              <a:t>Dataset Cleaning</a:t>
            </a:r>
          </a:p>
        </p:txBody>
      </p:sp>
      <p:sp>
        <p:nvSpPr>
          <p:cNvPr id="13" name="Rectangle 1">
            <a:extLst>
              <a:ext uri="{FF2B5EF4-FFF2-40B4-BE49-F238E27FC236}">
                <a16:creationId xmlns:a16="http://schemas.microsoft.com/office/drawing/2014/main" id="{DAED1848-3521-5F92-A74F-EEA8C448800E}"/>
              </a:ext>
            </a:extLst>
          </p:cNvPr>
          <p:cNvSpPr>
            <a:spLocks noChangeArrowheads="1"/>
          </p:cNvSpPr>
          <p:nvPr/>
        </p:nvSpPr>
        <p:spPr bwMode="auto">
          <a:xfrm>
            <a:off x="906365" y="1547558"/>
            <a:ext cx="935751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omic Sans MS" panose="030F0702030302020204" pitchFamily="66" charset="0"/>
              </a:rPr>
              <a:t>Standardized spelling and corrected inconsistencies in categorical columns.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omic Sans MS" panose="030F0702030302020204" pitchFamily="66" charset="0"/>
              </a:rPr>
              <a:t>Dropped columns</a:t>
            </a:r>
            <a:r>
              <a:rPr kumimoji="0" lang="en-US" altLang="en-US" sz="1600" b="0" i="0" u="none" strike="noStrike" cap="none" normalizeH="0" baseline="0" dirty="0">
                <a:ln>
                  <a:noFill/>
                </a:ln>
                <a:solidFill>
                  <a:schemeClr val="tx1"/>
                </a:solidFill>
                <a:effectLst/>
                <a:latin typeface="Comic Sans MS" panose="030F0702030302020204" pitchFamily="66" charset="0"/>
              </a:rPr>
              <a:t> with redundant or irrelevant data:</a:t>
            </a:r>
            <a:endParaRPr lang="en-US" altLang="en-US" sz="1600" dirty="0">
              <a:latin typeface="Comic Sans MS" panose="030F0702030302020204" pitchFamily="66"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omic Sans MS" panose="030F0702030302020204" pitchFamily="66" charset="0"/>
              </a:rPr>
              <a:t>Certification Body, Address, Contact,</a:t>
            </a:r>
            <a:r>
              <a:rPr lang="en-US" altLang="en-US" sz="1600" dirty="0">
                <a:latin typeface="Comic Sans MS" panose="030F0702030302020204" pitchFamily="66" charset="0"/>
              </a:rPr>
              <a:t> Lot Number, ICO Number, Altitude range, Owner.1</a:t>
            </a:r>
            <a:endParaRPr kumimoji="0" lang="en-US" altLang="en-US" sz="1600" b="0" i="0" u="none" strike="noStrike" cap="none" normalizeH="0" baseline="0" dirty="0">
              <a:ln>
                <a:noFill/>
              </a:ln>
              <a:solidFill>
                <a:schemeClr val="tx1"/>
              </a:solidFill>
              <a:effectLst/>
              <a:latin typeface="Comic Sans MS" panose="030F0702030302020204" pitchFamily="66"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Comic Sans MS" panose="030F0702030302020204" pitchFamily="66" charset="0"/>
              </a:rPr>
              <a:t>Dropped rows where </a:t>
            </a:r>
            <a:r>
              <a:rPr lang="en-US" altLang="en-US" sz="1600" dirty="0">
                <a:latin typeface="Comic Sans MS" panose="030F0702030302020204" pitchFamily="66" charset="0"/>
              </a:rPr>
              <a:t>o</a:t>
            </a:r>
            <a:r>
              <a:rPr kumimoji="0" lang="en-US" altLang="en-US" sz="1600" b="0" i="0" u="none" strike="noStrike" cap="none" normalizeH="0" baseline="0" dirty="0">
                <a:ln>
                  <a:noFill/>
                </a:ln>
                <a:solidFill>
                  <a:schemeClr val="tx1"/>
                </a:solidFill>
                <a:effectLst/>
                <a:latin typeface="Comic Sans MS" panose="030F0702030302020204" pitchFamily="66" charset="0"/>
              </a:rPr>
              <a:t>ver 50% data was missing</a:t>
            </a:r>
            <a:r>
              <a:rPr lang="en-US" altLang="en-US" sz="1600" dirty="0">
                <a:latin typeface="Comic Sans MS" panose="030F0702030302020204" pitchFamily="66" charset="0"/>
              </a:rPr>
              <a:t> and a</a:t>
            </a:r>
            <a:r>
              <a:rPr kumimoji="0" lang="en-US" altLang="en-US" sz="1600" b="0" i="0" u="none" strike="noStrike" cap="none" normalizeH="0" baseline="0" dirty="0">
                <a:ln>
                  <a:noFill/>
                </a:ln>
                <a:solidFill>
                  <a:schemeClr val="tx1"/>
                </a:solidFill>
                <a:effectLst/>
                <a:latin typeface="Comic Sans MS" panose="030F0702030302020204" pitchFamily="66" charset="0"/>
              </a:rPr>
              <a:t>ll numerical values were zero.</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600" b="1" dirty="0">
                <a:latin typeface="Comic Sans MS" panose="030F0702030302020204" pitchFamily="66" charset="0"/>
              </a:rPr>
              <a:t>Color Variety &amp; Processing Method column</a:t>
            </a:r>
            <a:r>
              <a:rPr lang="en-US" altLang="en-US" sz="1600" dirty="0">
                <a:latin typeface="Comic Sans MS" panose="030F0702030302020204" pitchFamily="66" charset="0"/>
              </a:rPr>
              <a:t>: Replaced nulls with  "Other".</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600" b="1" dirty="0">
                <a:latin typeface="Comic Sans MS" panose="030F0702030302020204" pitchFamily="66" charset="0"/>
              </a:rPr>
              <a:t>Owner column</a:t>
            </a:r>
            <a:r>
              <a:rPr lang="en-US" altLang="en-US" sz="1600" dirty="0">
                <a:latin typeface="Comic Sans MS" panose="030F0702030302020204" pitchFamily="66" charset="0"/>
              </a:rPr>
              <a:t>: Filled based on most frequent (mode) value per country.</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Comic Sans MS" panose="030F0702030302020204" pitchFamily="66" charset="0"/>
              </a:rPr>
              <a:t>Replaced nulls with "Other".</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600" b="1" dirty="0">
                <a:latin typeface="Comic Sans MS" panose="030F0702030302020204" pitchFamily="66" charset="0"/>
              </a:rPr>
              <a:t>Quakers</a:t>
            </a:r>
            <a:r>
              <a:rPr lang="en-US" altLang="en-US" sz="1600" dirty="0">
                <a:latin typeface="Comic Sans MS" panose="030F0702030302020204" pitchFamily="66" charset="0"/>
              </a:rPr>
              <a:t>: Filled with 0 if one defect category was 0.</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600" b="1" dirty="0">
                <a:latin typeface="Comic Sans MS" panose="030F0702030302020204" pitchFamily="66" charset="0"/>
              </a:rPr>
              <a:t>Other categorical columns</a:t>
            </a:r>
            <a:r>
              <a:rPr lang="en-US" altLang="en-US" sz="1600" dirty="0">
                <a:latin typeface="Comic Sans MS" panose="030F0702030302020204" pitchFamily="66" charset="0"/>
              </a:rPr>
              <a:t>: Replaced nulls with "Unknown".</a:t>
            </a: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omic Sans MS" panose="030F0702030302020204" pitchFamily="66"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omic Sans MS" panose="030F0702030302020204" pitchFamily="66" charset="0"/>
              </a:rPr>
              <a:t> </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62630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24E551-6369-C0D2-3F7F-BB85138103CE}"/>
              </a:ext>
            </a:extLst>
          </p:cNvPr>
          <p:cNvSpPr txBox="1"/>
          <p:nvPr/>
        </p:nvSpPr>
        <p:spPr>
          <a:xfrm>
            <a:off x="530840" y="1451078"/>
            <a:ext cx="8828917" cy="3785845"/>
          </a:xfrm>
          <a:prstGeom prst="rect">
            <a:avLst/>
          </a:prstGeom>
          <a:noFill/>
        </p:spPr>
        <p:txBody>
          <a:bodyPr wrap="square">
            <a:spAutoFit/>
          </a:bodyPr>
          <a:lstStyle/>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b="1" dirty="0">
                <a:latin typeface="Comic Sans MS" panose="030F0702030302020204" pitchFamily="66" charset="0"/>
              </a:rPr>
              <a:t>Other categorical columns</a:t>
            </a:r>
            <a:r>
              <a:rPr lang="en-US" altLang="en-US" sz="1800" dirty="0">
                <a:latin typeface="Comic Sans MS" panose="030F0702030302020204" pitchFamily="66" charset="0"/>
              </a:rPr>
              <a:t>: Replaced nulls with "Unknown".</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Reformatted Grading Date and Expiration Date using regex, then converted to datetime.</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Estimated missing Harvest Year based on the difference between Grading and Expiration dates.</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Visualized using </a:t>
            </a:r>
            <a:r>
              <a:rPr lang="en-US" altLang="en-US" sz="1800" b="1" dirty="0">
                <a:latin typeface="Comic Sans MS" panose="030F0702030302020204" pitchFamily="66" charset="0"/>
              </a:rPr>
              <a:t>boxplots and histograms</a:t>
            </a:r>
            <a:r>
              <a:rPr lang="en-US" altLang="en-US" sz="1800" dirty="0">
                <a:latin typeface="Comic Sans MS" panose="030F0702030302020204" pitchFamily="66" charset="0"/>
              </a:rPr>
              <a:t>.</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Replaced outliers with </a:t>
            </a:r>
            <a:r>
              <a:rPr lang="en-US" altLang="en-US" sz="1800" b="1" dirty="0">
                <a:latin typeface="Comic Sans MS" panose="030F0702030302020204" pitchFamily="66" charset="0"/>
              </a:rPr>
              <a:t>median</a:t>
            </a:r>
            <a:r>
              <a:rPr lang="en-US" altLang="en-US" sz="1800" dirty="0">
                <a:latin typeface="Comic Sans MS" panose="030F0702030302020204" pitchFamily="66" charset="0"/>
              </a:rPr>
              <a:t> or appropriate statistical methods.</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Dropped In Country Partner as it duplicated information in Certification Body.</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Comic Sans MS" panose="030F0702030302020204" pitchFamily="66" charset="0"/>
              </a:rPr>
              <a:t>Dropped Altitude High and Altitude Low due to redundancy.</a:t>
            </a:r>
          </a:p>
        </p:txBody>
      </p:sp>
      <p:pic>
        <p:nvPicPr>
          <p:cNvPr id="4" name="Picture 3">
            <a:extLst>
              <a:ext uri="{FF2B5EF4-FFF2-40B4-BE49-F238E27FC236}">
                <a16:creationId xmlns:a16="http://schemas.microsoft.com/office/drawing/2014/main" id="{7979738E-056C-9218-969F-BB91B70D5D48}"/>
              </a:ext>
            </a:extLst>
          </p:cNvPr>
          <p:cNvPicPr>
            <a:picLocks noChangeAspect="1"/>
          </p:cNvPicPr>
          <p:nvPr/>
        </p:nvPicPr>
        <p:blipFill>
          <a:blip r:embed="rId2"/>
          <a:stretch>
            <a:fillRect/>
          </a:stretch>
        </p:blipFill>
        <p:spPr>
          <a:xfrm>
            <a:off x="9671848" y="4551614"/>
            <a:ext cx="1571844" cy="1086002"/>
          </a:xfrm>
          <a:prstGeom prst="rect">
            <a:avLst/>
          </a:prstGeom>
        </p:spPr>
      </p:pic>
      <p:pic>
        <p:nvPicPr>
          <p:cNvPr id="5" name="Picture 4">
            <a:extLst>
              <a:ext uri="{FF2B5EF4-FFF2-40B4-BE49-F238E27FC236}">
                <a16:creationId xmlns:a16="http://schemas.microsoft.com/office/drawing/2014/main" id="{C6296E3C-4330-147A-10B0-04D62C878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848" y="1187274"/>
            <a:ext cx="2143424" cy="1514686"/>
          </a:xfrm>
          <a:prstGeom prst="rect">
            <a:avLst/>
          </a:prstGeom>
        </p:spPr>
      </p:pic>
      <p:pic>
        <p:nvPicPr>
          <p:cNvPr id="6" name="Picture 5">
            <a:extLst>
              <a:ext uri="{FF2B5EF4-FFF2-40B4-BE49-F238E27FC236}">
                <a16:creationId xmlns:a16="http://schemas.microsoft.com/office/drawing/2014/main" id="{1BA12CCA-0312-80DE-90ED-6F9E02471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5774" y="2970944"/>
            <a:ext cx="1552792" cy="1038370"/>
          </a:xfrm>
          <a:prstGeom prst="rect">
            <a:avLst/>
          </a:prstGeom>
        </p:spPr>
      </p:pic>
      <p:sp>
        <p:nvSpPr>
          <p:cNvPr id="7" name="TextBox 6">
            <a:extLst>
              <a:ext uri="{FF2B5EF4-FFF2-40B4-BE49-F238E27FC236}">
                <a16:creationId xmlns:a16="http://schemas.microsoft.com/office/drawing/2014/main" id="{4F471C02-86A0-B7A6-D2F8-CE1C382CB381}"/>
              </a:ext>
            </a:extLst>
          </p:cNvPr>
          <p:cNvSpPr txBox="1"/>
          <p:nvPr/>
        </p:nvSpPr>
        <p:spPr>
          <a:xfrm>
            <a:off x="530840" y="586526"/>
            <a:ext cx="6100916" cy="400110"/>
          </a:xfrm>
          <a:prstGeom prst="rect">
            <a:avLst/>
          </a:prstGeom>
          <a:noFill/>
        </p:spPr>
        <p:txBody>
          <a:bodyPr wrap="square">
            <a:spAutoFit/>
          </a:bodyPr>
          <a:lstStyle/>
          <a:p>
            <a:r>
              <a:rPr lang="en-IN" sz="2000" b="1" dirty="0">
                <a:latin typeface="Algerian" panose="04020705040A02060702" pitchFamily="82" charset="0"/>
              </a:rPr>
              <a:t>Dataset Cleaning</a:t>
            </a:r>
          </a:p>
        </p:txBody>
      </p:sp>
    </p:spTree>
    <p:extLst>
      <p:ext uri="{BB962C8B-B14F-4D97-AF65-F5344CB8AC3E}">
        <p14:creationId xmlns:p14="http://schemas.microsoft.com/office/powerpoint/2010/main" val="174871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BC0D4-D4FC-8D85-69F5-FB655CD6F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936" y="852755"/>
            <a:ext cx="9504128" cy="5698298"/>
          </a:xfrm>
          <a:prstGeom prst="rect">
            <a:avLst/>
          </a:prstGeom>
        </p:spPr>
      </p:pic>
      <p:sp>
        <p:nvSpPr>
          <p:cNvPr id="6" name="TextBox 5">
            <a:extLst>
              <a:ext uri="{FF2B5EF4-FFF2-40B4-BE49-F238E27FC236}">
                <a16:creationId xmlns:a16="http://schemas.microsoft.com/office/drawing/2014/main" id="{F2DC3A1C-E249-1ED7-777E-3DF8199FB233}"/>
              </a:ext>
            </a:extLst>
          </p:cNvPr>
          <p:cNvSpPr txBox="1"/>
          <p:nvPr/>
        </p:nvSpPr>
        <p:spPr>
          <a:xfrm>
            <a:off x="337198" y="306947"/>
            <a:ext cx="6100916" cy="400110"/>
          </a:xfrm>
          <a:prstGeom prst="rect">
            <a:avLst/>
          </a:prstGeom>
          <a:noFill/>
        </p:spPr>
        <p:txBody>
          <a:bodyPr wrap="square">
            <a:spAutoFit/>
          </a:bodyPr>
          <a:lstStyle/>
          <a:p>
            <a:r>
              <a:rPr lang="en-IN" sz="2000" b="1" dirty="0">
                <a:latin typeface="Algerian" panose="04020705040A02060702" pitchFamily="82" charset="0"/>
              </a:rPr>
              <a:t>Univariate Analysis</a:t>
            </a:r>
          </a:p>
        </p:txBody>
      </p:sp>
    </p:spTree>
    <p:extLst>
      <p:ext uri="{BB962C8B-B14F-4D97-AF65-F5344CB8AC3E}">
        <p14:creationId xmlns:p14="http://schemas.microsoft.com/office/powerpoint/2010/main" val="37357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C6564B-2E5C-6D8E-BA99-39BDB8CF9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6" y="4086464"/>
            <a:ext cx="4056074" cy="2355434"/>
          </a:xfrm>
          <a:prstGeom prst="rect">
            <a:avLst/>
          </a:prstGeom>
        </p:spPr>
      </p:pic>
      <p:pic>
        <p:nvPicPr>
          <p:cNvPr id="5" name="Picture 4">
            <a:extLst>
              <a:ext uri="{FF2B5EF4-FFF2-40B4-BE49-F238E27FC236}">
                <a16:creationId xmlns:a16="http://schemas.microsoft.com/office/drawing/2014/main" id="{0BCBF723-2AF3-D642-1B68-DC7D46621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772" y="732040"/>
            <a:ext cx="5529588" cy="2837808"/>
          </a:xfrm>
          <a:prstGeom prst="rect">
            <a:avLst/>
          </a:prstGeom>
        </p:spPr>
      </p:pic>
      <p:pic>
        <p:nvPicPr>
          <p:cNvPr id="7" name="Picture 6">
            <a:extLst>
              <a:ext uri="{FF2B5EF4-FFF2-40B4-BE49-F238E27FC236}">
                <a16:creationId xmlns:a16="http://schemas.microsoft.com/office/drawing/2014/main" id="{3CC75048-080B-C6DF-77CD-55A88B3E5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72" y="732041"/>
            <a:ext cx="5219273" cy="2861330"/>
          </a:xfrm>
          <a:prstGeom prst="rect">
            <a:avLst/>
          </a:prstGeom>
        </p:spPr>
      </p:pic>
      <p:pic>
        <p:nvPicPr>
          <p:cNvPr id="15" name="Picture 14">
            <a:extLst>
              <a:ext uri="{FF2B5EF4-FFF2-40B4-BE49-F238E27FC236}">
                <a16:creationId xmlns:a16="http://schemas.microsoft.com/office/drawing/2014/main" id="{527407C0-B53E-164B-CA1A-2CBD9A4171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8709" y="4324538"/>
            <a:ext cx="4246055" cy="2117360"/>
          </a:xfrm>
          <a:prstGeom prst="rect">
            <a:avLst/>
          </a:prstGeom>
        </p:spPr>
      </p:pic>
      <p:sp>
        <p:nvSpPr>
          <p:cNvPr id="16" name="TextBox 15">
            <a:extLst>
              <a:ext uri="{FF2B5EF4-FFF2-40B4-BE49-F238E27FC236}">
                <a16:creationId xmlns:a16="http://schemas.microsoft.com/office/drawing/2014/main" id="{D4B36384-4165-2674-2DBA-2F6CFB35D10C}"/>
              </a:ext>
            </a:extLst>
          </p:cNvPr>
          <p:cNvSpPr txBox="1"/>
          <p:nvPr/>
        </p:nvSpPr>
        <p:spPr>
          <a:xfrm>
            <a:off x="431516" y="162231"/>
            <a:ext cx="3133617" cy="402847"/>
          </a:xfrm>
          <a:prstGeom prst="rect">
            <a:avLst/>
          </a:prstGeom>
          <a:noFill/>
        </p:spPr>
        <p:txBody>
          <a:bodyPr wrap="square" rtlCol="0">
            <a:spAutoFit/>
          </a:bodyPr>
          <a:lstStyle/>
          <a:p>
            <a:r>
              <a:rPr lang="en-IN" sz="2000" b="1" dirty="0">
                <a:latin typeface="Algerian" panose="04020705040A02060702" pitchFamily="82" charset="0"/>
              </a:rPr>
              <a:t>Bivariate</a:t>
            </a:r>
            <a:r>
              <a:rPr lang="en-IN" sz="2000" b="1" dirty="0"/>
              <a:t> </a:t>
            </a:r>
            <a:r>
              <a:rPr lang="en-IN" sz="2000" b="1" dirty="0">
                <a:latin typeface="Algerian" panose="04020705040A02060702" pitchFamily="82" charset="0"/>
              </a:rPr>
              <a:t>Analysis</a:t>
            </a:r>
          </a:p>
        </p:txBody>
      </p:sp>
      <p:pic>
        <p:nvPicPr>
          <p:cNvPr id="2" name="Picture 1">
            <a:extLst>
              <a:ext uri="{FF2B5EF4-FFF2-40B4-BE49-F238E27FC236}">
                <a16:creationId xmlns:a16="http://schemas.microsoft.com/office/drawing/2014/main" id="{6FC32118-5E10-35DB-C3AA-732D2A240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5179" y="4324538"/>
            <a:ext cx="3411661" cy="1621893"/>
          </a:xfrm>
          <a:prstGeom prst="rect">
            <a:avLst/>
          </a:prstGeom>
        </p:spPr>
      </p:pic>
    </p:spTree>
    <p:extLst>
      <p:ext uri="{BB962C8B-B14F-4D97-AF65-F5344CB8AC3E}">
        <p14:creationId xmlns:p14="http://schemas.microsoft.com/office/powerpoint/2010/main" val="410534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E3A13-CE76-4E9A-EBFA-2EA46D1FB327}"/>
              </a:ext>
            </a:extLst>
          </p:cNvPr>
          <p:cNvSpPr txBox="1"/>
          <p:nvPr/>
        </p:nvSpPr>
        <p:spPr>
          <a:xfrm>
            <a:off x="188088" y="230172"/>
            <a:ext cx="3972945" cy="400110"/>
          </a:xfrm>
          <a:prstGeom prst="rect">
            <a:avLst/>
          </a:prstGeom>
          <a:noFill/>
        </p:spPr>
        <p:txBody>
          <a:bodyPr wrap="square" rtlCol="0">
            <a:spAutoFit/>
          </a:bodyPr>
          <a:lstStyle/>
          <a:p>
            <a:r>
              <a:rPr lang="en-IN" sz="2000" b="1" dirty="0">
                <a:latin typeface="Algerian" panose="04020705040A02060702" pitchFamily="82" charset="0"/>
              </a:rPr>
              <a:t>Multi-Variate Analysis</a:t>
            </a:r>
          </a:p>
        </p:txBody>
      </p:sp>
      <p:pic>
        <p:nvPicPr>
          <p:cNvPr id="4" name="Picture 3">
            <a:extLst>
              <a:ext uri="{FF2B5EF4-FFF2-40B4-BE49-F238E27FC236}">
                <a16:creationId xmlns:a16="http://schemas.microsoft.com/office/drawing/2014/main" id="{7418D240-59E8-48AC-6D9D-01B0D3A2A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1" y="873328"/>
            <a:ext cx="7425943" cy="2888781"/>
          </a:xfrm>
          <a:prstGeom prst="rect">
            <a:avLst/>
          </a:prstGeom>
        </p:spPr>
      </p:pic>
      <p:pic>
        <p:nvPicPr>
          <p:cNvPr id="6" name="Picture 5">
            <a:extLst>
              <a:ext uri="{FF2B5EF4-FFF2-40B4-BE49-F238E27FC236}">
                <a16:creationId xmlns:a16="http://schemas.microsoft.com/office/drawing/2014/main" id="{C1A8E4CA-4638-7638-157D-ECAFF99A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073" y="3762109"/>
            <a:ext cx="7088694" cy="2974503"/>
          </a:xfrm>
          <a:prstGeom prst="rect">
            <a:avLst/>
          </a:prstGeom>
        </p:spPr>
      </p:pic>
    </p:spTree>
    <p:extLst>
      <p:ext uri="{BB962C8B-B14F-4D97-AF65-F5344CB8AC3E}">
        <p14:creationId xmlns:p14="http://schemas.microsoft.com/office/powerpoint/2010/main" val="178908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AF6DF-CB51-6563-A380-5D57A6169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120" y="387337"/>
            <a:ext cx="7594087" cy="6333563"/>
          </a:xfrm>
          <a:prstGeom prst="rect">
            <a:avLst/>
          </a:prstGeom>
        </p:spPr>
      </p:pic>
    </p:spTree>
    <p:extLst>
      <p:ext uri="{BB962C8B-B14F-4D97-AF65-F5344CB8AC3E}">
        <p14:creationId xmlns:p14="http://schemas.microsoft.com/office/powerpoint/2010/main" val="3089338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
  <TotalTime>1394</TotalTime>
  <Words>848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Century Gothic</vt:lpstr>
      <vt:lpstr>Comic Sans MS</vt:lpstr>
      <vt:lpstr>Wingdings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Yahavarshini E</dc:creator>
  <cp:lastModifiedBy>karthick Tk</cp:lastModifiedBy>
  <cp:revision>7</cp:revision>
  <dcterms:created xsi:type="dcterms:W3CDTF">2025-06-10T16:07:05Z</dcterms:created>
  <dcterms:modified xsi:type="dcterms:W3CDTF">2025-07-16T05:30:46Z</dcterms:modified>
</cp:coreProperties>
</file>