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13" r:id="rId1"/>
  </p:sldMasterIdLst>
  <p:notesMasterIdLst>
    <p:notesMasterId r:id="rId45"/>
  </p:notesMasterIdLst>
  <p:handoutMasterIdLst>
    <p:handoutMasterId r:id="rId46"/>
  </p:handoutMasterIdLst>
  <p:sldIdLst>
    <p:sldId id="1325" r:id="rId2"/>
    <p:sldId id="1390" r:id="rId3"/>
    <p:sldId id="1391" r:id="rId4"/>
    <p:sldId id="1281" r:id="rId5"/>
    <p:sldId id="1389" r:id="rId6"/>
    <p:sldId id="1392" r:id="rId7"/>
    <p:sldId id="1279" r:id="rId8"/>
    <p:sldId id="1422" r:id="rId9"/>
    <p:sldId id="1423" r:id="rId10"/>
    <p:sldId id="1393" r:id="rId11"/>
    <p:sldId id="1421" r:id="rId12"/>
    <p:sldId id="1347" r:id="rId13"/>
    <p:sldId id="1283" r:id="rId14"/>
    <p:sldId id="1330" r:id="rId15"/>
    <p:sldId id="1395" r:id="rId16"/>
    <p:sldId id="1396" r:id="rId17"/>
    <p:sldId id="1290" r:id="rId18"/>
    <p:sldId id="1319" r:id="rId19"/>
    <p:sldId id="1291" r:id="rId20"/>
    <p:sldId id="1408" r:id="rId21"/>
    <p:sldId id="1289" r:id="rId22"/>
    <p:sldId id="1405" r:id="rId23"/>
    <p:sldId id="1397" r:id="rId24"/>
    <p:sldId id="1333" r:id="rId25"/>
    <p:sldId id="1400" r:id="rId26"/>
    <p:sldId id="1401" r:id="rId27"/>
    <p:sldId id="1332" r:id="rId28"/>
    <p:sldId id="1398" r:id="rId29"/>
    <p:sldId id="1270" r:id="rId30"/>
    <p:sldId id="1271" r:id="rId31"/>
    <p:sldId id="1406" r:id="rId32"/>
    <p:sldId id="1407" r:id="rId33"/>
    <p:sldId id="1410" r:id="rId34"/>
    <p:sldId id="1411" r:id="rId35"/>
    <p:sldId id="1415" r:id="rId36"/>
    <p:sldId id="1278" r:id="rId37"/>
    <p:sldId id="1418" r:id="rId38"/>
    <p:sldId id="1420" r:id="rId39"/>
    <p:sldId id="1419" r:id="rId40"/>
    <p:sldId id="1416" r:id="rId41"/>
    <p:sldId id="1334" r:id="rId42"/>
    <p:sldId id="1417" r:id="rId43"/>
    <p:sldId id="1350" r:id="rId44"/>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7CA800"/>
    <a:srgbClr val="8585AD"/>
    <a:srgbClr val="0000FF"/>
    <a:srgbClr val="669900"/>
    <a:srgbClr val="99FF99"/>
    <a:srgbClr val="FF0000"/>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6013" autoAdjust="0"/>
  </p:normalViewPr>
  <p:slideViewPr>
    <p:cSldViewPr>
      <p:cViewPr varScale="1">
        <p:scale>
          <a:sx n="88" d="100"/>
          <a:sy n="88" d="100"/>
        </p:scale>
        <p:origin x="1068" y="84"/>
      </p:cViewPr>
      <p:guideLst>
        <p:guide orient="horz" pos="2160"/>
        <p:guide pos="2880"/>
      </p:guideLst>
    </p:cSldViewPr>
  </p:slideViewPr>
  <p:outlineViewPr>
    <p:cViewPr>
      <p:scale>
        <a:sx n="33" d="100"/>
        <a:sy n="33" d="100"/>
      </p:scale>
      <p:origin x="0" y="360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6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1097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097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097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C0B764CC-7703-4ED2-A751-E47895DBEAA9}" type="slidenum">
              <a:rPr lang="en-US"/>
              <a:pPr>
                <a:defRPr/>
              </a:pPr>
              <a:t>‹#›</a:t>
            </a:fld>
            <a:endParaRPr lang="en-US"/>
          </a:p>
        </p:txBody>
      </p:sp>
    </p:spTree>
    <p:extLst>
      <p:ext uri="{BB962C8B-B14F-4D97-AF65-F5344CB8AC3E}">
        <p14:creationId xmlns:p14="http://schemas.microsoft.com/office/powerpoint/2010/main" val="25894247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3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1213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3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3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213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493B81F0-8B96-49BA-A865-30CAC507F6F7}" type="slidenum">
              <a:rPr lang="en-US"/>
              <a:pPr>
                <a:defRPr/>
              </a:pPr>
              <a:t>‹#›</a:t>
            </a:fld>
            <a:endParaRPr lang="en-US"/>
          </a:p>
        </p:txBody>
      </p:sp>
    </p:spTree>
    <p:extLst>
      <p:ext uri="{BB962C8B-B14F-4D97-AF65-F5344CB8AC3E}">
        <p14:creationId xmlns:p14="http://schemas.microsoft.com/office/powerpoint/2010/main" val="31872681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D7BDAAE-8B92-42C1-8D88-757BED992690}" type="slidenum">
              <a:rPr lang="en-US" b="0" smtClean="0"/>
              <a:pPr/>
              <a:t>1</a:t>
            </a:fld>
            <a:endParaRPr lang="en-US" b="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25124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C3BAF00-4F7A-494A-A9EE-0A85859CBC62}" type="slidenum">
              <a:rPr lang="en-US" b="0" smtClean="0"/>
              <a:pPr/>
              <a:t>14</a:t>
            </a:fld>
            <a:endParaRPr lang="en-US" b="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314792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22B7AA1-FE7A-4297-8D91-16B2771ADDAF}" type="slidenum">
              <a:rPr lang="en-US" b="0" smtClean="0"/>
              <a:pPr/>
              <a:t>15</a:t>
            </a:fld>
            <a:endParaRPr lang="en-US" b="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4606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p:cNvSpPr txBox="1">
            <a:spLocks noGrp="1" noChangeArrowheads="1"/>
          </p:cNvSpPr>
          <p:nvPr/>
        </p:nvSpPr>
        <p:spPr bwMode="auto">
          <a:xfrm>
            <a:off x="448480" y="8867193"/>
            <a:ext cx="5961041" cy="22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93" tIns="44946" rIns="89893" bIns="44946" anchor="b"/>
          <a:lstStyle>
            <a:lvl1pPr defTabSz="911225" eaLnBrk="0" hangingPunct="0">
              <a:defRPr>
                <a:solidFill>
                  <a:schemeClr val="tx1"/>
                </a:solidFill>
                <a:latin typeface="Arial" charset="0"/>
              </a:defRPr>
            </a:lvl1pPr>
            <a:lvl2pPr marL="742950" indent="-285750" defTabSz="911225" eaLnBrk="0" hangingPunct="0">
              <a:defRPr>
                <a:solidFill>
                  <a:schemeClr val="tx1"/>
                </a:solidFill>
                <a:latin typeface="Arial" charset="0"/>
              </a:defRPr>
            </a:lvl2pPr>
            <a:lvl3pPr marL="1143000" indent="-228600" defTabSz="911225" eaLnBrk="0" hangingPunct="0">
              <a:defRPr>
                <a:solidFill>
                  <a:schemeClr val="tx1"/>
                </a:solidFill>
                <a:latin typeface="Arial" charset="0"/>
              </a:defRPr>
            </a:lvl3pPr>
            <a:lvl4pPr marL="1600200" indent="-228600" defTabSz="911225" eaLnBrk="0" hangingPunct="0">
              <a:defRPr>
                <a:solidFill>
                  <a:schemeClr val="tx1"/>
                </a:solidFill>
                <a:latin typeface="Arial" charset="0"/>
              </a:defRPr>
            </a:lvl4pPr>
            <a:lvl5pPr marL="2057400" indent="-228600" defTabSz="911225" eaLnBrk="0" hangingPunct="0">
              <a:defRPr>
                <a:solidFill>
                  <a:schemeClr val="tx1"/>
                </a:solidFill>
                <a:latin typeface="Arial" charset="0"/>
              </a:defRPr>
            </a:lvl5pPr>
            <a:lvl6pPr marL="2514600" indent="-228600" algn="ctr" defTabSz="911225"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911225"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911225"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911225"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endParaRPr lang="en-US" sz="1100">
              <a:ea typeface="ＭＳ Ｐゴシック" pitchFamily="34" charset="-128"/>
            </a:endParaRPr>
          </a:p>
        </p:txBody>
      </p:sp>
      <p:sp>
        <p:nvSpPr>
          <p:cNvPr id="33795" name="Rectangle 13"/>
          <p:cNvSpPr>
            <a:spLocks noGrp="1" noRot="1" noChangeAspect="1" noChangeArrowheads="1" noTextEdit="1"/>
          </p:cNvSpPr>
          <p:nvPr>
            <p:ph type="sldImg"/>
          </p:nvPr>
        </p:nvSpPr>
        <p:spPr>
          <a:ln/>
        </p:spPr>
      </p:sp>
      <p:sp>
        <p:nvSpPr>
          <p:cNvPr id="33796" name="Rectangle 1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Arial" charset="0"/>
            </a:endParaRPr>
          </a:p>
        </p:txBody>
      </p:sp>
      <p:sp>
        <p:nvSpPr>
          <p:cNvPr id="33797"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it-IT" smtClean="0"/>
              <a:t>Java SE 7 Programming   1 - </a:t>
            </a:r>
            <a:fld id="{FDD11E0A-D83F-41E0-9ABE-540CDB133FDD}" type="slidenum">
              <a:rPr lang="it-IT" smtClean="0"/>
              <a:pPr eaLnBrk="1" hangingPunct="1"/>
              <a:t>16</a:t>
            </a:fld>
            <a:endParaRPr lang="en-US" smtClean="0"/>
          </a:p>
        </p:txBody>
      </p:sp>
    </p:spTree>
    <p:extLst>
      <p:ext uri="{BB962C8B-B14F-4D97-AF65-F5344CB8AC3E}">
        <p14:creationId xmlns:p14="http://schemas.microsoft.com/office/powerpoint/2010/main" val="3099612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4A6159A-DD71-41F9-BDCD-546184A6FC44}" type="slidenum">
              <a:rPr lang="en-US" b="0" smtClean="0"/>
              <a:pPr/>
              <a:t>17</a:t>
            </a:fld>
            <a:endParaRPr lang="en-US" b="0"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62639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6004E18-9863-4446-B39C-9E70A74DF6F0}" type="slidenum">
              <a:rPr lang="en-US" b="0" smtClean="0"/>
              <a:pPr/>
              <a:t>18</a:t>
            </a:fld>
            <a:endParaRPr lang="en-US" b="0"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99639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C7D46CA-D4BA-4B0E-8ABD-BE3402530905}" type="slidenum">
              <a:rPr lang="en-US" b="0" smtClean="0"/>
              <a:pPr/>
              <a:t>19</a:t>
            </a:fld>
            <a:endParaRPr lang="en-US" b="0"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575423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2388872-498F-4287-8C12-AEBB0A087C36}" type="slidenum">
              <a:rPr lang="en-US" b="0" smtClean="0"/>
              <a:pPr/>
              <a:t>20</a:t>
            </a:fld>
            <a:endParaRPr lang="en-US"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4706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1ADEF19-A265-426A-BD01-403C3F1144F1}" type="slidenum">
              <a:rPr lang="en-US" b="0" smtClean="0"/>
              <a:pPr/>
              <a:t>21</a:t>
            </a:fld>
            <a:endParaRPr lang="en-US" b="0"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7035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93DED90-71B7-4670-9A0D-7BDB7B79FF83}" type="slidenum">
              <a:rPr lang="en-US" b="0" smtClean="0"/>
              <a:pPr/>
              <a:t>22</a:t>
            </a:fld>
            <a:endParaRPr lang="en-US" b="0"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57307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9ADF9E2-F0ED-48A0-9343-206A6D556AE4}" type="slidenum">
              <a:rPr lang="en-US" b="0" smtClean="0"/>
              <a:pPr/>
              <a:t>23</a:t>
            </a:fld>
            <a:endParaRPr lang="en-US" b="0"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48651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BE1BB96-2851-4E59-867B-7A4A1B6D9553}" type="slidenum">
              <a:rPr lang="en-US" b="0" smtClean="0"/>
              <a:pPr/>
              <a:t>2</a:t>
            </a:fld>
            <a:endParaRPr lang="en-US" b="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39576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9ADF9E2-F0ED-48A0-9343-206A6D556AE4}" type="slidenum">
              <a:rPr lang="en-US" b="0" smtClean="0"/>
              <a:pPr/>
              <a:t>24</a:t>
            </a:fld>
            <a:endParaRPr lang="en-US" b="0"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918770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4DE41230-6D94-4D94-A2B2-5C773D77293D}" type="slidenum">
              <a:rPr lang="en-US" sz="1200" smtClean="0">
                <a:latin typeface="Arial" charset="0"/>
              </a:rPr>
              <a:pPr/>
              <a:t>25</a:t>
            </a:fld>
            <a:endParaRPr lang="en-US" sz="1200"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59743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28336D7C-ADC3-4EED-ACF1-138DD591A0B8}" type="slidenum">
              <a:rPr lang="en-US" sz="1200" smtClean="0">
                <a:latin typeface="Arial" charset="0"/>
              </a:rPr>
              <a:pPr/>
              <a:t>26</a:t>
            </a:fld>
            <a:endParaRPr lang="en-US" sz="1200" smtClean="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570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B2F2472-64D7-46B3-A43B-34757E963959}" type="slidenum">
              <a:rPr lang="en-US" b="0" smtClean="0"/>
              <a:pPr/>
              <a:t>27</a:t>
            </a:fld>
            <a:endParaRPr lang="en-US" b="0"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81433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93DED90-71B7-4670-9A0D-7BDB7B79FF83}" type="slidenum">
              <a:rPr lang="en-US" b="0" smtClean="0"/>
              <a:pPr/>
              <a:t>28</a:t>
            </a:fld>
            <a:endParaRPr lang="en-US" b="0"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7965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A03D1DF-9A3F-4D20-8FC6-EDC12FE767A1}" type="slidenum">
              <a:rPr lang="en-US" b="0" smtClean="0"/>
              <a:pPr/>
              <a:t>29</a:t>
            </a:fld>
            <a:endParaRPr lang="en-US" b="0"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60070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EB8BCA3-F4E0-4A55-951E-845B641B0BC0}" type="slidenum">
              <a:rPr lang="en-US" b="0" smtClean="0"/>
              <a:pPr/>
              <a:t>30</a:t>
            </a:fld>
            <a:endParaRPr lang="en-US" b="0"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35302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D1981FB7-57DF-4B50-AAC8-27390B96E081}" type="slidenum">
              <a:rPr lang="en-US" sz="1200" smtClean="0">
                <a:latin typeface="Arial" charset="0"/>
              </a:rPr>
              <a:pPr/>
              <a:t>31</a:t>
            </a:fld>
            <a:endParaRPr lang="en-US" sz="1200" smtClean="0">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9921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7344F760-FC2B-45EF-B6C0-76E955911EA8}" type="slidenum">
              <a:rPr lang="en-US" sz="1200" smtClean="0">
                <a:latin typeface="Arial" charset="0"/>
              </a:rPr>
              <a:pPr/>
              <a:t>32</a:t>
            </a:fld>
            <a:endParaRPr lang="en-US" sz="1200" smtClean="0">
              <a:latin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17809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E1B82A61-EE99-4890-A05A-61778781CCCB}" type="slidenum">
              <a:rPr lang="en-US" sz="1200" smtClean="0">
                <a:latin typeface="Arial" pitchFamily="34" charset="0"/>
              </a:rPr>
              <a:pPr/>
              <a:t>33</a:t>
            </a:fld>
            <a:endParaRPr lang="en-US" sz="1200" smtClean="0">
              <a:latin typeface="Arial" pitchFamily="34" charset="0"/>
            </a:endParaRPr>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 </a:t>
            </a:r>
          </a:p>
        </p:txBody>
      </p:sp>
    </p:spTree>
    <p:extLst>
      <p:ext uri="{BB962C8B-B14F-4D97-AF65-F5344CB8AC3E}">
        <p14:creationId xmlns:p14="http://schemas.microsoft.com/office/powerpoint/2010/main" val="189102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4F0AEDE-5ECB-4FCF-9840-082950A05099}" type="slidenum">
              <a:rPr lang="en-US" b="0" smtClean="0"/>
              <a:pPr/>
              <a:t>4</a:t>
            </a:fld>
            <a:endParaRPr lang="en-US" b="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87633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D14607EE-8056-43DA-98E2-4A9771DA6D9A}" type="slidenum">
              <a:rPr lang="en-US" sz="1200" smtClean="0">
                <a:latin typeface="Arial" pitchFamily="34" charset="0"/>
              </a:rPr>
              <a:pPr/>
              <a:t>34</a:t>
            </a:fld>
            <a:endParaRPr lang="en-US" sz="1200" smtClean="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755224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9853FBDB-42CD-4013-80A2-E5C99F783A42}" type="slidenum">
              <a:rPr lang="en-US" sz="1200" smtClean="0">
                <a:latin typeface="Arial" pitchFamily="34" charset="0"/>
              </a:rPr>
              <a:pPr/>
              <a:t>35</a:t>
            </a:fld>
            <a:endParaRPr lang="en-US" sz="1200"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15546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C13457E-E037-43F4-8B57-D1C3E589A2D5}" type="slidenum">
              <a:rPr lang="en-US" b="0" smtClean="0"/>
              <a:pPr/>
              <a:t>36</a:t>
            </a:fld>
            <a:endParaRPr lang="en-US" b="0"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39960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dirty="0" smtClean="0">
              <a:latin typeface="Arial" charset="0"/>
              <a:cs typeface="Arial" charset="0"/>
            </a:endParaRPr>
          </a:p>
        </p:txBody>
      </p:sp>
      <p:sp>
        <p:nvSpPr>
          <p:cNvPr id="6656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30543" indent="-280978">
              <a:defRPr sz="1100">
                <a:solidFill>
                  <a:srgbClr val="000000"/>
                </a:solidFill>
                <a:latin typeface="Arial" charset="0"/>
              </a:defRPr>
            </a:lvl2pPr>
            <a:lvl3pPr marL="1123912">
              <a:defRPr sz="1100">
                <a:solidFill>
                  <a:srgbClr val="000000"/>
                </a:solidFill>
                <a:latin typeface="Arial" charset="0"/>
              </a:defRPr>
            </a:lvl3pPr>
            <a:lvl4pPr marL="1573477">
              <a:defRPr sz="1100">
                <a:solidFill>
                  <a:srgbClr val="000000"/>
                </a:solidFill>
                <a:latin typeface="Arial" charset="0"/>
              </a:defRPr>
            </a:lvl4pPr>
            <a:lvl5pPr marL="2023041" indent="-224782">
              <a:defRPr sz="1000">
                <a:solidFill>
                  <a:srgbClr val="000000"/>
                </a:solidFill>
                <a:latin typeface="Courier New" pitchFamily="49" charset="0"/>
              </a:defRPr>
            </a:lvl5pPr>
            <a:lvl6pPr marL="247260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6pPr>
            <a:lvl7pPr marL="2922171"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7pPr>
            <a:lvl8pPr marL="337173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8pPr>
            <a:lvl9pPr marL="3821300"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9pPr>
          </a:lstStyle>
          <a:p>
            <a:r>
              <a:rPr lang="it-IT" altLang="en-US" sz="1100"/>
              <a:t>Java SE 7 Programming   2 - </a:t>
            </a:r>
            <a:fld id="{50E943EC-E2D4-451E-A10A-1FD782D4D306}" type="slidenum">
              <a:rPr lang="en-US" altLang="en-US" sz="1100"/>
              <a:pPr/>
              <a:t>37</a:t>
            </a:fld>
            <a:endParaRPr lang="en-US" altLang="en-US" sz="1100"/>
          </a:p>
        </p:txBody>
      </p:sp>
    </p:spTree>
    <p:extLst>
      <p:ext uri="{BB962C8B-B14F-4D97-AF65-F5344CB8AC3E}">
        <p14:creationId xmlns:p14="http://schemas.microsoft.com/office/powerpoint/2010/main" val="14345680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mtClean="0">
                <a:latin typeface="Arial" charset="0"/>
              </a:rPr>
              <a:t>This slide demonstrates some common string methods, including:</a:t>
            </a:r>
          </a:p>
          <a:p>
            <a:pPr lvl="2"/>
            <a:r>
              <a:rPr lang="en-US" altLang="en-US" smtClean="0">
                <a:latin typeface="Courier New" pitchFamily="49" charset="0"/>
                <a:cs typeface="Courier New" pitchFamily="49" charset="0"/>
              </a:rPr>
              <a:t>concat()</a:t>
            </a:r>
          </a:p>
          <a:p>
            <a:pPr lvl="2"/>
            <a:r>
              <a:rPr lang="en-US" altLang="en-US" smtClean="0">
                <a:latin typeface="Courier New" pitchFamily="49" charset="0"/>
                <a:cs typeface="Courier New" pitchFamily="49" charset="0"/>
              </a:rPr>
              <a:t>length()</a:t>
            </a:r>
          </a:p>
          <a:p>
            <a:pPr lvl="2"/>
            <a:r>
              <a:rPr lang="en-US" altLang="en-US" smtClean="0">
                <a:latin typeface="Courier New" pitchFamily="49" charset="0"/>
                <a:cs typeface="Courier New" pitchFamily="49" charset="0"/>
              </a:rPr>
              <a:t>substring()</a:t>
            </a:r>
          </a:p>
          <a:p>
            <a:pPr lvl="2"/>
            <a:r>
              <a:rPr lang="en-US" altLang="en-US" smtClean="0">
                <a:latin typeface="Courier New" pitchFamily="49" charset="0"/>
                <a:cs typeface="Courier New" pitchFamily="49" charset="0"/>
              </a:rPr>
              <a:t>toUpperCase()</a:t>
            </a:r>
            <a:endParaRPr lang="en-US" altLang="en-US" smtClean="0">
              <a:latin typeface="Arial" charset="0"/>
            </a:endParaRPr>
          </a:p>
          <a:p>
            <a:pPr lvl="1"/>
            <a:r>
              <a:rPr lang="en-US" altLang="en-US" smtClean="0">
                <a:latin typeface="Arial" charset="0"/>
              </a:rPr>
              <a:t>To see what other methods can be used on a </a:t>
            </a:r>
            <a:r>
              <a:rPr lang="en-US" altLang="en-US" smtClean="0">
                <a:latin typeface="Courier New" pitchFamily="49" charset="0"/>
                <a:cs typeface="Courier New" pitchFamily="49" charset="0"/>
              </a:rPr>
              <a:t>String</a:t>
            </a:r>
            <a:r>
              <a:rPr lang="en-US" altLang="en-US" smtClean="0">
                <a:latin typeface="Arial" charset="0"/>
              </a:rPr>
              <a:t>, see the API documentation.</a:t>
            </a:r>
          </a:p>
          <a:p>
            <a:pPr lvl="1"/>
            <a:r>
              <a:rPr lang="en-US" altLang="en-US" smtClean="0">
                <a:latin typeface="Arial" charset="0"/>
              </a:rPr>
              <a:t>The output from the program is:</a:t>
            </a:r>
          </a:p>
          <a:p>
            <a:pPr lvl="1"/>
            <a:r>
              <a:rPr lang="en-US" altLang="en-US" smtClean="0">
                <a:latin typeface="Courier New" pitchFamily="49" charset="0"/>
                <a:cs typeface="Courier New" pitchFamily="49" charset="0"/>
              </a:rPr>
              <a:t>string3: HelloWorld</a:t>
            </a:r>
          </a:p>
          <a:p>
            <a:pPr lvl="1"/>
            <a:r>
              <a:rPr lang="en-US" altLang="en-US" smtClean="0">
                <a:latin typeface="Courier New" pitchFamily="49" charset="0"/>
                <a:cs typeface="Courier New" pitchFamily="49" charset="0"/>
              </a:rPr>
              <a:t>Length: 5</a:t>
            </a:r>
          </a:p>
          <a:p>
            <a:pPr lvl="1"/>
            <a:r>
              <a:rPr lang="en-US" altLang="en-US" smtClean="0">
                <a:latin typeface="Courier New" pitchFamily="49" charset="0"/>
                <a:cs typeface="Courier New" pitchFamily="49" charset="0"/>
              </a:rPr>
              <a:t>Sub: Hello</a:t>
            </a:r>
          </a:p>
          <a:p>
            <a:pPr lvl="1"/>
            <a:r>
              <a:rPr lang="en-US" altLang="en-US" smtClean="0">
                <a:latin typeface="Courier New" pitchFamily="49" charset="0"/>
                <a:cs typeface="Courier New" pitchFamily="49" charset="0"/>
              </a:rPr>
              <a:t>Upper: HELLOWORLD</a:t>
            </a:r>
          </a:p>
          <a:p>
            <a:pPr lvl="1"/>
            <a:r>
              <a:rPr lang="en-US" altLang="en-US" b="1" smtClean="0">
                <a:latin typeface="Arial" charset="0"/>
              </a:rPr>
              <a:t>Note:</a:t>
            </a:r>
            <a:r>
              <a:rPr lang="en-US" altLang="en-US" smtClean="0">
                <a:latin typeface="Arial" charset="0"/>
              </a:rPr>
              <a:t> </a:t>
            </a:r>
            <a:r>
              <a:rPr lang="en-US" altLang="en-US" smtClean="0">
                <a:latin typeface="Courier New" pitchFamily="49" charset="0"/>
                <a:cs typeface="Courier New" pitchFamily="49" charset="0"/>
              </a:rPr>
              <a:t>String</a:t>
            </a:r>
            <a:r>
              <a:rPr lang="en-US" altLang="en-US" smtClean="0">
                <a:latin typeface="Arial" charset="0"/>
              </a:rPr>
              <a:t> is a class, not a primitive type. Instances of the class </a:t>
            </a:r>
            <a:r>
              <a:rPr lang="en-US" altLang="en-US" smtClean="0">
                <a:latin typeface="Courier New" pitchFamily="49" charset="0"/>
                <a:cs typeface="Courier New" pitchFamily="49" charset="0"/>
              </a:rPr>
              <a:t>String</a:t>
            </a:r>
            <a:r>
              <a:rPr lang="en-US" altLang="en-US" smtClean="0">
                <a:latin typeface="Arial" charset="0"/>
              </a:rPr>
              <a:t> represent sequences of Unicode characters. </a:t>
            </a:r>
            <a:r>
              <a:rPr lang="en-US" altLang="en-US" smtClean="0">
                <a:latin typeface="Courier New" pitchFamily="49" charset="0"/>
                <a:cs typeface="Courier New" pitchFamily="49" charset="0"/>
              </a:rPr>
              <a:t>String</a:t>
            </a:r>
            <a:r>
              <a:rPr lang="en-US" altLang="en-US" smtClean="0">
                <a:latin typeface="Arial" charset="0"/>
              </a:rPr>
              <a:t> literals are stored as </a:t>
            </a:r>
            <a:r>
              <a:rPr lang="en-US" altLang="en-US" smtClean="0">
                <a:latin typeface="Courier New" pitchFamily="49" charset="0"/>
                <a:cs typeface="Courier New" pitchFamily="49" charset="0"/>
              </a:rPr>
              <a:t>String</a:t>
            </a:r>
            <a:r>
              <a:rPr lang="en-US" altLang="en-US" smtClean="0">
                <a:latin typeface="Arial" charset="0"/>
              </a:rPr>
              <a:t> objects and "interned", meaning that for strings with matching characters, they all point to the same </a:t>
            </a:r>
            <a:r>
              <a:rPr lang="en-US" altLang="en-US" smtClean="0">
                <a:latin typeface="Courier New" pitchFamily="49" charset="0"/>
                <a:cs typeface="Courier New" pitchFamily="49" charset="0"/>
              </a:rPr>
              <a:t>String</a:t>
            </a:r>
            <a:r>
              <a:rPr lang="en-US" altLang="en-US" smtClean="0">
                <a:latin typeface="Arial" charset="0"/>
              </a:rPr>
              <a:t> object.</a:t>
            </a:r>
            <a:endParaRPr lang="en-US" altLang="en-US" smtClean="0">
              <a:latin typeface="Courier New" pitchFamily="49" charset="0"/>
              <a:cs typeface="Courier New" pitchFamily="49" charset="0"/>
            </a:endParaRPr>
          </a:p>
        </p:txBody>
      </p:sp>
      <p:sp>
        <p:nvSpPr>
          <p:cNvPr id="675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30543" indent="-280978">
              <a:defRPr sz="1100">
                <a:solidFill>
                  <a:srgbClr val="000000"/>
                </a:solidFill>
                <a:latin typeface="Arial" charset="0"/>
              </a:defRPr>
            </a:lvl2pPr>
            <a:lvl3pPr marL="1123912">
              <a:defRPr sz="1100">
                <a:solidFill>
                  <a:srgbClr val="000000"/>
                </a:solidFill>
                <a:latin typeface="Arial" charset="0"/>
              </a:defRPr>
            </a:lvl3pPr>
            <a:lvl4pPr marL="1573477">
              <a:defRPr sz="1100">
                <a:solidFill>
                  <a:srgbClr val="000000"/>
                </a:solidFill>
                <a:latin typeface="Arial" charset="0"/>
              </a:defRPr>
            </a:lvl4pPr>
            <a:lvl5pPr marL="2023041" indent="-224782">
              <a:defRPr sz="1000">
                <a:solidFill>
                  <a:srgbClr val="000000"/>
                </a:solidFill>
                <a:latin typeface="Courier New" pitchFamily="49" charset="0"/>
              </a:defRPr>
            </a:lvl5pPr>
            <a:lvl6pPr marL="247260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6pPr>
            <a:lvl7pPr marL="2922171"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7pPr>
            <a:lvl8pPr marL="337173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8pPr>
            <a:lvl9pPr marL="3821300"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9pPr>
          </a:lstStyle>
          <a:p>
            <a:r>
              <a:rPr lang="it-IT" altLang="en-US" sz="1100"/>
              <a:t>Java SE 7 Programming   2 - </a:t>
            </a:r>
            <a:fld id="{B38BF845-86EC-4917-8316-A61B7E751A40}" type="slidenum">
              <a:rPr lang="en-US" altLang="en-US" sz="1100"/>
              <a:pPr/>
              <a:t>38</a:t>
            </a:fld>
            <a:endParaRPr lang="en-US" altLang="en-US" sz="1100"/>
          </a:p>
        </p:txBody>
      </p:sp>
    </p:spTree>
    <p:extLst>
      <p:ext uri="{BB962C8B-B14F-4D97-AF65-F5344CB8AC3E}">
        <p14:creationId xmlns:p14="http://schemas.microsoft.com/office/powerpoint/2010/main" val="990555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smtClean="0">
                <a:latin typeface="Arial" charset="0"/>
              </a:rPr>
              <a:t>This slide demonstrates some common string methods, including:</a:t>
            </a:r>
          </a:p>
          <a:p>
            <a:pPr lvl="2"/>
            <a:r>
              <a:rPr lang="en-US" altLang="en-US" dirty="0" err="1" smtClean="0">
                <a:latin typeface="Courier New" pitchFamily="49" charset="0"/>
                <a:cs typeface="Courier New" pitchFamily="49" charset="0"/>
              </a:rPr>
              <a:t>concat</a:t>
            </a:r>
            <a:r>
              <a:rPr lang="en-US" altLang="en-US" dirty="0" smtClean="0">
                <a:latin typeface="Courier New" pitchFamily="49" charset="0"/>
                <a:cs typeface="Courier New" pitchFamily="49" charset="0"/>
              </a:rPr>
              <a:t>()</a:t>
            </a:r>
          </a:p>
          <a:p>
            <a:pPr lvl="2"/>
            <a:r>
              <a:rPr lang="en-US" altLang="en-US" dirty="0" smtClean="0">
                <a:latin typeface="Courier New" pitchFamily="49" charset="0"/>
                <a:cs typeface="Courier New" pitchFamily="49" charset="0"/>
              </a:rPr>
              <a:t>length()</a:t>
            </a:r>
          </a:p>
          <a:p>
            <a:pPr lvl="2"/>
            <a:r>
              <a:rPr lang="en-US" altLang="en-US" dirty="0" smtClean="0">
                <a:latin typeface="Courier New" pitchFamily="49" charset="0"/>
                <a:cs typeface="Courier New" pitchFamily="49" charset="0"/>
              </a:rPr>
              <a:t>substring()</a:t>
            </a:r>
          </a:p>
          <a:p>
            <a:pPr lvl="2"/>
            <a:r>
              <a:rPr lang="en-US" altLang="en-US" dirty="0" err="1" smtClean="0">
                <a:latin typeface="Courier New" pitchFamily="49" charset="0"/>
                <a:cs typeface="Courier New" pitchFamily="49" charset="0"/>
              </a:rPr>
              <a:t>toUpperCase</a:t>
            </a:r>
            <a:r>
              <a:rPr lang="en-US" altLang="en-US" dirty="0" smtClean="0">
                <a:latin typeface="Courier New" pitchFamily="49" charset="0"/>
                <a:cs typeface="Courier New" pitchFamily="49" charset="0"/>
              </a:rPr>
              <a:t>()</a:t>
            </a:r>
            <a:endParaRPr lang="en-US" altLang="en-US" dirty="0" smtClean="0">
              <a:latin typeface="Arial" charset="0"/>
            </a:endParaRPr>
          </a:p>
          <a:p>
            <a:pPr lvl="1"/>
            <a:r>
              <a:rPr lang="en-US" altLang="en-US" dirty="0" smtClean="0">
                <a:latin typeface="Arial" charset="0"/>
              </a:rPr>
              <a:t>To see what other methods can be used on a </a:t>
            </a:r>
            <a:r>
              <a:rPr lang="en-US" altLang="en-US" dirty="0" smtClean="0">
                <a:latin typeface="Courier New" pitchFamily="49" charset="0"/>
                <a:cs typeface="Courier New" pitchFamily="49" charset="0"/>
              </a:rPr>
              <a:t>String</a:t>
            </a:r>
            <a:r>
              <a:rPr lang="en-US" altLang="en-US" dirty="0" smtClean="0">
                <a:latin typeface="Arial" charset="0"/>
              </a:rPr>
              <a:t>, see the API documentation.</a:t>
            </a:r>
          </a:p>
          <a:p>
            <a:pPr lvl="1"/>
            <a:r>
              <a:rPr lang="en-US" altLang="en-US" dirty="0" smtClean="0">
                <a:latin typeface="Arial" charset="0"/>
              </a:rPr>
              <a:t>The output from the program is:</a:t>
            </a:r>
          </a:p>
          <a:p>
            <a:pPr lvl="1"/>
            <a:r>
              <a:rPr lang="en-US" altLang="en-US" dirty="0" smtClean="0">
                <a:latin typeface="Courier New" pitchFamily="49" charset="0"/>
                <a:cs typeface="Courier New" pitchFamily="49" charset="0"/>
              </a:rPr>
              <a:t>string3: </a:t>
            </a:r>
            <a:r>
              <a:rPr lang="en-US" altLang="en-US" dirty="0" err="1" smtClean="0">
                <a:latin typeface="Courier New" pitchFamily="49" charset="0"/>
                <a:cs typeface="Courier New" pitchFamily="49" charset="0"/>
              </a:rPr>
              <a:t>HelloWorld</a:t>
            </a:r>
            <a:endParaRPr lang="en-US" altLang="en-US" dirty="0" smtClean="0">
              <a:latin typeface="Courier New" pitchFamily="49" charset="0"/>
              <a:cs typeface="Courier New" pitchFamily="49" charset="0"/>
            </a:endParaRPr>
          </a:p>
          <a:p>
            <a:pPr lvl="1"/>
            <a:r>
              <a:rPr lang="en-US" altLang="en-US" dirty="0" smtClean="0">
                <a:latin typeface="Courier New" pitchFamily="49" charset="0"/>
                <a:cs typeface="Courier New" pitchFamily="49" charset="0"/>
              </a:rPr>
              <a:t>Length: 5</a:t>
            </a:r>
          </a:p>
          <a:p>
            <a:pPr lvl="1"/>
            <a:r>
              <a:rPr lang="en-US" altLang="en-US" dirty="0" smtClean="0">
                <a:latin typeface="Courier New" pitchFamily="49" charset="0"/>
                <a:cs typeface="Courier New" pitchFamily="49" charset="0"/>
              </a:rPr>
              <a:t>Sub: Hello</a:t>
            </a:r>
          </a:p>
          <a:p>
            <a:pPr lvl="1"/>
            <a:r>
              <a:rPr lang="en-US" altLang="en-US" dirty="0" smtClean="0">
                <a:latin typeface="Courier New" pitchFamily="49" charset="0"/>
                <a:cs typeface="Courier New" pitchFamily="49" charset="0"/>
              </a:rPr>
              <a:t>Upper: HELLOWORLD</a:t>
            </a:r>
          </a:p>
          <a:p>
            <a:pPr lvl="1"/>
            <a:r>
              <a:rPr lang="en-US" altLang="en-US" b="1" dirty="0" smtClean="0">
                <a:latin typeface="Arial" charset="0"/>
              </a:rPr>
              <a:t>Note:</a:t>
            </a:r>
            <a:r>
              <a:rPr lang="en-US" altLang="en-US" dirty="0" smtClean="0">
                <a:latin typeface="Arial" charset="0"/>
              </a:rPr>
              <a:t> </a:t>
            </a:r>
            <a:r>
              <a:rPr lang="en-US" altLang="en-US" dirty="0" smtClean="0">
                <a:latin typeface="Courier New" pitchFamily="49" charset="0"/>
                <a:cs typeface="Courier New" pitchFamily="49" charset="0"/>
              </a:rPr>
              <a:t>String</a:t>
            </a:r>
            <a:r>
              <a:rPr lang="en-US" altLang="en-US" dirty="0" smtClean="0">
                <a:latin typeface="Arial" charset="0"/>
              </a:rPr>
              <a:t> is a class, not a primitive type. Instances of the class </a:t>
            </a:r>
            <a:r>
              <a:rPr lang="en-US" altLang="en-US" dirty="0" smtClean="0">
                <a:latin typeface="Courier New" pitchFamily="49" charset="0"/>
                <a:cs typeface="Courier New" pitchFamily="49" charset="0"/>
              </a:rPr>
              <a:t>String</a:t>
            </a:r>
            <a:r>
              <a:rPr lang="en-US" altLang="en-US" dirty="0" smtClean="0">
                <a:latin typeface="Arial" charset="0"/>
              </a:rPr>
              <a:t> represent sequences of Unicode characters. </a:t>
            </a:r>
            <a:r>
              <a:rPr lang="en-US" altLang="en-US" dirty="0" smtClean="0">
                <a:latin typeface="Courier New" pitchFamily="49" charset="0"/>
                <a:cs typeface="Courier New" pitchFamily="49" charset="0"/>
              </a:rPr>
              <a:t>String</a:t>
            </a:r>
            <a:r>
              <a:rPr lang="en-US" altLang="en-US" dirty="0" smtClean="0">
                <a:latin typeface="Arial" charset="0"/>
              </a:rPr>
              <a:t> literals are stored as </a:t>
            </a:r>
            <a:r>
              <a:rPr lang="en-US" altLang="en-US" dirty="0" smtClean="0">
                <a:latin typeface="Courier New" pitchFamily="49" charset="0"/>
                <a:cs typeface="Courier New" pitchFamily="49" charset="0"/>
              </a:rPr>
              <a:t>String</a:t>
            </a:r>
            <a:r>
              <a:rPr lang="en-US" altLang="en-US" dirty="0" smtClean="0">
                <a:latin typeface="Arial" charset="0"/>
              </a:rPr>
              <a:t> objects and "interned", meaning that for strings with matching characters, they all point to the same </a:t>
            </a:r>
            <a:r>
              <a:rPr lang="en-US" altLang="en-US" dirty="0" smtClean="0">
                <a:latin typeface="Courier New" pitchFamily="49" charset="0"/>
                <a:cs typeface="Courier New" pitchFamily="49" charset="0"/>
              </a:rPr>
              <a:t>String</a:t>
            </a:r>
            <a:r>
              <a:rPr lang="en-US" altLang="en-US" dirty="0" smtClean="0">
                <a:latin typeface="Arial" charset="0"/>
              </a:rPr>
              <a:t> object.</a:t>
            </a:r>
            <a:endParaRPr lang="en-US" altLang="en-US" dirty="0" smtClean="0">
              <a:latin typeface="Courier New" pitchFamily="49" charset="0"/>
              <a:cs typeface="Courier New" pitchFamily="49" charset="0"/>
            </a:endParaRPr>
          </a:p>
        </p:txBody>
      </p:sp>
      <p:sp>
        <p:nvSpPr>
          <p:cNvPr id="675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30543" indent="-280978">
              <a:defRPr sz="1100">
                <a:solidFill>
                  <a:srgbClr val="000000"/>
                </a:solidFill>
                <a:latin typeface="Arial" charset="0"/>
              </a:defRPr>
            </a:lvl2pPr>
            <a:lvl3pPr marL="1123912">
              <a:defRPr sz="1100">
                <a:solidFill>
                  <a:srgbClr val="000000"/>
                </a:solidFill>
                <a:latin typeface="Arial" charset="0"/>
              </a:defRPr>
            </a:lvl3pPr>
            <a:lvl4pPr marL="1573477">
              <a:defRPr sz="1100">
                <a:solidFill>
                  <a:srgbClr val="000000"/>
                </a:solidFill>
                <a:latin typeface="Arial" charset="0"/>
              </a:defRPr>
            </a:lvl4pPr>
            <a:lvl5pPr marL="2023041" indent="-224782">
              <a:defRPr sz="1000">
                <a:solidFill>
                  <a:srgbClr val="000000"/>
                </a:solidFill>
                <a:latin typeface="Courier New" pitchFamily="49" charset="0"/>
              </a:defRPr>
            </a:lvl5pPr>
            <a:lvl6pPr marL="247260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6pPr>
            <a:lvl7pPr marL="2922171"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7pPr>
            <a:lvl8pPr marL="3371736"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8pPr>
            <a:lvl9pPr marL="3821300" indent="-224782" eaLnBrk="0" fontAlgn="base" hangingPunct="0">
              <a:spcBef>
                <a:spcPts val="295"/>
              </a:spcBef>
              <a:spcAft>
                <a:spcPct val="0"/>
              </a:spcAft>
              <a:buSzPct val="100000"/>
              <a:buFont typeface="Times New Roman" pitchFamily="18" charset="0"/>
              <a:defRPr sz="1000">
                <a:solidFill>
                  <a:srgbClr val="000000"/>
                </a:solidFill>
                <a:latin typeface="Courier New" pitchFamily="49" charset="0"/>
              </a:defRPr>
            </a:lvl9pPr>
          </a:lstStyle>
          <a:p>
            <a:r>
              <a:rPr lang="it-IT" altLang="en-US" sz="1100"/>
              <a:t>Java SE 7 Programming   2 - </a:t>
            </a:r>
            <a:fld id="{B38BF845-86EC-4917-8316-A61B7E751A40}" type="slidenum">
              <a:rPr lang="en-US" altLang="en-US" sz="1100"/>
              <a:pPr/>
              <a:t>39</a:t>
            </a:fld>
            <a:endParaRPr lang="en-US" altLang="en-US" sz="1100"/>
          </a:p>
        </p:txBody>
      </p:sp>
    </p:spTree>
    <p:extLst>
      <p:ext uri="{BB962C8B-B14F-4D97-AF65-F5344CB8AC3E}">
        <p14:creationId xmlns:p14="http://schemas.microsoft.com/office/powerpoint/2010/main" val="1132034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122C0148-06DF-4817-BEC2-D72CD58F5FF4}" type="slidenum">
              <a:rPr lang="en-US" sz="1200" smtClean="0">
                <a:latin typeface="Arial" pitchFamily="34" charset="0"/>
              </a:rPr>
              <a:pPr/>
              <a:t>40</a:t>
            </a:fld>
            <a:endParaRPr lang="en-US" sz="1200"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itchFamily="34" charset="0"/>
              </a:rPr>
              <a:t>All Java applications contain a static method named main(). This method takes one argument that is an array of String objects.</a:t>
            </a:r>
          </a:p>
          <a:p>
            <a:pPr eaLnBrk="1" hangingPunct="1"/>
            <a:r>
              <a:rPr lang="en-US" smtClean="0">
                <a:latin typeface="Arial" pitchFamily="34" charset="0"/>
              </a:rPr>
              <a:t>These objects represent any arguments that may have entered by the user on the command line.</a:t>
            </a:r>
          </a:p>
          <a:p>
            <a:pPr eaLnBrk="1" hangingPunct="1"/>
            <a:r>
              <a:rPr lang="en-US" smtClean="0">
                <a:latin typeface="Arial" pitchFamily="34" charset="0"/>
              </a:rPr>
              <a:t>The number of command line arguments is obtained via the expression args.length. This is an int type.</a:t>
            </a:r>
          </a:p>
          <a:p>
            <a:pPr eaLnBrk="1" hangingPunct="1"/>
            <a:r>
              <a:rPr lang="en-US" smtClean="0">
                <a:latin typeface="Arial" pitchFamily="34" charset="0"/>
              </a:rPr>
              <a:t>The individual arguments are accessed as args[0], args[1] , args[2] and so forth.</a:t>
            </a:r>
          </a:p>
          <a:p>
            <a:pPr eaLnBrk="1" hangingPunct="1"/>
            <a:endParaRPr lang="en-US" smtClean="0">
              <a:latin typeface="Arial" pitchFamily="34" charset="0"/>
            </a:endParaRPr>
          </a:p>
          <a:p>
            <a:pPr eaLnBrk="1" hangingPunct="1"/>
            <a:r>
              <a:rPr lang="en-US" smtClean="0">
                <a:latin typeface="Arial" pitchFamily="34" charset="0"/>
              </a:rPr>
              <a:t>Remember what ever we enter at command line are treated as strings .So if I have to take two numbers from command line and fine their sum then I have to take use of Wrapper Class which converts Reference(String) to primitive types.,</a:t>
            </a:r>
          </a:p>
        </p:txBody>
      </p:sp>
    </p:spTree>
    <p:extLst>
      <p:ext uri="{BB962C8B-B14F-4D97-AF65-F5344CB8AC3E}">
        <p14:creationId xmlns:p14="http://schemas.microsoft.com/office/powerpoint/2010/main" val="1308409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2388872-498F-4287-8C12-AEBB0A087C36}" type="slidenum">
              <a:rPr lang="en-US" b="0" smtClean="0"/>
              <a:pPr/>
              <a:t>41</a:t>
            </a:fld>
            <a:endParaRPr lang="en-US"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130623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78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663BA7D-1CF6-4877-9CD3-54908573691B}" type="slidenum">
              <a:rPr lang="en-US" b="0" smtClean="0"/>
              <a:pPr/>
              <a:t>43</a:t>
            </a:fld>
            <a:endParaRPr lang="en-US" b="0" smtClean="0"/>
          </a:p>
        </p:txBody>
      </p:sp>
    </p:spTree>
    <p:extLst>
      <p:ext uri="{BB962C8B-B14F-4D97-AF65-F5344CB8AC3E}">
        <p14:creationId xmlns:p14="http://schemas.microsoft.com/office/powerpoint/2010/main" val="341856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4F0AEDE-5ECB-4FCF-9840-082950A05099}" type="slidenum">
              <a:rPr lang="en-US" b="0" smtClean="0"/>
              <a:pPr/>
              <a:t>5</a:t>
            </a:fld>
            <a:endParaRPr lang="en-US" b="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3713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fld id="{1D04A0A6-063B-40FB-875A-986DE687DE8D}" type="slidenum">
              <a:rPr lang="en-US" sz="1200" smtClean="0">
                <a:latin typeface="Arial" charset="0"/>
              </a:rPr>
              <a:pPr/>
              <a:t>6</a:t>
            </a:fld>
            <a:endParaRPr lang="en-US" sz="1200"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357184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D63A75C-E763-4FEE-B0CA-AFF9D7BAA850}" type="slidenum">
              <a:rPr lang="en-US" b="0" smtClean="0"/>
              <a:pPr/>
              <a:t>7</a:t>
            </a:fld>
            <a:endParaRPr lang="en-US" b="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7386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D63A75C-E763-4FEE-B0CA-AFF9D7BAA850}" type="slidenum">
              <a:rPr lang="en-US" b="0" smtClean="0"/>
              <a:pPr/>
              <a:t>10</a:t>
            </a:fld>
            <a:endParaRPr lang="en-US" b="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82870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1B7E6E4-44D2-475F-8C15-ACD18F276ED6}" type="slidenum">
              <a:rPr lang="en-US" b="0" smtClean="0"/>
              <a:pPr/>
              <a:t>12</a:t>
            </a:fld>
            <a:endParaRPr lang="en-US" b="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3650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D7070F4-CA44-47A9-990C-B6CB822C22E5}" type="slidenum">
              <a:rPr lang="en-US" b="0" smtClean="0"/>
              <a:pPr/>
              <a:t>13</a:t>
            </a:fld>
            <a:endParaRPr lang="en-US" b="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72098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664203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42540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9" name="TextBox 8"/>
          <p:cNvSpPr txBox="1">
            <a:spLocks noChangeArrowheads="1"/>
          </p:cNvSpPr>
          <p:nvPr/>
        </p:nvSpPr>
        <p:spPr bwMode="gray">
          <a:xfrm>
            <a:off x="1366838" y="2895600"/>
            <a:ext cx="6754811" cy="1885131"/>
          </a:xfrm>
          <a:prstGeom prst="rect">
            <a:avLst/>
          </a:prstGeom>
          <a:noFill/>
          <a:ln w="9525">
            <a:noFill/>
            <a:miter lim="800000"/>
            <a:headEnd/>
            <a:tailEnd/>
          </a:ln>
        </p:spPr>
        <p:txBody>
          <a:bodyPr wrap="square" lIns="0" tIns="0" rIns="0" bIns="0">
            <a:spAutoFit/>
          </a:bodyPr>
          <a:lstStyle/>
          <a:p>
            <a:pPr algn="just">
              <a:spcBef>
                <a:spcPts val="338"/>
              </a:spcBef>
            </a:pPr>
            <a:r>
              <a:rPr lang="en-US" sz="800" b="1" dirty="0" smtClean="0">
                <a:solidFill>
                  <a:schemeClr val="tx2"/>
                </a:solidFill>
                <a:latin typeface="Arial" pitchFamily="34" charset="0"/>
                <a:cs typeface="Arial" pitchFamily="34" charset="0"/>
              </a:rPr>
              <a:t>Disclaimer </a:t>
            </a:r>
          </a:p>
          <a:p>
            <a:pPr algn="just">
              <a:spcBef>
                <a:spcPts val="338"/>
              </a:spcBef>
            </a:pPr>
            <a:r>
              <a:rPr lang="en-US" sz="800" dirty="0" smtClean="0">
                <a:solidFill>
                  <a:schemeClr val="tx2"/>
                </a:solidFill>
                <a:latin typeface="Arial" pitchFamily="34" charset="0"/>
                <a:cs typeface="Arial" pitchFamily="34" charset="0"/>
              </a:rPr>
              <a:t>Tech Mahindra Limited, herein referred to as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Information contained in a presentation hosted or promoted by </a:t>
            </a:r>
            <a:r>
              <a:rPr lang="en-US" sz="800" dirty="0" err="1" smtClean="0">
                <a:solidFill>
                  <a:schemeClr val="tx2"/>
                </a:solidFill>
                <a:latin typeface="Arial" pitchFamily="34" charset="0"/>
                <a:cs typeface="Arial" pitchFamily="34" charset="0"/>
              </a:rPr>
              <a:t>TechM</a:t>
            </a:r>
            <a:r>
              <a:rPr lang="en-US" sz="8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800" dirty="0" err="1" smtClean="0">
                <a:solidFill>
                  <a:schemeClr val="tx2"/>
                </a:solidFill>
                <a:latin typeface="Arial" pitchFamily="34" charset="0"/>
                <a:cs typeface="Arial" pitchFamily="34" charset="0"/>
              </a:rPr>
              <a:t>TechM</a:t>
            </a:r>
            <a:r>
              <a:rPr lang="en-US" sz="800" baseline="0" dirty="0" smtClean="0">
                <a:solidFill>
                  <a:schemeClr val="tx2"/>
                </a:solidFill>
                <a:latin typeface="Arial" pitchFamily="34" charset="0"/>
                <a:cs typeface="Arial" pitchFamily="34" charset="0"/>
              </a:rPr>
              <a:t> </a:t>
            </a:r>
            <a:r>
              <a:rPr lang="en-US" sz="8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08519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840701450"/>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hawaii.gov/dbedt/ert/activitybook/pg02-car.gif"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4" y="2076679"/>
            <a:ext cx="5511800" cy="1446550"/>
          </a:xfrm>
        </p:spPr>
        <p:txBody>
          <a:bodyPr/>
          <a:lstStyle/>
          <a:p>
            <a:r>
              <a:rPr lang="en-IN" dirty="0"/>
              <a:t>Introduction to Java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dirty="0" smtClean="0">
                <a:latin typeface="Arial" charset="0"/>
                <a:cs typeface="Arial" charset="0"/>
              </a:rPr>
              <a:t>Java Architecture</a:t>
            </a:r>
          </a:p>
        </p:txBody>
      </p:sp>
      <p:sp>
        <p:nvSpPr>
          <p:cNvPr id="4"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800" smtClean="0">
                <a:solidFill>
                  <a:schemeClr val="bg1"/>
                </a:solidFill>
                <a:latin typeface="Arial" charset="0"/>
              </a:rPr>
              <a:t>Copyright © 2016 Tech Mahindra. All Rights Reserved.</a:t>
            </a:r>
            <a:endParaRPr lang="en-US" sz="800" smtClean="0">
              <a:solidFill>
                <a:schemeClr val="bg1"/>
              </a:solidFill>
              <a:latin typeface="Arial" charset="0"/>
            </a:endParaRPr>
          </a:p>
        </p:txBody>
      </p:sp>
      <p:sp>
        <p:nvSpPr>
          <p:cNvPr id="6" name="AutoShape 3"/>
          <p:cNvSpPr>
            <a:spLocks noChangeArrowheads="1"/>
          </p:cNvSpPr>
          <p:nvPr/>
        </p:nvSpPr>
        <p:spPr bwMode="auto">
          <a:xfrm>
            <a:off x="457200" y="1524000"/>
            <a:ext cx="3429000" cy="4724400"/>
          </a:xfrm>
          <a:prstGeom prst="cube">
            <a:avLst>
              <a:gd name="adj" fmla="val 5250"/>
            </a:avLst>
          </a:prstGeom>
          <a:solidFill>
            <a:srgbClr val="FFCC99">
              <a:alpha val="38823"/>
            </a:srgbClr>
          </a:solidFill>
          <a:ln w="12700">
            <a:solidFill>
              <a:schemeClr val="tx1"/>
            </a:solidFill>
            <a:miter lim="800000"/>
            <a:headEnd/>
            <a:tailEnd/>
          </a:ln>
        </p:spPr>
        <p:txBody>
          <a:bodyPr wrap="none" anchor="ctr"/>
          <a:lstStyle/>
          <a:p>
            <a:endParaRPr lang="en-US"/>
          </a:p>
        </p:txBody>
      </p:sp>
      <p:grpSp>
        <p:nvGrpSpPr>
          <p:cNvPr id="7" name="Group 29"/>
          <p:cNvGrpSpPr>
            <a:grpSpLocks/>
          </p:cNvGrpSpPr>
          <p:nvPr/>
        </p:nvGrpSpPr>
        <p:grpSpPr bwMode="auto">
          <a:xfrm>
            <a:off x="757238" y="2057400"/>
            <a:ext cx="2667000" cy="1447800"/>
            <a:chOff x="477" y="1035"/>
            <a:chExt cx="1680" cy="912"/>
          </a:xfrm>
        </p:grpSpPr>
        <p:sp>
          <p:nvSpPr>
            <p:cNvPr id="8" name="Rectangle 4"/>
            <p:cNvSpPr>
              <a:spLocks noChangeArrowheads="1"/>
            </p:cNvSpPr>
            <p:nvPr/>
          </p:nvSpPr>
          <p:spPr bwMode="auto">
            <a:xfrm>
              <a:off x="477" y="1035"/>
              <a:ext cx="1680" cy="432"/>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Source File (HelloWorld.java)</a:t>
              </a:r>
            </a:p>
          </p:txBody>
        </p:sp>
        <p:sp>
          <p:nvSpPr>
            <p:cNvPr id="9" name="AutoShape 5"/>
            <p:cNvSpPr>
              <a:spLocks noChangeArrowheads="1"/>
            </p:cNvSpPr>
            <p:nvPr/>
          </p:nvSpPr>
          <p:spPr bwMode="auto">
            <a:xfrm rot="5400000">
              <a:off x="1080" y="1611"/>
              <a:ext cx="408" cy="264"/>
            </a:xfrm>
            <a:prstGeom prst="rightArrow">
              <a:avLst>
                <a:gd name="adj1" fmla="val 19787"/>
                <a:gd name="adj2" fmla="val 55415"/>
              </a:avLst>
            </a:prstGeom>
            <a:solidFill>
              <a:srgbClr val="800000">
                <a:alpha val="50195"/>
              </a:srgbClr>
            </a:solidFill>
            <a:ln w="12700">
              <a:solidFill>
                <a:schemeClr val="tx1"/>
              </a:solidFill>
              <a:miter lim="800000"/>
              <a:headEnd/>
              <a:tailEnd/>
            </a:ln>
          </p:spPr>
          <p:txBody>
            <a:bodyPr wrap="none" anchor="ctr"/>
            <a:lstStyle/>
            <a:p>
              <a:endParaRPr lang="en-US"/>
            </a:p>
          </p:txBody>
        </p:sp>
      </p:grpSp>
      <p:grpSp>
        <p:nvGrpSpPr>
          <p:cNvPr id="10" name="Group 30"/>
          <p:cNvGrpSpPr>
            <a:grpSpLocks/>
          </p:cNvGrpSpPr>
          <p:nvPr/>
        </p:nvGrpSpPr>
        <p:grpSpPr bwMode="auto">
          <a:xfrm>
            <a:off x="762000" y="3600450"/>
            <a:ext cx="2667000" cy="1485900"/>
            <a:chOff x="480" y="2007"/>
            <a:chExt cx="1680" cy="936"/>
          </a:xfrm>
        </p:grpSpPr>
        <p:sp>
          <p:nvSpPr>
            <p:cNvPr id="11" name="AutoShape 8"/>
            <p:cNvSpPr>
              <a:spLocks noChangeArrowheads="1"/>
            </p:cNvSpPr>
            <p:nvPr/>
          </p:nvSpPr>
          <p:spPr bwMode="auto">
            <a:xfrm rot="5400000">
              <a:off x="1080" y="2607"/>
              <a:ext cx="408" cy="264"/>
            </a:xfrm>
            <a:prstGeom prst="rightArrow">
              <a:avLst>
                <a:gd name="adj1" fmla="val 19787"/>
                <a:gd name="adj2" fmla="val 55415"/>
              </a:avLst>
            </a:prstGeom>
            <a:solidFill>
              <a:srgbClr val="800000">
                <a:alpha val="50195"/>
              </a:srgbClr>
            </a:solidFill>
            <a:ln w="12700">
              <a:solidFill>
                <a:schemeClr val="tx1"/>
              </a:solidFill>
              <a:miter lim="800000"/>
              <a:headEnd/>
              <a:tailEnd/>
            </a:ln>
          </p:spPr>
          <p:txBody>
            <a:bodyPr wrap="none" anchor="ctr"/>
            <a:lstStyle/>
            <a:p>
              <a:endParaRPr lang="en-US"/>
            </a:p>
          </p:txBody>
        </p:sp>
        <p:sp>
          <p:nvSpPr>
            <p:cNvPr id="12" name="Rectangle 9"/>
            <p:cNvSpPr>
              <a:spLocks noChangeArrowheads="1"/>
            </p:cNvSpPr>
            <p:nvPr/>
          </p:nvSpPr>
          <p:spPr bwMode="auto">
            <a:xfrm>
              <a:off x="480" y="2007"/>
              <a:ext cx="1680" cy="432"/>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Compiler (</a:t>
              </a:r>
              <a:r>
                <a:rPr lang="en-US" sz="1400" dirty="0" err="1"/>
                <a:t>javac</a:t>
              </a:r>
              <a:r>
                <a:rPr lang="en-US" sz="1400" dirty="0"/>
                <a:t>)</a:t>
              </a:r>
            </a:p>
          </p:txBody>
        </p:sp>
      </p:grpSp>
      <p:sp>
        <p:nvSpPr>
          <p:cNvPr id="13" name="Rectangle 10"/>
          <p:cNvSpPr>
            <a:spLocks noChangeArrowheads="1"/>
          </p:cNvSpPr>
          <p:nvPr/>
        </p:nvSpPr>
        <p:spPr bwMode="auto">
          <a:xfrm>
            <a:off x="762000" y="5181600"/>
            <a:ext cx="2667000" cy="685800"/>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smtClean="0"/>
              <a:t>Byte </a:t>
            </a:r>
            <a:r>
              <a:rPr lang="en-US" sz="1400" dirty="0"/>
              <a:t>code </a:t>
            </a:r>
            <a:br>
              <a:rPr lang="en-US" sz="1400" dirty="0"/>
            </a:br>
            <a:r>
              <a:rPr lang="en-US" sz="1400" dirty="0"/>
              <a:t>(</a:t>
            </a:r>
            <a:r>
              <a:rPr lang="en-US" sz="1400" dirty="0" err="1"/>
              <a:t>HelloWorld.class</a:t>
            </a:r>
            <a:r>
              <a:rPr lang="en-US" sz="1400" dirty="0"/>
              <a:t>)</a:t>
            </a:r>
          </a:p>
        </p:txBody>
      </p:sp>
      <p:sp>
        <p:nvSpPr>
          <p:cNvPr id="14" name="AutoShape 19"/>
          <p:cNvSpPr>
            <a:spLocks noChangeArrowheads="1"/>
          </p:cNvSpPr>
          <p:nvPr/>
        </p:nvSpPr>
        <p:spPr bwMode="auto">
          <a:xfrm rot="18386347">
            <a:off x="2348707" y="3475830"/>
            <a:ext cx="3619500" cy="392113"/>
          </a:xfrm>
          <a:prstGeom prst="rightArrow">
            <a:avLst>
              <a:gd name="adj1" fmla="val 33074"/>
              <a:gd name="adj2" fmla="val 183205"/>
            </a:avLst>
          </a:prstGeom>
          <a:solidFill>
            <a:srgbClr val="800000">
              <a:alpha val="50195"/>
            </a:srgbClr>
          </a:solidFill>
          <a:ln w="12700">
            <a:solidFill>
              <a:schemeClr val="tx1"/>
            </a:solidFill>
            <a:miter lim="800000"/>
            <a:headEnd/>
            <a:tailEnd/>
          </a:ln>
        </p:spPr>
        <p:txBody>
          <a:bodyPr wrap="none" anchor="ctr"/>
          <a:lstStyle/>
          <a:p>
            <a:endParaRPr lang="en-US"/>
          </a:p>
        </p:txBody>
      </p:sp>
      <p:grpSp>
        <p:nvGrpSpPr>
          <p:cNvPr id="15" name="Group 20"/>
          <p:cNvGrpSpPr>
            <a:grpSpLocks/>
          </p:cNvGrpSpPr>
          <p:nvPr/>
        </p:nvGrpSpPr>
        <p:grpSpPr bwMode="auto">
          <a:xfrm>
            <a:off x="5256213" y="5443537"/>
            <a:ext cx="3430587" cy="381000"/>
            <a:chOff x="3312" y="3072"/>
            <a:chExt cx="2113" cy="240"/>
          </a:xfrm>
        </p:grpSpPr>
        <p:sp>
          <p:nvSpPr>
            <p:cNvPr id="16" name="AutoShape 21"/>
            <p:cNvSpPr>
              <a:spLocks noChangeArrowheads="1"/>
            </p:cNvSpPr>
            <p:nvPr/>
          </p:nvSpPr>
          <p:spPr bwMode="auto">
            <a:xfrm>
              <a:off x="3312" y="3072"/>
              <a:ext cx="2113" cy="240"/>
            </a:xfrm>
            <a:prstGeom prst="cube">
              <a:avLst>
                <a:gd name="adj" fmla="val 20000"/>
              </a:avLst>
            </a:prstGeom>
            <a:solidFill>
              <a:schemeClr val="accent1"/>
            </a:solidFill>
            <a:ln w="12700">
              <a:solidFill>
                <a:schemeClr val="tx1"/>
              </a:solidFill>
              <a:miter lim="800000"/>
              <a:headEnd/>
              <a:tailEnd/>
            </a:ln>
          </p:spPr>
          <p:txBody>
            <a:bodyPr wrap="none" anchor="ctr"/>
            <a:lstStyle/>
            <a:p>
              <a:endParaRPr lang="en-US"/>
            </a:p>
          </p:txBody>
        </p:sp>
        <p:sp>
          <p:nvSpPr>
            <p:cNvPr id="17" name="Text Box 22"/>
            <p:cNvSpPr txBox="1">
              <a:spLocks noChangeArrowheads="1"/>
            </p:cNvSpPr>
            <p:nvPr/>
          </p:nvSpPr>
          <p:spPr bwMode="auto">
            <a:xfrm>
              <a:off x="3552" y="3120"/>
              <a:ext cx="14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ctr"/>
              <a:r>
                <a:rPr lang="en-US" sz="1400" dirty="0">
                  <a:solidFill>
                    <a:schemeClr val="bg1"/>
                  </a:solidFill>
                </a:rPr>
                <a:t>Operating System</a:t>
              </a:r>
            </a:p>
          </p:txBody>
        </p:sp>
      </p:grpSp>
      <p:grpSp>
        <p:nvGrpSpPr>
          <p:cNvPr id="18" name="Group 23"/>
          <p:cNvGrpSpPr>
            <a:grpSpLocks/>
          </p:cNvGrpSpPr>
          <p:nvPr/>
        </p:nvGrpSpPr>
        <p:grpSpPr bwMode="auto">
          <a:xfrm>
            <a:off x="5257800" y="6019800"/>
            <a:ext cx="3429000" cy="381000"/>
            <a:chOff x="3312" y="3408"/>
            <a:chExt cx="2113" cy="240"/>
          </a:xfrm>
        </p:grpSpPr>
        <p:sp>
          <p:nvSpPr>
            <p:cNvPr id="19" name="AutoShape 24"/>
            <p:cNvSpPr>
              <a:spLocks noChangeArrowheads="1"/>
            </p:cNvSpPr>
            <p:nvPr/>
          </p:nvSpPr>
          <p:spPr bwMode="auto">
            <a:xfrm>
              <a:off x="3312" y="3408"/>
              <a:ext cx="2113" cy="240"/>
            </a:xfrm>
            <a:prstGeom prst="cube">
              <a:avLst>
                <a:gd name="adj" fmla="val 20000"/>
              </a:avLst>
            </a:prstGeom>
            <a:solidFill>
              <a:schemeClr val="accent1"/>
            </a:solidFill>
            <a:ln w="12700">
              <a:solidFill>
                <a:schemeClr val="tx1"/>
              </a:solidFill>
              <a:miter lim="800000"/>
              <a:headEnd/>
              <a:tailEnd/>
            </a:ln>
          </p:spPr>
          <p:txBody>
            <a:bodyPr wrap="none" anchor="ctr"/>
            <a:lstStyle/>
            <a:p>
              <a:endParaRPr lang="en-US"/>
            </a:p>
          </p:txBody>
        </p:sp>
        <p:sp>
          <p:nvSpPr>
            <p:cNvPr id="20" name="Text Box 25"/>
            <p:cNvSpPr txBox="1">
              <a:spLocks noChangeArrowheads="1"/>
            </p:cNvSpPr>
            <p:nvPr/>
          </p:nvSpPr>
          <p:spPr bwMode="auto">
            <a:xfrm>
              <a:off x="3600" y="3456"/>
              <a:ext cx="14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ctr"/>
              <a:r>
                <a:rPr lang="en-US" sz="1400" dirty="0">
                  <a:solidFill>
                    <a:schemeClr val="bg1"/>
                  </a:solidFill>
                </a:rPr>
                <a:t>Hardware</a:t>
              </a:r>
            </a:p>
          </p:txBody>
        </p:sp>
      </p:grpSp>
      <p:sp>
        <p:nvSpPr>
          <p:cNvPr id="21" name="AutoShape 12"/>
          <p:cNvSpPr>
            <a:spLocks noChangeArrowheads="1"/>
          </p:cNvSpPr>
          <p:nvPr/>
        </p:nvSpPr>
        <p:spPr bwMode="auto">
          <a:xfrm>
            <a:off x="5257800" y="1481137"/>
            <a:ext cx="3429000" cy="3733800"/>
          </a:xfrm>
          <a:prstGeom prst="cube">
            <a:avLst>
              <a:gd name="adj" fmla="val 5250"/>
            </a:avLst>
          </a:prstGeom>
          <a:solidFill>
            <a:srgbClr val="FFFF99"/>
          </a:solidFill>
          <a:ln w="12700">
            <a:solidFill>
              <a:schemeClr val="tx1"/>
            </a:solidFill>
            <a:miter lim="800000"/>
            <a:headEnd/>
            <a:tailEnd/>
          </a:ln>
        </p:spPr>
        <p:txBody>
          <a:bodyPr wrap="none" anchor="ctr"/>
          <a:lstStyle/>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600" dirty="0">
              <a:solidFill>
                <a:schemeClr val="accent2"/>
              </a:solidFill>
            </a:endParaRPr>
          </a:p>
          <a:p>
            <a:endParaRPr lang="en-US" sz="1200" dirty="0"/>
          </a:p>
        </p:txBody>
      </p:sp>
      <p:sp>
        <p:nvSpPr>
          <p:cNvPr id="22" name="Rectangle 13"/>
          <p:cNvSpPr>
            <a:spLocks noChangeArrowheads="1"/>
          </p:cNvSpPr>
          <p:nvPr/>
        </p:nvSpPr>
        <p:spPr bwMode="auto">
          <a:xfrm>
            <a:off x="5548313" y="1804987"/>
            <a:ext cx="2667000" cy="685800"/>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Class Loader</a:t>
            </a:r>
          </a:p>
        </p:txBody>
      </p:sp>
      <p:sp>
        <p:nvSpPr>
          <p:cNvPr id="23" name="Rectangle 14"/>
          <p:cNvSpPr>
            <a:spLocks noChangeArrowheads="1"/>
          </p:cNvSpPr>
          <p:nvPr/>
        </p:nvSpPr>
        <p:spPr bwMode="auto">
          <a:xfrm>
            <a:off x="5548313" y="2686050"/>
            <a:ext cx="2667000" cy="685800"/>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Byte Code Verifier</a:t>
            </a:r>
          </a:p>
        </p:txBody>
      </p:sp>
      <p:sp>
        <p:nvSpPr>
          <p:cNvPr id="24" name="Rectangle 15"/>
          <p:cNvSpPr>
            <a:spLocks noChangeArrowheads="1"/>
          </p:cNvSpPr>
          <p:nvPr/>
        </p:nvSpPr>
        <p:spPr bwMode="auto">
          <a:xfrm>
            <a:off x="5562600" y="3557587"/>
            <a:ext cx="1143000" cy="685800"/>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Interpreter</a:t>
            </a:r>
          </a:p>
        </p:txBody>
      </p:sp>
      <p:sp>
        <p:nvSpPr>
          <p:cNvPr id="25" name="Rectangle 17"/>
          <p:cNvSpPr>
            <a:spLocks noChangeArrowheads="1"/>
          </p:cNvSpPr>
          <p:nvPr/>
        </p:nvSpPr>
        <p:spPr bwMode="auto">
          <a:xfrm>
            <a:off x="5562600" y="4410075"/>
            <a:ext cx="1143000" cy="685800"/>
          </a:xfrm>
          <a:prstGeom prst="rect">
            <a:avLst/>
          </a:prstGeom>
          <a:solidFill>
            <a:srgbClr val="FF6600">
              <a:alpha val="32941"/>
            </a:srgbClr>
          </a:solidFill>
          <a:ln w="12700">
            <a:solidFill>
              <a:schemeClr val="tx1"/>
            </a:solidFill>
            <a:miter lim="800000"/>
            <a:headEnd/>
            <a:tailEnd/>
          </a:ln>
        </p:spPr>
        <p:txBody>
          <a:bodyPr wrap="none" anchor="ctr"/>
          <a:lstStyle/>
          <a:p>
            <a:pPr algn="ctr"/>
            <a:r>
              <a:rPr lang="en-US" sz="1400" dirty="0"/>
              <a:t>Runtime</a:t>
            </a:r>
          </a:p>
        </p:txBody>
      </p:sp>
      <p:sp>
        <p:nvSpPr>
          <p:cNvPr id="26" name="AutoShape 18"/>
          <p:cNvSpPr>
            <a:spLocks noChangeArrowheads="1"/>
          </p:cNvSpPr>
          <p:nvPr/>
        </p:nvSpPr>
        <p:spPr bwMode="auto">
          <a:xfrm rot="5400000">
            <a:off x="7315200" y="4533900"/>
            <a:ext cx="647700" cy="419100"/>
          </a:xfrm>
          <a:prstGeom prst="rightArrow">
            <a:avLst>
              <a:gd name="adj1" fmla="val 19787"/>
              <a:gd name="adj2" fmla="val 55415"/>
            </a:avLst>
          </a:prstGeom>
          <a:solidFill>
            <a:srgbClr val="FF6600">
              <a:alpha val="43137"/>
            </a:srgbClr>
          </a:solidFill>
          <a:ln w="12700">
            <a:solidFill>
              <a:schemeClr val="tx1"/>
            </a:solidFill>
            <a:miter lim="800000"/>
            <a:headEnd/>
            <a:tailEnd/>
          </a:ln>
        </p:spPr>
        <p:txBody>
          <a:bodyPr wrap="none" anchor="ctr"/>
          <a:lstStyle/>
          <a:p>
            <a:endParaRPr lang="en-US"/>
          </a:p>
        </p:txBody>
      </p:sp>
      <p:sp>
        <p:nvSpPr>
          <p:cNvPr id="27" name="Rectangle 26"/>
          <p:cNvSpPr>
            <a:spLocks noChangeArrowheads="1"/>
          </p:cNvSpPr>
          <p:nvPr/>
        </p:nvSpPr>
        <p:spPr bwMode="auto">
          <a:xfrm>
            <a:off x="7067550" y="3557587"/>
            <a:ext cx="1143000" cy="685800"/>
          </a:xfrm>
          <a:prstGeom prst="rect">
            <a:avLst/>
          </a:prstGeom>
          <a:solidFill>
            <a:srgbClr val="FF6600">
              <a:alpha val="32941"/>
            </a:srgbClr>
          </a:solidFill>
          <a:ln w="12700">
            <a:solidFill>
              <a:schemeClr val="tx1"/>
            </a:solidFill>
            <a:miter lim="800000"/>
            <a:headEnd/>
            <a:tailEnd/>
          </a:ln>
        </p:spPr>
        <p:txBody>
          <a:bodyPr anchor="ctr"/>
          <a:lstStyle/>
          <a:p>
            <a:pPr algn="ctr"/>
            <a:r>
              <a:rPr lang="en-US" sz="1400" dirty="0"/>
              <a:t>JIT Code Generator</a:t>
            </a:r>
          </a:p>
        </p:txBody>
      </p:sp>
      <p:sp>
        <p:nvSpPr>
          <p:cNvPr id="2" name="Rectangle 1"/>
          <p:cNvSpPr/>
          <p:nvPr/>
        </p:nvSpPr>
        <p:spPr>
          <a:xfrm>
            <a:off x="6539411" y="914400"/>
            <a:ext cx="962123" cy="523220"/>
          </a:xfrm>
          <a:prstGeom prst="rect">
            <a:avLst/>
          </a:prstGeom>
        </p:spPr>
        <p:txBody>
          <a:bodyPr wrap="none">
            <a:spAutoFit/>
          </a:bodyPr>
          <a:lstStyle/>
          <a:p>
            <a:r>
              <a:rPr lang="en-US" sz="2800" dirty="0" smtClean="0"/>
              <a:t>JVM</a:t>
            </a:r>
            <a:endParaRPr lang="en-US" sz="2800" dirty="0"/>
          </a:p>
        </p:txBody>
      </p:sp>
    </p:spTree>
    <p:extLst>
      <p:ext uri="{BB962C8B-B14F-4D97-AF65-F5344CB8AC3E}">
        <p14:creationId xmlns:p14="http://schemas.microsoft.com/office/powerpoint/2010/main" val="4276012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22" presetClass="entr" presetSubtype="1" fill="hold" nodeType="withEffect">
                                  <p:stCondLst>
                                    <p:cond delay="100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2000"/>
                                        <p:tgtEl>
                                          <p:spTgt spid="7"/>
                                        </p:tgtEl>
                                      </p:cBhvr>
                                    </p:animEffect>
                                  </p:childTnLst>
                                </p:cTn>
                              </p:par>
                            </p:childTnLst>
                          </p:cTn>
                        </p:par>
                        <p:par>
                          <p:cTn id="11" fill="hold">
                            <p:stCondLst>
                              <p:cond delay="3000"/>
                            </p:stCondLst>
                            <p:childTnLst>
                              <p:par>
                                <p:cTn id="12" presetID="2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2000"/>
                                        <p:tgtEl>
                                          <p:spTgt spid="10"/>
                                        </p:tgtEl>
                                      </p:cBhvr>
                                    </p:animEffect>
                                  </p:childTnLst>
                                </p:cTn>
                              </p:par>
                            </p:childTnLst>
                          </p:cTn>
                        </p:par>
                        <p:par>
                          <p:cTn id="15" fill="hold">
                            <p:stCondLst>
                              <p:cond delay="5000"/>
                            </p:stCondLst>
                            <p:childTnLst>
                              <p:par>
                                <p:cTn id="16" presetID="22" presetClass="entr" presetSubtype="1"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2000"/>
                                        <p:tgtEl>
                                          <p:spTgt spid="13"/>
                                        </p:tgtEl>
                                      </p:cBhvr>
                                    </p:animEffect>
                                  </p:childTnLst>
                                </p:cTn>
                              </p:par>
                            </p:childTnLst>
                          </p:cTn>
                        </p:par>
                        <p:par>
                          <p:cTn id="19" fill="hold">
                            <p:stCondLst>
                              <p:cond delay="7000"/>
                            </p:stCondLst>
                            <p:childTnLst>
                              <p:par>
                                <p:cTn id="20" presetID="22" presetClass="entr" presetSubtype="4"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2000"/>
                                        <p:tgtEl>
                                          <p:spTgt spid="14"/>
                                        </p:tgtEl>
                                      </p:cBhvr>
                                    </p:animEffect>
                                  </p:childTnLst>
                                </p:cTn>
                              </p:par>
                            </p:childTnLst>
                          </p:cTn>
                        </p:par>
                        <p:par>
                          <p:cTn id="23" fill="hold">
                            <p:stCondLst>
                              <p:cond delay="90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2000"/>
                                        <p:tgtEl>
                                          <p:spTgt spid="2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2000"/>
                                        <p:tgtEl>
                                          <p:spTgt spid="22"/>
                                        </p:tgtEl>
                                      </p:cBhvr>
                                    </p:animEffect>
                                  </p:childTnLst>
                                </p:cTn>
                              </p:par>
                            </p:childTnLst>
                          </p:cTn>
                        </p:par>
                        <p:par>
                          <p:cTn id="30" fill="hold">
                            <p:stCondLst>
                              <p:cond delay="11000"/>
                            </p:stCondLst>
                            <p:childTnLst>
                              <p:par>
                                <p:cTn id="31" presetID="22" presetClass="entr" presetSubtype="1"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2000"/>
                                        <p:tgtEl>
                                          <p:spTgt spid="23"/>
                                        </p:tgtEl>
                                      </p:cBhvr>
                                    </p:animEffect>
                                  </p:childTnLst>
                                </p:cTn>
                              </p:par>
                            </p:childTnLst>
                          </p:cTn>
                        </p:par>
                        <p:par>
                          <p:cTn id="34" fill="hold">
                            <p:stCondLst>
                              <p:cond delay="13000"/>
                            </p:stCondLst>
                            <p:childTnLst>
                              <p:par>
                                <p:cTn id="35" presetID="22" presetClass="entr" presetSubtype="1"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2000"/>
                                        <p:tgtEl>
                                          <p:spTgt spid="2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up)">
                                      <p:cBhvr>
                                        <p:cTn id="40" dur="2000"/>
                                        <p:tgtEl>
                                          <p:spTgt spid="27"/>
                                        </p:tgtEl>
                                      </p:cBhvr>
                                    </p:animEffect>
                                  </p:childTnLst>
                                </p:cTn>
                              </p:par>
                            </p:childTnLst>
                          </p:cTn>
                        </p:par>
                        <p:par>
                          <p:cTn id="41" fill="hold">
                            <p:stCondLst>
                              <p:cond delay="15000"/>
                            </p:stCondLst>
                            <p:childTnLst>
                              <p:par>
                                <p:cTn id="42" presetID="22" presetClass="entr" presetSubtype="1"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up)">
                                      <p:cBhvr>
                                        <p:cTn id="44" dur="2000"/>
                                        <p:tgtEl>
                                          <p:spTgt spid="25"/>
                                        </p:tgtEl>
                                      </p:cBhvr>
                                    </p:animEffect>
                                  </p:childTnLst>
                                </p:cTn>
                              </p:par>
                            </p:childTnLst>
                          </p:cTn>
                        </p:par>
                        <p:par>
                          <p:cTn id="45" fill="hold">
                            <p:stCondLst>
                              <p:cond delay="17000"/>
                            </p:stCondLst>
                            <p:childTnLst>
                              <p:par>
                                <p:cTn id="46" presetID="22" presetClass="entr" presetSubtype="1"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up)">
                                      <p:cBhvr>
                                        <p:cTn id="48" dur="2000"/>
                                        <p:tgtEl>
                                          <p:spTgt spid="26"/>
                                        </p:tgtEl>
                                      </p:cBhvr>
                                    </p:animEffect>
                                  </p:childTnLst>
                                </p:cTn>
                              </p:par>
                            </p:childTnLst>
                          </p:cTn>
                        </p:par>
                        <p:par>
                          <p:cTn id="49" fill="hold">
                            <p:stCondLst>
                              <p:cond delay="19000"/>
                            </p:stCondLst>
                            <p:childTnLst>
                              <p:par>
                                <p:cTn id="50" presetID="10" presetClass="entr" presetSubtype="0"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000"/>
                                        <p:tgtEl>
                                          <p:spTgt spid="15"/>
                                        </p:tgtEl>
                                      </p:cBhvr>
                                    </p:animEffect>
                                  </p:childTnLst>
                                </p:cTn>
                              </p:par>
                            </p:childTnLst>
                          </p:cTn>
                        </p:par>
                        <p:par>
                          <p:cTn id="53" fill="hold">
                            <p:stCondLst>
                              <p:cond delay="21000"/>
                            </p:stCondLst>
                            <p:childTnLst>
                              <p:par>
                                <p:cTn id="54" presetID="10"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2000"/>
                                        <p:tgtEl>
                                          <p:spTgt spid="18"/>
                                        </p:tgtEl>
                                      </p:cBhvr>
                                    </p:animEffect>
                                  </p:childTnLst>
                                </p:cTn>
                              </p:par>
                            </p:childTnLst>
                          </p:cTn>
                        </p:par>
                        <p:par>
                          <p:cTn id="57" fill="hold">
                            <p:stCondLst>
                              <p:cond delay="23000"/>
                            </p:stCondLst>
                            <p:childTnLst>
                              <p:par>
                                <p:cTn id="58" presetID="1" presetClass="entr" presetSubtype="0" fill="hold" grpId="0" nodeType="afterEffect">
                                  <p:stCondLst>
                                    <p:cond delay="0"/>
                                  </p:stCondLst>
                                  <p:childTnLst>
                                    <p:set>
                                      <p:cBhvr>
                                        <p:cTn id="5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21" grpId="0" animBg="1"/>
      <p:bldP spid="22" grpId="0" animBg="1"/>
      <p:bldP spid="23" grpId="0" animBg="1"/>
      <p:bldP spid="24" grpId="0" animBg="1"/>
      <p:bldP spid="25" grpId="0" animBg="1"/>
      <p:bldP spid="26" grpId="0" animBg="1"/>
      <p:bldP spid="27"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
          <p:cNvSpPr txBox="1">
            <a:spLocks noChangeArrowheads="1"/>
          </p:cNvSpPr>
          <p:nvPr/>
        </p:nvSpPr>
        <p:spPr bwMode="auto">
          <a:xfrm>
            <a:off x="0" y="844550"/>
            <a:ext cx="6019799" cy="1670050"/>
          </a:xfrm>
          <a:prstGeom prst="rect">
            <a:avLst/>
          </a:prstGeom>
          <a:solidFill>
            <a:schemeClr val="bg1"/>
          </a:solidFill>
          <a:ln w="9525">
            <a:noFill/>
            <a:miter lim="800000"/>
            <a:headEnd/>
            <a:tailEnd/>
          </a:ln>
          <a:effectLst/>
        </p:spPr>
        <p:txBody>
          <a:bodyPr/>
          <a:lstStyle/>
          <a:p>
            <a:pPr marL="381000" indent="-381000">
              <a:lnSpc>
                <a:spcPct val="80000"/>
              </a:lnSpc>
              <a:spcBef>
                <a:spcPct val="20000"/>
              </a:spcBef>
              <a:buClr>
                <a:schemeClr val="tx2"/>
              </a:buClr>
              <a:buSzPct val="70000"/>
              <a:buFont typeface="Wingdings" pitchFamily="2" charset="2"/>
              <a:buNone/>
              <a:defRPr/>
            </a:pPr>
            <a:r>
              <a:rPr lang="en-US" altLang="ja-JP" sz="2000" dirty="0">
                <a:latin typeface="Arial" pitchFamily="34" charset="0"/>
                <a:cs typeface="Arial" pitchFamily="34" charset="0"/>
              </a:rPr>
              <a:t>public class Hello</a:t>
            </a:r>
            <a:endParaRPr lang="id-ID" altLang="ja-JP" sz="2000" dirty="0">
              <a:latin typeface="Arial" pitchFamily="34" charset="0"/>
              <a:cs typeface="Arial" pitchFamily="34" charset="0"/>
            </a:endParaRPr>
          </a:p>
          <a:p>
            <a:pPr marL="381000" indent="-381000">
              <a:lnSpc>
                <a:spcPct val="80000"/>
              </a:lnSpc>
              <a:spcBef>
                <a:spcPct val="20000"/>
              </a:spcBef>
              <a:buClr>
                <a:schemeClr val="tx2"/>
              </a:buClr>
              <a:buSzPct val="70000"/>
              <a:buFont typeface="Wingdings" pitchFamily="2" charset="2"/>
              <a:buNone/>
              <a:defRPr/>
            </a:pPr>
            <a:r>
              <a:rPr lang="en-US" altLang="ja-JP" sz="2000" dirty="0">
                <a:latin typeface="Arial" pitchFamily="34" charset="0"/>
                <a:cs typeface="Arial" pitchFamily="34" charset="0"/>
              </a:rPr>
              <a:t>	public static void main(String[] </a:t>
            </a:r>
            <a:r>
              <a:rPr lang="en-US" altLang="ja-JP" sz="2000" dirty="0" err="1">
                <a:latin typeface="Arial" pitchFamily="34" charset="0"/>
                <a:cs typeface="Arial" pitchFamily="34" charset="0"/>
              </a:rPr>
              <a:t>args</a:t>
            </a:r>
            <a:r>
              <a:rPr lang="en-US" altLang="ja-JP" sz="2000" dirty="0">
                <a:latin typeface="Arial" pitchFamily="34" charset="0"/>
                <a:cs typeface="Arial" pitchFamily="34" charset="0"/>
              </a:rPr>
              <a:t>){</a:t>
            </a:r>
          </a:p>
          <a:p>
            <a:pPr marL="381000" indent="-381000">
              <a:lnSpc>
                <a:spcPct val="80000"/>
              </a:lnSpc>
              <a:spcBef>
                <a:spcPct val="20000"/>
              </a:spcBef>
              <a:buClr>
                <a:schemeClr val="tx2"/>
              </a:buClr>
              <a:buSzPct val="70000"/>
              <a:buFont typeface="Wingdings" pitchFamily="2" charset="2"/>
              <a:buNone/>
              <a:defRPr/>
            </a:pPr>
            <a:r>
              <a:rPr lang="id-ID" altLang="ja-JP" sz="2000" dirty="0">
                <a:latin typeface="Arial" pitchFamily="34" charset="0"/>
                <a:cs typeface="Arial" pitchFamily="34" charset="0"/>
              </a:rPr>
              <a:t>	</a:t>
            </a:r>
            <a:r>
              <a:rPr lang="en-US" altLang="ja-JP" sz="2000" dirty="0" err="1">
                <a:latin typeface="Arial" pitchFamily="34" charset="0"/>
                <a:cs typeface="Arial" pitchFamily="34" charset="0"/>
              </a:rPr>
              <a:t>System.out.println</a:t>
            </a:r>
            <a:r>
              <a:rPr lang="en-US" altLang="ja-JP" sz="2000" dirty="0">
                <a:latin typeface="Arial" pitchFamily="34" charset="0"/>
                <a:cs typeface="Arial" pitchFamily="34" charset="0"/>
              </a:rPr>
              <a:t>("Hello World!");</a:t>
            </a:r>
          </a:p>
          <a:p>
            <a:pPr marL="381000" indent="-381000">
              <a:lnSpc>
                <a:spcPct val="80000"/>
              </a:lnSpc>
              <a:spcBef>
                <a:spcPct val="20000"/>
              </a:spcBef>
              <a:buClr>
                <a:schemeClr val="tx2"/>
              </a:buClr>
              <a:buSzPct val="70000"/>
              <a:buFont typeface="Wingdings" pitchFamily="2" charset="2"/>
              <a:buNone/>
              <a:defRPr/>
            </a:pPr>
            <a:r>
              <a:rPr lang="id-ID" altLang="ja-JP" sz="2000" dirty="0">
                <a:latin typeface="Arial" pitchFamily="34" charset="0"/>
                <a:cs typeface="Arial" pitchFamily="34" charset="0"/>
              </a:rPr>
              <a:t>	</a:t>
            </a:r>
            <a:r>
              <a:rPr lang="en-US" altLang="ja-JP" sz="2000" dirty="0">
                <a:latin typeface="Arial" pitchFamily="34" charset="0"/>
                <a:cs typeface="Arial" pitchFamily="34" charset="0"/>
              </a:rPr>
              <a:t>}</a:t>
            </a:r>
          </a:p>
          <a:p>
            <a:pPr marL="381000" indent="-381000">
              <a:lnSpc>
                <a:spcPct val="80000"/>
              </a:lnSpc>
              <a:spcBef>
                <a:spcPct val="20000"/>
              </a:spcBef>
              <a:buClr>
                <a:schemeClr val="tx2"/>
              </a:buClr>
              <a:buSzPct val="70000"/>
              <a:buFont typeface="Wingdings" pitchFamily="2" charset="2"/>
              <a:buNone/>
              <a:defRPr/>
            </a:pPr>
            <a:r>
              <a:rPr lang="en-US" altLang="ja-JP" sz="2000" dirty="0">
                <a:latin typeface="Arial" pitchFamily="34" charset="0"/>
                <a:cs typeface="Arial" pitchFamily="34" charset="0"/>
              </a:rPr>
              <a:t>}</a:t>
            </a:r>
          </a:p>
        </p:txBody>
      </p:sp>
      <p:pic>
        <p:nvPicPr>
          <p:cNvPr id="5" name="Picture 4" descr="maco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02000"/>
            <a:ext cx="7143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p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02000"/>
            <a:ext cx="8096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so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225800"/>
            <a:ext cx="10763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304800" y="3149600"/>
            <a:ext cx="3733800" cy="1143000"/>
          </a:xfrm>
          <a:prstGeom prst="rect">
            <a:avLst/>
          </a:prstGeom>
          <a:noFill/>
          <a:ln w="9525">
            <a:solidFill>
              <a:srgbClr val="0000FF"/>
            </a:solidFill>
            <a:miter lim="800000"/>
            <a:headEnd/>
            <a:tailEn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9" name="Line 8"/>
          <p:cNvSpPr>
            <a:spLocks noChangeShapeType="1"/>
          </p:cNvSpPr>
          <p:nvPr/>
        </p:nvSpPr>
        <p:spPr bwMode="auto">
          <a:xfrm>
            <a:off x="2057400" y="2768600"/>
            <a:ext cx="0" cy="3810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10" name="Text Box 9"/>
          <p:cNvSpPr txBox="1">
            <a:spLocks noChangeArrowheads="1"/>
          </p:cNvSpPr>
          <p:nvPr/>
        </p:nvSpPr>
        <p:spPr bwMode="auto">
          <a:xfrm>
            <a:off x="2438400" y="2667000"/>
            <a:ext cx="2819400" cy="400050"/>
          </a:xfrm>
          <a:prstGeom prst="rect">
            <a:avLst/>
          </a:prstGeom>
          <a:noFill/>
          <a:ln w="9525">
            <a:noFill/>
            <a:miter lim="800000"/>
            <a:headEnd/>
            <a:tailEnd/>
          </a:ln>
          <a:effectLst/>
        </p:spPr>
        <p:txBody>
          <a:bodyPr>
            <a:spAutoFit/>
          </a:bodyPr>
          <a:lstStyle/>
          <a:p>
            <a:pPr eaLnBrk="1" hangingPunct="1">
              <a:defRPr/>
            </a:pPr>
            <a:r>
              <a:rPr kumimoji="1" lang="id-ID" sz="20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javac (java </a:t>
            </a:r>
            <a:r>
              <a:rPr kumimoji="1" lang="en-US" sz="20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compiler</a:t>
            </a:r>
            <a:r>
              <a:rPr kumimoji="1" lang="id-ID" sz="20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a:t>
            </a:r>
            <a:endParaRPr kumimoji="1" lang="en-US" sz="2000"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endParaRPr>
          </a:p>
        </p:txBody>
      </p:sp>
      <p:sp>
        <p:nvSpPr>
          <p:cNvPr id="11" name="AutoShape 12"/>
          <p:cNvSpPr>
            <a:spLocks noChangeArrowheads="1"/>
          </p:cNvSpPr>
          <p:nvPr/>
        </p:nvSpPr>
        <p:spPr bwMode="auto">
          <a:xfrm>
            <a:off x="685800" y="5207000"/>
            <a:ext cx="2895600" cy="838200"/>
          </a:xfrm>
          <a:prstGeom prst="foldedCorner">
            <a:avLst>
              <a:gd name="adj" fmla="val 12500"/>
            </a:avLst>
          </a:prstGeom>
          <a:solidFill>
            <a:srgbClr val="99CCFF"/>
          </a:solidFill>
          <a:ln w="9525">
            <a:solidFill>
              <a:schemeClr val="tx1"/>
            </a:solidFill>
            <a:round/>
            <a:headEnd/>
            <a:tailEnd/>
          </a:ln>
        </p:spPr>
        <p:txBody>
          <a:bodyPr wrap="none" anchor="ctr"/>
          <a:lstStyle/>
          <a:p>
            <a:pPr algn="ctr" eaLnBrk="1" hangingPunct="1"/>
            <a:r>
              <a:rPr kumimoji="1" lang="id-ID" sz="2400" b="1">
                <a:solidFill>
                  <a:srgbClr val="C00000"/>
                </a:solidFill>
                <a:latin typeface="Times New Roman" pitchFamily="18" charset="0"/>
                <a:ea typeface="ＭＳ Ｐゴシック" pitchFamily="34" charset="-128"/>
              </a:rPr>
              <a:t>Hello</a:t>
            </a:r>
            <a:r>
              <a:rPr kumimoji="1" lang="en-US" sz="2400" b="1">
                <a:solidFill>
                  <a:srgbClr val="C00000"/>
                </a:solidFill>
                <a:latin typeface="Times New Roman" pitchFamily="18" charset="0"/>
                <a:ea typeface="ＭＳ Ｐゴシック" pitchFamily="34" charset="-128"/>
              </a:rPr>
              <a:t>.class</a:t>
            </a:r>
          </a:p>
        </p:txBody>
      </p:sp>
      <p:sp>
        <p:nvSpPr>
          <p:cNvPr id="12" name="Line 13"/>
          <p:cNvSpPr>
            <a:spLocks noChangeShapeType="1"/>
          </p:cNvSpPr>
          <p:nvPr/>
        </p:nvSpPr>
        <p:spPr bwMode="auto">
          <a:xfrm>
            <a:off x="2057400" y="4292600"/>
            <a:ext cx="0" cy="8382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13" name="Text Box 14"/>
          <p:cNvSpPr txBox="1">
            <a:spLocks noChangeArrowheads="1"/>
          </p:cNvSpPr>
          <p:nvPr/>
        </p:nvSpPr>
        <p:spPr bwMode="auto">
          <a:xfrm>
            <a:off x="2541286" y="4419600"/>
            <a:ext cx="1999265" cy="400110"/>
          </a:xfrm>
          <a:prstGeom prst="rect">
            <a:avLst/>
          </a:prstGeom>
          <a:noFill/>
          <a:ln w="9525">
            <a:noFill/>
            <a:miter lim="800000"/>
            <a:headEnd/>
            <a:tailEnd/>
          </a:ln>
          <a:effectLst/>
        </p:spPr>
        <p:txBody>
          <a:bodyPr wrap="none">
            <a:spAutoFit/>
          </a:bodyPr>
          <a:lstStyle/>
          <a:p>
            <a:pPr algn="ctr" eaLnBrk="1" hangingPunct="1">
              <a:defRPr/>
            </a:pPr>
            <a:r>
              <a:rPr kumimoji="1" lang="id-ID" sz="2000" b="1" dirty="0" smtClean="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Bytecode </a:t>
            </a:r>
            <a:r>
              <a:rPr kumimoji="1" lang="id-ID" sz="20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(Class)</a:t>
            </a:r>
            <a:endParaRPr kumimoji="1" lang="en-US" sz="20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endParaRPr>
          </a:p>
        </p:txBody>
      </p:sp>
      <p:pic>
        <p:nvPicPr>
          <p:cNvPr id="14" name="Picture 15" descr="AlphaFami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4597400"/>
            <a:ext cx="2495550"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6"/>
          <p:cNvSpPr txBox="1">
            <a:spLocks noChangeArrowheads="1"/>
          </p:cNvSpPr>
          <p:nvPr/>
        </p:nvSpPr>
        <p:spPr bwMode="auto">
          <a:xfrm>
            <a:off x="7086600" y="6324600"/>
            <a:ext cx="1028700" cy="304800"/>
          </a:xfrm>
          <a:prstGeom prst="rect">
            <a:avLst/>
          </a:prstGeom>
          <a:noFill/>
          <a:ln w="9525">
            <a:noFill/>
            <a:miter lim="800000"/>
            <a:headEnd/>
            <a:tailEnd/>
          </a:ln>
          <a:effectLst/>
        </p:spPr>
        <p:txBody>
          <a:bodyPr wrap="none">
            <a:spAutoFit/>
          </a:bodyPr>
          <a:lstStyle/>
          <a:p>
            <a:pPr algn="ctr" eaLnBrk="1" hangingPunct="1">
              <a:defRPr/>
            </a:pPr>
            <a:r>
              <a:rPr kumimoji="1" lang="en-US" sz="1400">
                <a:solidFill>
                  <a:schemeClr val="accent2"/>
                </a:solidFill>
                <a:effectLst>
                  <a:outerShdw blurRad="38100" dist="38100" dir="2700000" algn="tl">
                    <a:srgbClr val="000000">
                      <a:alpha val="43137"/>
                    </a:srgbClr>
                  </a:outerShdw>
                </a:effectLst>
                <a:latin typeface="Times New Roman" pitchFamily="18" charset="0"/>
                <a:ea typeface="ＭＳ Ｐゴシック" pitchFamily="50" charset="-128"/>
                <a:cs typeface="+mn-cs"/>
              </a:rPr>
              <a:t>Web Server</a:t>
            </a:r>
            <a:endParaRPr kumimoji="1" lang="en-US" sz="1200">
              <a:effectLst>
                <a:outerShdw blurRad="38100" dist="38100" dir="2700000" algn="tl">
                  <a:srgbClr val="000000">
                    <a:alpha val="43137"/>
                  </a:srgbClr>
                </a:outerShdw>
              </a:effectLst>
              <a:latin typeface="Times New Roman" pitchFamily="18" charset="0"/>
              <a:ea typeface="ＭＳ Ｐゴシック" pitchFamily="50" charset="-128"/>
              <a:cs typeface="+mn-cs"/>
            </a:endParaRPr>
          </a:p>
        </p:txBody>
      </p:sp>
      <p:sp>
        <p:nvSpPr>
          <p:cNvPr id="16" name="Line 17"/>
          <p:cNvSpPr>
            <a:spLocks noChangeShapeType="1"/>
          </p:cNvSpPr>
          <p:nvPr/>
        </p:nvSpPr>
        <p:spPr bwMode="auto">
          <a:xfrm>
            <a:off x="3657600" y="5588000"/>
            <a:ext cx="2971800" cy="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pic>
        <p:nvPicPr>
          <p:cNvPr id="17" name="Picture 19" descr="macos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625600"/>
            <a:ext cx="723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0" descr="pc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1549400"/>
            <a:ext cx="7905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1" descr="sol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1549400"/>
            <a:ext cx="113347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2" descr="cellphone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48675" y="1244600"/>
            <a:ext cx="6953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3"/>
          <p:cNvSpPr txBox="1">
            <a:spLocks noChangeArrowheads="1"/>
          </p:cNvSpPr>
          <p:nvPr/>
        </p:nvSpPr>
        <p:spPr bwMode="auto">
          <a:xfrm>
            <a:off x="4670425" y="3149600"/>
            <a:ext cx="1044575" cy="307975"/>
          </a:xfrm>
          <a:prstGeom prst="rect">
            <a:avLst/>
          </a:prstGeom>
          <a:solidFill>
            <a:srgbClr val="00FFFF"/>
          </a:solidFill>
          <a:ln w="9525">
            <a:noFill/>
            <a:miter lim="800000"/>
            <a:headEnd/>
            <a:tailEnd/>
          </a:ln>
          <a:effectLst/>
        </p:spPr>
        <p:txBody>
          <a:bodyPr>
            <a:spAutoFit/>
          </a:bodyPr>
          <a:lstStyle/>
          <a:p>
            <a:pPr algn="ctr" eaLnBrk="1" hangingPunct="1">
              <a:spcBef>
                <a:spcPct val="50000"/>
              </a:spcBef>
              <a:defRPr/>
            </a:pPr>
            <a:r>
              <a:rPr kumimoji="1" lang="en-US" sz="14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Interpreter</a:t>
            </a:r>
          </a:p>
        </p:txBody>
      </p:sp>
      <p:sp>
        <p:nvSpPr>
          <p:cNvPr id="22" name="Text Box 24"/>
          <p:cNvSpPr txBox="1">
            <a:spLocks noChangeArrowheads="1"/>
          </p:cNvSpPr>
          <p:nvPr/>
        </p:nvSpPr>
        <p:spPr bwMode="auto">
          <a:xfrm>
            <a:off x="5813425" y="3149600"/>
            <a:ext cx="1044575" cy="307975"/>
          </a:xfrm>
          <a:prstGeom prst="rect">
            <a:avLst/>
          </a:prstGeom>
          <a:solidFill>
            <a:srgbClr val="00FFFF"/>
          </a:solidFill>
          <a:ln w="9525">
            <a:noFill/>
            <a:miter lim="800000"/>
            <a:headEnd/>
            <a:tailEnd/>
          </a:ln>
          <a:effectLst/>
        </p:spPr>
        <p:txBody>
          <a:bodyPr>
            <a:spAutoFit/>
          </a:bodyPr>
          <a:lstStyle/>
          <a:p>
            <a:pPr algn="ctr" eaLnBrk="1" hangingPunct="1">
              <a:spcBef>
                <a:spcPct val="50000"/>
              </a:spcBef>
              <a:defRPr/>
            </a:pPr>
            <a:r>
              <a:rPr kumimoji="1" lang="en-US" sz="14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Interpreter</a:t>
            </a:r>
          </a:p>
        </p:txBody>
      </p:sp>
      <p:sp>
        <p:nvSpPr>
          <p:cNvPr id="23" name="Text Box 25"/>
          <p:cNvSpPr txBox="1">
            <a:spLocks noChangeArrowheads="1"/>
          </p:cNvSpPr>
          <p:nvPr/>
        </p:nvSpPr>
        <p:spPr bwMode="auto">
          <a:xfrm>
            <a:off x="6956425" y="3149600"/>
            <a:ext cx="1044575" cy="307975"/>
          </a:xfrm>
          <a:prstGeom prst="rect">
            <a:avLst/>
          </a:prstGeom>
          <a:solidFill>
            <a:srgbClr val="00FFFF"/>
          </a:solidFill>
          <a:ln w="9525">
            <a:noFill/>
            <a:miter lim="800000"/>
            <a:headEnd/>
            <a:tailEnd/>
          </a:ln>
          <a:effectLst/>
        </p:spPr>
        <p:txBody>
          <a:bodyPr>
            <a:spAutoFit/>
          </a:bodyPr>
          <a:lstStyle/>
          <a:p>
            <a:pPr algn="ctr" eaLnBrk="1" hangingPunct="1">
              <a:spcBef>
                <a:spcPct val="50000"/>
              </a:spcBef>
              <a:defRPr/>
            </a:pPr>
            <a:r>
              <a:rPr kumimoji="1" lang="en-US" sz="1400" b="1" dirty="0">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Interpreter</a:t>
            </a:r>
          </a:p>
        </p:txBody>
      </p:sp>
      <p:sp>
        <p:nvSpPr>
          <p:cNvPr id="24" name="Text Box 26"/>
          <p:cNvSpPr txBox="1">
            <a:spLocks noChangeArrowheads="1"/>
          </p:cNvSpPr>
          <p:nvPr/>
        </p:nvSpPr>
        <p:spPr bwMode="auto">
          <a:xfrm>
            <a:off x="8077200" y="3149600"/>
            <a:ext cx="1066800" cy="307975"/>
          </a:xfrm>
          <a:prstGeom prst="rect">
            <a:avLst/>
          </a:prstGeom>
          <a:solidFill>
            <a:srgbClr val="00FFFF"/>
          </a:solidFill>
          <a:ln w="9525">
            <a:noFill/>
            <a:miter lim="800000"/>
            <a:headEnd/>
            <a:tailEnd/>
          </a:ln>
          <a:effectLst/>
        </p:spPr>
        <p:txBody>
          <a:bodyPr>
            <a:spAutoFit/>
          </a:bodyPr>
          <a:lstStyle/>
          <a:p>
            <a:pPr algn="ctr" eaLnBrk="1" hangingPunct="1">
              <a:spcBef>
                <a:spcPct val="50000"/>
              </a:spcBef>
              <a:defRPr/>
            </a:pPr>
            <a:r>
              <a:rPr kumimoji="1" lang="en-US" sz="1400" b="1">
                <a:solidFill>
                  <a:srgbClr val="000099"/>
                </a:solidFill>
                <a:effectLst>
                  <a:outerShdw blurRad="38100" dist="38100" dir="2700000" algn="tl">
                    <a:srgbClr val="000000">
                      <a:alpha val="43137"/>
                    </a:srgbClr>
                  </a:outerShdw>
                </a:effectLst>
                <a:latin typeface="Times New Roman" pitchFamily="18" charset="0"/>
                <a:ea typeface="ＭＳ Ｐゴシック" pitchFamily="50" charset="-128"/>
                <a:cs typeface="+mn-cs"/>
              </a:rPr>
              <a:t>Interpreter</a:t>
            </a:r>
          </a:p>
        </p:txBody>
      </p:sp>
      <p:sp>
        <p:nvSpPr>
          <p:cNvPr id="25" name="Line 27"/>
          <p:cNvSpPr>
            <a:spLocks noChangeShapeType="1"/>
          </p:cNvSpPr>
          <p:nvPr/>
        </p:nvSpPr>
        <p:spPr bwMode="auto">
          <a:xfrm flipV="1">
            <a:off x="5334000" y="2463800"/>
            <a:ext cx="0" cy="685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26" name="Line 28"/>
          <p:cNvSpPr>
            <a:spLocks noChangeShapeType="1"/>
          </p:cNvSpPr>
          <p:nvPr/>
        </p:nvSpPr>
        <p:spPr bwMode="auto">
          <a:xfrm flipV="1">
            <a:off x="6400800" y="2463800"/>
            <a:ext cx="0" cy="685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27" name="Line 29"/>
          <p:cNvSpPr>
            <a:spLocks noChangeShapeType="1"/>
          </p:cNvSpPr>
          <p:nvPr/>
        </p:nvSpPr>
        <p:spPr bwMode="auto">
          <a:xfrm flipV="1">
            <a:off x="7543800" y="2463800"/>
            <a:ext cx="0" cy="685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28" name="Line 30"/>
          <p:cNvSpPr>
            <a:spLocks noChangeShapeType="1"/>
          </p:cNvSpPr>
          <p:nvPr/>
        </p:nvSpPr>
        <p:spPr bwMode="auto">
          <a:xfrm flipV="1">
            <a:off x="8686800" y="2463800"/>
            <a:ext cx="0" cy="685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29" name="Line 31"/>
          <p:cNvSpPr>
            <a:spLocks noChangeShapeType="1"/>
          </p:cNvSpPr>
          <p:nvPr/>
        </p:nvSpPr>
        <p:spPr bwMode="auto">
          <a:xfrm>
            <a:off x="5334000" y="3759200"/>
            <a:ext cx="3352800" cy="0"/>
          </a:xfrm>
          <a:prstGeom prst="line">
            <a:avLst/>
          </a:prstGeom>
          <a:noFill/>
          <a:ln w="50800">
            <a:solidFill>
              <a:srgbClr val="FF0000"/>
            </a:solidFill>
            <a:round/>
            <a:headEnd/>
            <a:tailEnd/>
          </a:ln>
          <a:effectLst/>
        </p:spPr>
        <p:txBody>
          <a:bodyPr wrap="none" anchor="ctr"/>
          <a:lstStyle/>
          <a:p>
            <a:pPr algn="ctr" eaLnBrk="1" hangingPunct="1">
              <a:defRPr/>
            </a:pPr>
            <a:endParaRPr kumimoji="1" lang="id-ID" sz="12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0" name="Line 32"/>
          <p:cNvSpPr>
            <a:spLocks noChangeShapeType="1"/>
          </p:cNvSpPr>
          <p:nvPr/>
        </p:nvSpPr>
        <p:spPr bwMode="auto">
          <a:xfrm flipV="1">
            <a:off x="5334000" y="3454400"/>
            <a:ext cx="0" cy="304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12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1" name="Line 33"/>
          <p:cNvSpPr>
            <a:spLocks noChangeShapeType="1"/>
          </p:cNvSpPr>
          <p:nvPr/>
        </p:nvSpPr>
        <p:spPr bwMode="auto">
          <a:xfrm flipV="1">
            <a:off x="8686800" y="3454400"/>
            <a:ext cx="0" cy="304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12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2" name="Line 34"/>
          <p:cNvSpPr>
            <a:spLocks noChangeShapeType="1"/>
          </p:cNvSpPr>
          <p:nvPr/>
        </p:nvSpPr>
        <p:spPr bwMode="auto">
          <a:xfrm flipV="1">
            <a:off x="6400800" y="3378200"/>
            <a:ext cx="0" cy="3810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12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3" name="Line 35"/>
          <p:cNvSpPr>
            <a:spLocks noChangeShapeType="1"/>
          </p:cNvSpPr>
          <p:nvPr/>
        </p:nvSpPr>
        <p:spPr bwMode="auto">
          <a:xfrm flipV="1">
            <a:off x="7543800" y="3454400"/>
            <a:ext cx="0" cy="304800"/>
          </a:xfrm>
          <a:prstGeom prst="line">
            <a:avLst/>
          </a:prstGeom>
          <a:noFill/>
          <a:ln w="50800">
            <a:solidFill>
              <a:srgbClr val="FF0000"/>
            </a:solidFill>
            <a:round/>
            <a:headEnd/>
            <a:tailEnd type="triangle" w="med" len="med"/>
          </a:ln>
          <a:effectLst/>
        </p:spPr>
        <p:txBody>
          <a:bodyPr wrap="none" anchor="ctr"/>
          <a:lstStyle/>
          <a:p>
            <a:pPr algn="ctr" eaLnBrk="1" hangingPunct="1">
              <a:defRPr/>
            </a:pPr>
            <a:endParaRPr kumimoji="1" lang="id-ID" sz="12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4" name="Line 36"/>
          <p:cNvSpPr>
            <a:spLocks noChangeShapeType="1"/>
          </p:cNvSpPr>
          <p:nvPr/>
        </p:nvSpPr>
        <p:spPr bwMode="auto">
          <a:xfrm flipV="1">
            <a:off x="7543800" y="3759200"/>
            <a:ext cx="0" cy="838200"/>
          </a:xfrm>
          <a:prstGeom prst="line">
            <a:avLst/>
          </a:prstGeom>
          <a:noFill/>
          <a:ln w="50800">
            <a:solidFill>
              <a:srgbClr val="FF0000"/>
            </a:solidFill>
            <a:round/>
            <a:headEnd/>
            <a:tailEnd/>
          </a:ln>
          <a:effectLst/>
        </p:spPr>
        <p:txBody>
          <a:bodyPr wrap="none" anchor="ctr"/>
          <a:lstStyle/>
          <a:p>
            <a:pPr algn="ctr" eaLnBrk="1" hangingPunct="1">
              <a:defRPr/>
            </a:pPr>
            <a:endParaRPr kumimoji="1" lang="id-ID" sz="4400">
              <a:effectLst>
                <a:outerShdw blurRad="38100" dist="38100" dir="2700000" algn="tl">
                  <a:srgbClr val="000000">
                    <a:alpha val="43137"/>
                  </a:srgbClr>
                </a:outerShdw>
              </a:effectLst>
              <a:latin typeface="Tahoma" pitchFamily="34" charset="0"/>
              <a:ea typeface="ＭＳ Ｐゴシック" pitchFamily="50" charset="-128"/>
              <a:cs typeface="+mn-cs"/>
            </a:endParaRPr>
          </a:p>
        </p:txBody>
      </p:sp>
      <p:sp>
        <p:nvSpPr>
          <p:cNvPr id="35" name="Text Box 38"/>
          <p:cNvSpPr txBox="1">
            <a:spLocks noChangeArrowheads="1"/>
          </p:cNvSpPr>
          <p:nvPr/>
        </p:nvSpPr>
        <p:spPr bwMode="auto">
          <a:xfrm>
            <a:off x="2286000" y="6172200"/>
            <a:ext cx="4160838" cy="457200"/>
          </a:xfrm>
          <a:prstGeom prst="rect">
            <a:avLst/>
          </a:prstGeom>
          <a:noFill/>
          <a:ln w="9525">
            <a:noFill/>
            <a:miter lim="800000"/>
            <a:headEnd/>
            <a:tailEnd/>
          </a:ln>
          <a:effectLst/>
        </p:spPr>
        <p:txBody>
          <a:bodyPr wrap="none">
            <a:spAutoFit/>
          </a:bodyPr>
          <a:lstStyle/>
          <a:p>
            <a:pPr algn="ctr" eaLnBrk="1" hangingPunct="1">
              <a:defRPr/>
            </a:pPr>
            <a:r>
              <a:rPr kumimoji="1" lang="en-US" sz="2400" b="1" dirty="0">
                <a:effectLst>
                  <a:outerShdw blurRad="38100" dist="38100" dir="2700000" algn="tl">
                    <a:srgbClr val="C0C0C0"/>
                  </a:outerShdw>
                </a:effectLst>
                <a:latin typeface="Times New Roman" pitchFamily="18" charset="0"/>
                <a:ea typeface="ＭＳ Ｐゴシック" pitchFamily="50" charset="-128"/>
                <a:cs typeface="+mn-cs"/>
              </a:rPr>
              <a:t>Write Once Run Everywhere !</a:t>
            </a:r>
            <a:endParaRPr kumimoji="1" lang="en-US" sz="2400" dirty="0">
              <a:effectLst>
                <a:outerShdw blurRad="38100" dist="38100" dir="2700000" algn="tl">
                  <a:srgbClr val="000000">
                    <a:alpha val="43137"/>
                  </a:srgbClr>
                </a:outerShdw>
              </a:effectLst>
              <a:latin typeface="Times New Roman" pitchFamily="18" charset="0"/>
              <a:ea typeface="ＭＳ Ｐゴシック" pitchFamily="50" charset="-128"/>
              <a:cs typeface="+mn-cs"/>
            </a:endParaRPr>
          </a:p>
        </p:txBody>
      </p:sp>
      <p:sp>
        <p:nvSpPr>
          <p:cNvPr id="37" name="Text Box 11"/>
          <p:cNvSpPr txBox="1">
            <a:spLocks noChangeArrowheads="1"/>
          </p:cNvSpPr>
          <p:nvPr/>
        </p:nvSpPr>
        <p:spPr bwMode="auto">
          <a:xfrm>
            <a:off x="1371600" y="2057400"/>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r>
              <a:rPr kumimoji="1" lang="en-US" sz="2400" b="1">
                <a:solidFill>
                  <a:srgbClr val="C00000"/>
                </a:solidFill>
                <a:latin typeface="Times New Roman" pitchFamily="18" charset="0"/>
                <a:ea typeface="ＭＳ Ｐゴシック" pitchFamily="34" charset="-128"/>
              </a:rPr>
              <a:t>Hello.java</a:t>
            </a:r>
            <a:endParaRPr kumimoji="1" lang="en-US" sz="2400">
              <a:solidFill>
                <a:srgbClr val="C00000"/>
              </a:solidFill>
              <a:latin typeface="Times New Roman" pitchFamily="18" charset="0"/>
              <a:ea typeface="ＭＳ Ｐゴシック" pitchFamily="34" charset="-128"/>
            </a:endParaRP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968399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vertical)">
                                      <p:cBhvr>
                                        <p:cTn id="19" dur="500"/>
                                        <p:tgtEl>
                                          <p:spTgt spid="8"/>
                                        </p:tgtEl>
                                      </p:cBhvr>
                                    </p:animEffect>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5" presetClass="entr" presetSubtype="1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par>
                                <p:cTn id="28" presetID="5" presetClass="entr" presetSubtype="1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par>
                                <p:cTn id="31" presetID="5" presetClass="entr" presetSubtype="1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heckerboard(across)">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0-#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par>
                                <p:cTn id="40" presetID="5" presetClass="entr" presetSubtype="5"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heckerboard(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0-#ppt_w/2"/>
                                          </p:val>
                                        </p:tav>
                                        <p:tav tm="100000">
                                          <p:val>
                                            <p:strVal val="#ppt_x"/>
                                          </p:val>
                                        </p:tav>
                                      </p:tavLst>
                                    </p:anim>
                                    <p:anim calcmode="lin" valueType="num">
                                      <p:cBhvr additive="base">
                                        <p:cTn id="5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6"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1+#ppt_w/2"/>
                                          </p:val>
                                        </p:tav>
                                        <p:tav tm="100000">
                                          <p:val>
                                            <p:strVal val="#ppt_x"/>
                                          </p:val>
                                        </p:tav>
                                      </p:tavLst>
                                    </p:anim>
                                    <p:anim calcmode="lin" valueType="num">
                                      <p:cBhvr additive="base">
                                        <p:cTn id="60" dur="500" fill="hold"/>
                                        <p:tgtEl>
                                          <p:spTgt spid="14"/>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additive="base">
                                        <p:cTn id="64" dur="500" fill="hold"/>
                                        <p:tgtEl>
                                          <p:spTgt spid="21"/>
                                        </p:tgtEl>
                                        <p:attrNameLst>
                                          <p:attrName>ppt_x</p:attrName>
                                        </p:attrNameLst>
                                      </p:cBhvr>
                                      <p:tavLst>
                                        <p:tav tm="0">
                                          <p:val>
                                            <p:strVal val="0-#ppt_w/2"/>
                                          </p:val>
                                        </p:tav>
                                        <p:tav tm="100000">
                                          <p:val>
                                            <p:strVal val="#ppt_x"/>
                                          </p:val>
                                        </p:tav>
                                      </p:tavLst>
                                    </p:anim>
                                    <p:anim calcmode="lin" valueType="num">
                                      <p:cBhvr additive="base">
                                        <p:cTn id="65" dur="500" fill="hold"/>
                                        <p:tgtEl>
                                          <p:spTgt spid="2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0-#ppt_w/2"/>
                                          </p:val>
                                        </p:tav>
                                        <p:tav tm="100000">
                                          <p:val>
                                            <p:strVal val="#ppt_x"/>
                                          </p:val>
                                        </p:tav>
                                      </p:tavLst>
                                    </p:anim>
                                    <p:anim calcmode="lin" valueType="num">
                                      <p:cBhvr additive="base">
                                        <p:cTn id="70" dur="500" fill="hold"/>
                                        <p:tgtEl>
                                          <p:spTgt spid="22"/>
                                        </p:tgtEl>
                                        <p:attrNameLst>
                                          <p:attrName>ppt_y</p:attrName>
                                        </p:attrNameLst>
                                      </p:cBhvr>
                                      <p:tavLst>
                                        <p:tav tm="0">
                                          <p:val>
                                            <p:strVal val="#ppt_y"/>
                                          </p:val>
                                        </p:tav>
                                        <p:tav tm="100000">
                                          <p:val>
                                            <p:strVal val="#ppt_y"/>
                                          </p:val>
                                        </p:tav>
                                      </p:tavLst>
                                    </p:anim>
                                  </p:childTnLst>
                                </p:cTn>
                              </p:par>
                            </p:childTnLst>
                          </p:cTn>
                        </p:par>
                        <p:par>
                          <p:cTn id="71" fill="hold">
                            <p:stCondLst>
                              <p:cond delay="1500"/>
                            </p:stCondLst>
                            <p:childTnLst>
                              <p:par>
                                <p:cTn id="72" presetID="2" presetClass="entr" presetSubtype="8"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0-#ppt_w/2"/>
                                          </p:val>
                                        </p:tav>
                                        <p:tav tm="100000">
                                          <p:val>
                                            <p:strVal val="#ppt_x"/>
                                          </p:val>
                                        </p:tav>
                                      </p:tavLst>
                                    </p:anim>
                                    <p:anim calcmode="lin" valueType="num">
                                      <p:cBhvr additive="base">
                                        <p:cTn id="75" dur="500" fill="hold"/>
                                        <p:tgtEl>
                                          <p:spTgt spid="23"/>
                                        </p:tgtEl>
                                        <p:attrNameLst>
                                          <p:attrName>ppt_y</p:attrName>
                                        </p:attrNameLst>
                                      </p:cBhvr>
                                      <p:tavLst>
                                        <p:tav tm="0">
                                          <p:val>
                                            <p:strVal val="#ppt_y"/>
                                          </p:val>
                                        </p:tav>
                                        <p:tav tm="100000">
                                          <p:val>
                                            <p:strVal val="#ppt_y"/>
                                          </p:val>
                                        </p:tav>
                                      </p:tavLst>
                                    </p:anim>
                                  </p:childTnLst>
                                </p:cTn>
                              </p:par>
                            </p:childTnLst>
                          </p:cTn>
                        </p:par>
                        <p:par>
                          <p:cTn id="76" fill="hold">
                            <p:stCondLst>
                              <p:cond delay="2000"/>
                            </p:stCondLst>
                            <p:childTnLst>
                              <p:par>
                                <p:cTn id="77" presetID="2" presetClass="entr" presetSubtype="8"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0-#ppt_w/2"/>
                                          </p:val>
                                        </p:tav>
                                        <p:tav tm="100000">
                                          <p:val>
                                            <p:strVal val="#ppt_x"/>
                                          </p:val>
                                        </p:tav>
                                      </p:tavLst>
                                    </p:anim>
                                    <p:anim calcmode="lin" valueType="num">
                                      <p:cBhvr additive="base">
                                        <p:cTn id="80" dur="500" fill="hold"/>
                                        <p:tgtEl>
                                          <p:spTgt spid="24"/>
                                        </p:tgtEl>
                                        <p:attrNameLst>
                                          <p:attrName>ppt_y</p:attrName>
                                        </p:attrNameLst>
                                      </p:cBhvr>
                                      <p:tavLst>
                                        <p:tav tm="0">
                                          <p:val>
                                            <p:strVal val="#ppt_y"/>
                                          </p:val>
                                        </p:tav>
                                        <p:tav tm="100000">
                                          <p:val>
                                            <p:strVal val="#ppt_y"/>
                                          </p:val>
                                        </p:tav>
                                      </p:tavLst>
                                    </p:anim>
                                  </p:childTnLst>
                                </p:cTn>
                              </p:par>
                            </p:childTnLst>
                          </p:cTn>
                        </p:par>
                        <p:par>
                          <p:cTn id="81" fill="hold">
                            <p:stCondLst>
                              <p:cond delay="2500"/>
                            </p:stCondLst>
                            <p:childTnLst>
                              <p:par>
                                <p:cTn id="82" presetID="2" presetClass="entr" presetSubtype="8" fill="hold"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additive="base">
                                        <p:cTn id="84" dur="500" fill="hold"/>
                                        <p:tgtEl>
                                          <p:spTgt spid="25"/>
                                        </p:tgtEl>
                                        <p:attrNameLst>
                                          <p:attrName>ppt_x</p:attrName>
                                        </p:attrNameLst>
                                      </p:cBhvr>
                                      <p:tavLst>
                                        <p:tav tm="0">
                                          <p:val>
                                            <p:strVal val="0-#ppt_w/2"/>
                                          </p:val>
                                        </p:tav>
                                        <p:tav tm="100000">
                                          <p:val>
                                            <p:strVal val="#ppt_x"/>
                                          </p:val>
                                        </p:tav>
                                      </p:tavLst>
                                    </p:anim>
                                    <p:anim calcmode="lin" valueType="num">
                                      <p:cBhvr additive="base">
                                        <p:cTn id="85" dur="500" fill="hold"/>
                                        <p:tgtEl>
                                          <p:spTgt spid="25"/>
                                        </p:tgtEl>
                                        <p:attrNameLst>
                                          <p:attrName>ppt_y</p:attrName>
                                        </p:attrNameLst>
                                      </p:cBhvr>
                                      <p:tavLst>
                                        <p:tav tm="0">
                                          <p:val>
                                            <p:strVal val="#ppt_y"/>
                                          </p:val>
                                        </p:tav>
                                        <p:tav tm="100000">
                                          <p:val>
                                            <p:strVal val="#ppt_y"/>
                                          </p:val>
                                        </p:tav>
                                      </p:tavLst>
                                    </p:anim>
                                  </p:childTnLst>
                                </p:cTn>
                              </p:par>
                            </p:childTnLst>
                          </p:cTn>
                        </p:par>
                        <p:par>
                          <p:cTn id="86" fill="hold">
                            <p:stCondLst>
                              <p:cond delay="3000"/>
                            </p:stCondLst>
                            <p:childTnLst>
                              <p:par>
                                <p:cTn id="87" presetID="2" presetClass="entr" presetSubtype="8"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additive="base">
                                        <p:cTn id="89" dur="500" fill="hold"/>
                                        <p:tgtEl>
                                          <p:spTgt spid="26"/>
                                        </p:tgtEl>
                                        <p:attrNameLst>
                                          <p:attrName>ppt_x</p:attrName>
                                        </p:attrNameLst>
                                      </p:cBhvr>
                                      <p:tavLst>
                                        <p:tav tm="0">
                                          <p:val>
                                            <p:strVal val="0-#ppt_w/2"/>
                                          </p:val>
                                        </p:tav>
                                        <p:tav tm="100000">
                                          <p:val>
                                            <p:strVal val="#ppt_x"/>
                                          </p:val>
                                        </p:tav>
                                      </p:tavLst>
                                    </p:anim>
                                    <p:anim calcmode="lin" valueType="num">
                                      <p:cBhvr additive="base">
                                        <p:cTn id="90" dur="500" fill="hold"/>
                                        <p:tgtEl>
                                          <p:spTgt spid="26"/>
                                        </p:tgtEl>
                                        <p:attrNameLst>
                                          <p:attrName>ppt_y</p:attrName>
                                        </p:attrNameLst>
                                      </p:cBhvr>
                                      <p:tavLst>
                                        <p:tav tm="0">
                                          <p:val>
                                            <p:strVal val="#ppt_y"/>
                                          </p:val>
                                        </p:tav>
                                        <p:tav tm="100000">
                                          <p:val>
                                            <p:strVal val="#ppt_y"/>
                                          </p:val>
                                        </p:tav>
                                      </p:tavLst>
                                    </p:anim>
                                  </p:childTnLst>
                                </p:cTn>
                              </p:par>
                            </p:childTnLst>
                          </p:cTn>
                        </p:par>
                        <p:par>
                          <p:cTn id="91" fill="hold">
                            <p:stCondLst>
                              <p:cond delay="3500"/>
                            </p:stCondLst>
                            <p:childTnLst>
                              <p:par>
                                <p:cTn id="92" presetID="2" presetClass="entr" presetSubtype="8" fill="hold" nodeType="after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additive="base">
                                        <p:cTn id="94" dur="500" fill="hold"/>
                                        <p:tgtEl>
                                          <p:spTgt spid="27"/>
                                        </p:tgtEl>
                                        <p:attrNameLst>
                                          <p:attrName>ppt_x</p:attrName>
                                        </p:attrNameLst>
                                      </p:cBhvr>
                                      <p:tavLst>
                                        <p:tav tm="0">
                                          <p:val>
                                            <p:strVal val="0-#ppt_w/2"/>
                                          </p:val>
                                        </p:tav>
                                        <p:tav tm="100000">
                                          <p:val>
                                            <p:strVal val="#ppt_x"/>
                                          </p:val>
                                        </p:tav>
                                      </p:tavLst>
                                    </p:anim>
                                    <p:anim calcmode="lin" valueType="num">
                                      <p:cBhvr additive="base">
                                        <p:cTn id="95" dur="500" fill="hold"/>
                                        <p:tgtEl>
                                          <p:spTgt spid="27"/>
                                        </p:tgtEl>
                                        <p:attrNameLst>
                                          <p:attrName>ppt_y</p:attrName>
                                        </p:attrNameLst>
                                      </p:cBhvr>
                                      <p:tavLst>
                                        <p:tav tm="0">
                                          <p:val>
                                            <p:strVal val="#ppt_y"/>
                                          </p:val>
                                        </p:tav>
                                        <p:tav tm="100000">
                                          <p:val>
                                            <p:strVal val="#ppt_y"/>
                                          </p:val>
                                        </p:tav>
                                      </p:tavLst>
                                    </p:anim>
                                  </p:childTnLst>
                                </p:cTn>
                              </p:par>
                            </p:childTnLst>
                          </p:cTn>
                        </p:par>
                        <p:par>
                          <p:cTn id="96" fill="hold">
                            <p:stCondLst>
                              <p:cond delay="4000"/>
                            </p:stCondLst>
                            <p:childTnLst>
                              <p:par>
                                <p:cTn id="97" presetID="2" presetClass="entr" presetSubtype="8" fill="hold" nodeType="after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0-#ppt_w/2"/>
                                          </p:val>
                                        </p:tav>
                                        <p:tav tm="100000">
                                          <p:val>
                                            <p:strVal val="#ppt_x"/>
                                          </p:val>
                                        </p:tav>
                                      </p:tavLst>
                                    </p:anim>
                                    <p:anim calcmode="lin" valueType="num">
                                      <p:cBhvr additive="base">
                                        <p:cTn id="100" dur="500" fill="hold"/>
                                        <p:tgtEl>
                                          <p:spTgt spid="28"/>
                                        </p:tgtEl>
                                        <p:attrNameLst>
                                          <p:attrName>ppt_y</p:attrName>
                                        </p:attrNameLst>
                                      </p:cBhvr>
                                      <p:tavLst>
                                        <p:tav tm="0">
                                          <p:val>
                                            <p:strVal val="#ppt_y"/>
                                          </p:val>
                                        </p:tav>
                                        <p:tav tm="100000">
                                          <p:val>
                                            <p:strVal val="#ppt_y"/>
                                          </p:val>
                                        </p:tav>
                                      </p:tavLst>
                                    </p:anim>
                                  </p:childTnLst>
                                </p:cTn>
                              </p:par>
                            </p:childTnLst>
                          </p:cTn>
                        </p:par>
                        <p:par>
                          <p:cTn id="101" fill="hold">
                            <p:stCondLst>
                              <p:cond delay="4500"/>
                            </p:stCondLst>
                            <p:childTnLst>
                              <p:par>
                                <p:cTn id="102" presetID="2" presetClass="entr" presetSubtype="8"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 calcmode="lin" valueType="num">
                                      <p:cBhvr additive="base">
                                        <p:cTn id="104" dur="500" fill="hold"/>
                                        <p:tgtEl>
                                          <p:spTgt spid="34"/>
                                        </p:tgtEl>
                                        <p:attrNameLst>
                                          <p:attrName>ppt_x</p:attrName>
                                        </p:attrNameLst>
                                      </p:cBhvr>
                                      <p:tavLst>
                                        <p:tav tm="0">
                                          <p:val>
                                            <p:strVal val="0-#ppt_w/2"/>
                                          </p:val>
                                        </p:tav>
                                        <p:tav tm="100000">
                                          <p:val>
                                            <p:strVal val="#ppt_x"/>
                                          </p:val>
                                        </p:tav>
                                      </p:tavLst>
                                    </p:anim>
                                    <p:anim calcmode="lin" valueType="num">
                                      <p:cBhvr additive="base">
                                        <p:cTn id="105" dur="500" fill="hold"/>
                                        <p:tgtEl>
                                          <p:spTgt spid="34"/>
                                        </p:tgtEl>
                                        <p:attrNameLst>
                                          <p:attrName>ppt_y</p:attrName>
                                        </p:attrNameLst>
                                      </p:cBhvr>
                                      <p:tavLst>
                                        <p:tav tm="0">
                                          <p:val>
                                            <p:strVal val="#ppt_y"/>
                                          </p:val>
                                        </p:tav>
                                        <p:tav tm="100000">
                                          <p:val>
                                            <p:strVal val="#ppt_y"/>
                                          </p:val>
                                        </p:tav>
                                      </p:tavLst>
                                    </p:anim>
                                  </p:childTnLst>
                                </p:cTn>
                              </p:par>
                            </p:childTnLst>
                          </p:cTn>
                        </p:par>
                        <p:par>
                          <p:cTn id="106" fill="hold">
                            <p:stCondLst>
                              <p:cond delay="5000"/>
                            </p:stCondLst>
                            <p:childTnLst>
                              <p:par>
                                <p:cTn id="107" presetID="2" presetClass="entr" presetSubtype="8" fill="hold" nodeType="after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additive="base">
                                        <p:cTn id="109" dur="500" fill="hold"/>
                                        <p:tgtEl>
                                          <p:spTgt spid="29"/>
                                        </p:tgtEl>
                                        <p:attrNameLst>
                                          <p:attrName>ppt_x</p:attrName>
                                        </p:attrNameLst>
                                      </p:cBhvr>
                                      <p:tavLst>
                                        <p:tav tm="0">
                                          <p:val>
                                            <p:strVal val="0-#ppt_w/2"/>
                                          </p:val>
                                        </p:tav>
                                        <p:tav tm="100000">
                                          <p:val>
                                            <p:strVal val="#ppt_x"/>
                                          </p:val>
                                        </p:tav>
                                      </p:tavLst>
                                    </p:anim>
                                    <p:anim calcmode="lin" valueType="num">
                                      <p:cBhvr additive="base">
                                        <p:cTn id="110" dur="500" fill="hold"/>
                                        <p:tgtEl>
                                          <p:spTgt spid="29"/>
                                        </p:tgtEl>
                                        <p:attrNameLst>
                                          <p:attrName>ppt_y</p:attrName>
                                        </p:attrNameLst>
                                      </p:cBhvr>
                                      <p:tavLst>
                                        <p:tav tm="0">
                                          <p:val>
                                            <p:strVal val="#ppt_y"/>
                                          </p:val>
                                        </p:tav>
                                        <p:tav tm="100000">
                                          <p:val>
                                            <p:strVal val="#ppt_y"/>
                                          </p:val>
                                        </p:tav>
                                      </p:tavLst>
                                    </p:anim>
                                  </p:childTnLst>
                                </p:cTn>
                              </p:par>
                            </p:childTnLst>
                          </p:cTn>
                        </p:par>
                        <p:par>
                          <p:cTn id="111" fill="hold">
                            <p:stCondLst>
                              <p:cond delay="5500"/>
                            </p:stCondLst>
                            <p:childTnLst>
                              <p:par>
                                <p:cTn id="112" presetID="2" presetClass="entr" presetSubtype="8" fill="hold"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0-#ppt_w/2"/>
                                          </p:val>
                                        </p:tav>
                                        <p:tav tm="100000">
                                          <p:val>
                                            <p:strVal val="#ppt_x"/>
                                          </p:val>
                                        </p:tav>
                                      </p:tavLst>
                                    </p:anim>
                                    <p:anim calcmode="lin" valueType="num">
                                      <p:cBhvr additive="base">
                                        <p:cTn id="115" dur="500" fill="hold"/>
                                        <p:tgtEl>
                                          <p:spTgt spid="30"/>
                                        </p:tgtEl>
                                        <p:attrNameLst>
                                          <p:attrName>ppt_y</p:attrName>
                                        </p:attrNameLst>
                                      </p:cBhvr>
                                      <p:tavLst>
                                        <p:tav tm="0">
                                          <p:val>
                                            <p:strVal val="#ppt_y"/>
                                          </p:val>
                                        </p:tav>
                                        <p:tav tm="100000">
                                          <p:val>
                                            <p:strVal val="#ppt_y"/>
                                          </p:val>
                                        </p:tav>
                                      </p:tavLst>
                                    </p:anim>
                                  </p:childTnLst>
                                </p:cTn>
                              </p:par>
                            </p:childTnLst>
                          </p:cTn>
                        </p:par>
                        <p:par>
                          <p:cTn id="116" fill="hold">
                            <p:stCondLst>
                              <p:cond delay="6000"/>
                            </p:stCondLst>
                            <p:childTnLst>
                              <p:par>
                                <p:cTn id="117" presetID="2" presetClass="entr" presetSubtype="8" fill="hold" nodeType="afterEffect">
                                  <p:stCondLst>
                                    <p:cond delay="0"/>
                                  </p:stCondLst>
                                  <p:childTnLst>
                                    <p:set>
                                      <p:cBhvr>
                                        <p:cTn id="118" dur="1" fill="hold">
                                          <p:stCondLst>
                                            <p:cond delay="0"/>
                                          </p:stCondLst>
                                        </p:cTn>
                                        <p:tgtEl>
                                          <p:spTgt spid="31"/>
                                        </p:tgtEl>
                                        <p:attrNameLst>
                                          <p:attrName>style.visibility</p:attrName>
                                        </p:attrNameLst>
                                      </p:cBhvr>
                                      <p:to>
                                        <p:strVal val="visible"/>
                                      </p:to>
                                    </p:set>
                                    <p:anim calcmode="lin" valueType="num">
                                      <p:cBhvr additive="base">
                                        <p:cTn id="119" dur="500" fill="hold"/>
                                        <p:tgtEl>
                                          <p:spTgt spid="31"/>
                                        </p:tgtEl>
                                        <p:attrNameLst>
                                          <p:attrName>ppt_x</p:attrName>
                                        </p:attrNameLst>
                                      </p:cBhvr>
                                      <p:tavLst>
                                        <p:tav tm="0">
                                          <p:val>
                                            <p:strVal val="0-#ppt_w/2"/>
                                          </p:val>
                                        </p:tav>
                                        <p:tav tm="100000">
                                          <p:val>
                                            <p:strVal val="#ppt_x"/>
                                          </p:val>
                                        </p:tav>
                                      </p:tavLst>
                                    </p:anim>
                                    <p:anim calcmode="lin" valueType="num">
                                      <p:cBhvr additive="base">
                                        <p:cTn id="120" dur="500" fill="hold"/>
                                        <p:tgtEl>
                                          <p:spTgt spid="31"/>
                                        </p:tgtEl>
                                        <p:attrNameLst>
                                          <p:attrName>ppt_y</p:attrName>
                                        </p:attrNameLst>
                                      </p:cBhvr>
                                      <p:tavLst>
                                        <p:tav tm="0">
                                          <p:val>
                                            <p:strVal val="#ppt_y"/>
                                          </p:val>
                                        </p:tav>
                                        <p:tav tm="100000">
                                          <p:val>
                                            <p:strVal val="#ppt_y"/>
                                          </p:val>
                                        </p:tav>
                                      </p:tavLst>
                                    </p:anim>
                                  </p:childTnLst>
                                </p:cTn>
                              </p:par>
                            </p:childTnLst>
                          </p:cTn>
                        </p:par>
                        <p:par>
                          <p:cTn id="121" fill="hold">
                            <p:stCondLst>
                              <p:cond delay="6500"/>
                            </p:stCondLst>
                            <p:childTnLst>
                              <p:par>
                                <p:cTn id="122" presetID="2" presetClass="entr" presetSubtype="8" fill="hold" nodeType="after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additive="base">
                                        <p:cTn id="124" dur="500" fill="hold"/>
                                        <p:tgtEl>
                                          <p:spTgt spid="32"/>
                                        </p:tgtEl>
                                        <p:attrNameLst>
                                          <p:attrName>ppt_x</p:attrName>
                                        </p:attrNameLst>
                                      </p:cBhvr>
                                      <p:tavLst>
                                        <p:tav tm="0">
                                          <p:val>
                                            <p:strVal val="0-#ppt_w/2"/>
                                          </p:val>
                                        </p:tav>
                                        <p:tav tm="100000">
                                          <p:val>
                                            <p:strVal val="#ppt_x"/>
                                          </p:val>
                                        </p:tav>
                                      </p:tavLst>
                                    </p:anim>
                                    <p:anim calcmode="lin" valueType="num">
                                      <p:cBhvr additive="base">
                                        <p:cTn id="125" dur="500" fill="hold"/>
                                        <p:tgtEl>
                                          <p:spTgt spid="32"/>
                                        </p:tgtEl>
                                        <p:attrNameLst>
                                          <p:attrName>ppt_y</p:attrName>
                                        </p:attrNameLst>
                                      </p:cBhvr>
                                      <p:tavLst>
                                        <p:tav tm="0">
                                          <p:val>
                                            <p:strVal val="#ppt_y"/>
                                          </p:val>
                                        </p:tav>
                                        <p:tav tm="100000">
                                          <p:val>
                                            <p:strVal val="#ppt_y"/>
                                          </p:val>
                                        </p:tav>
                                      </p:tavLst>
                                    </p:anim>
                                  </p:childTnLst>
                                </p:cTn>
                              </p:par>
                            </p:childTnLst>
                          </p:cTn>
                        </p:par>
                        <p:par>
                          <p:cTn id="126" fill="hold">
                            <p:stCondLst>
                              <p:cond delay="7000"/>
                            </p:stCondLst>
                            <p:childTnLst>
                              <p:par>
                                <p:cTn id="127" presetID="2" presetClass="entr" presetSubtype="8" fill="hold" nodeType="afterEffect">
                                  <p:stCondLst>
                                    <p:cond delay="0"/>
                                  </p:stCondLst>
                                  <p:childTnLst>
                                    <p:set>
                                      <p:cBhvr>
                                        <p:cTn id="128" dur="1" fill="hold">
                                          <p:stCondLst>
                                            <p:cond delay="0"/>
                                          </p:stCondLst>
                                        </p:cTn>
                                        <p:tgtEl>
                                          <p:spTgt spid="33"/>
                                        </p:tgtEl>
                                        <p:attrNameLst>
                                          <p:attrName>style.visibility</p:attrName>
                                        </p:attrNameLst>
                                      </p:cBhvr>
                                      <p:to>
                                        <p:strVal val="visible"/>
                                      </p:to>
                                    </p:set>
                                    <p:anim calcmode="lin" valueType="num">
                                      <p:cBhvr additive="base">
                                        <p:cTn id="129" dur="500" fill="hold"/>
                                        <p:tgtEl>
                                          <p:spTgt spid="33"/>
                                        </p:tgtEl>
                                        <p:attrNameLst>
                                          <p:attrName>ppt_x</p:attrName>
                                        </p:attrNameLst>
                                      </p:cBhvr>
                                      <p:tavLst>
                                        <p:tav tm="0">
                                          <p:val>
                                            <p:strVal val="0-#ppt_w/2"/>
                                          </p:val>
                                        </p:tav>
                                        <p:tav tm="100000">
                                          <p:val>
                                            <p:strVal val="#ppt_x"/>
                                          </p:val>
                                        </p:tav>
                                      </p:tavLst>
                                    </p:anim>
                                    <p:anim calcmode="lin" valueType="num">
                                      <p:cBhvr additive="base">
                                        <p:cTn id="130" dur="500" fill="hold"/>
                                        <p:tgtEl>
                                          <p:spTgt spid="33"/>
                                        </p:tgtEl>
                                        <p:attrNameLst>
                                          <p:attrName>ppt_y</p:attrName>
                                        </p:attrNameLst>
                                      </p:cBhvr>
                                      <p:tavLst>
                                        <p:tav tm="0">
                                          <p:val>
                                            <p:strVal val="#ppt_y"/>
                                          </p:val>
                                        </p:tav>
                                        <p:tav tm="100000">
                                          <p:val>
                                            <p:strVal val="#ppt_y"/>
                                          </p:val>
                                        </p:tav>
                                      </p:tavLst>
                                    </p:anim>
                                  </p:childTnLst>
                                </p:cTn>
                              </p:par>
                            </p:childTnLst>
                          </p:cTn>
                        </p:par>
                        <p:par>
                          <p:cTn id="131" fill="hold">
                            <p:stCondLst>
                              <p:cond delay="7500"/>
                            </p:stCondLst>
                            <p:childTnLst>
                              <p:par>
                                <p:cTn id="132" presetID="2" presetClass="entr" presetSubtype="8" fill="hold" grpId="0" nodeType="afterEffect">
                                  <p:stCondLst>
                                    <p:cond delay="0"/>
                                  </p:stCondLst>
                                  <p:childTnLst>
                                    <p:set>
                                      <p:cBhvr>
                                        <p:cTn id="133" dur="1" fill="hold">
                                          <p:stCondLst>
                                            <p:cond delay="0"/>
                                          </p:stCondLst>
                                        </p:cTn>
                                        <p:tgtEl>
                                          <p:spTgt spid="15"/>
                                        </p:tgtEl>
                                        <p:attrNameLst>
                                          <p:attrName>style.visibility</p:attrName>
                                        </p:attrNameLst>
                                      </p:cBhvr>
                                      <p:to>
                                        <p:strVal val="visible"/>
                                      </p:to>
                                    </p:set>
                                    <p:anim calcmode="lin" valueType="num">
                                      <p:cBhvr additive="base">
                                        <p:cTn id="134" dur="500" fill="hold"/>
                                        <p:tgtEl>
                                          <p:spTgt spid="15"/>
                                        </p:tgtEl>
                                        <p:attrNameLst>
                                          <p:attrName>ppt_x</p:attrName>
                                        </p:attrNameLst>
                                      </p:cBhvr>
                                      <p:tavLst>
                                        <p:tav tm="0">
                                          <p:val>
                                            <p:strVal val="0-#ppt_w/2"/>
                                          </p:val>
                                        </p:tav>
                                        <p:tav tm="100000">
                                          <p:val>
                                            <p:strVal val="#ppt_x"/>
                                          </p:val>
                                        </p:tav>
                                      </p:tavLst>
                                    </p:anim>
                                    <p:anim calcmode="lin" valueType="num">
                                      <p:cBhvr additive="base">
                                        <p:cTn id="13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5" presetClass="entr" presetSubtype="10"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checkerboard(across)">
                                      <p:cBhvr>
                                        <p:cTn id="140" dur="500"/>
                                        <p:tgtEl>
                                          <p:spTgt spid="17"/>
                                        </p:tgtEl>
                                      </p:cBhvr>
                                    </p:animEffect>
                                  </p:childTnLst>
                                </p:cTn>
                              </p:par>
                              <p:par>
                                <p:cTn id="141" presetID="5" presetClass="entr" presetSubtype="10" fill="hold" nodeType="withEffect">
                                  <p:stCondLst>
                                    <p:cond delay="0"/>
                                  </p:stCondLst>
                                  <p:childTnLst>
                                    <p:set>
                                      <p:cBhvr>
                                        <p:cTn id="142" dur="1" fill="hold">
                                          <p:stCondLst>
                                            <p:cond delay="0"/>
                                          </p:stCondLst>
                                        </p:cTn>
                                        <p:tgtEl>
                                          <p:spTgt spid="18"/>
                                        </p:tgtEl>
                                        <p:attrNameLst>
                                          <p:attrName>style.visibility</p:attrName>
                                        </p:attrNameLst>
                                      </p:cBhvr>
                                      <p:to>
                                        <p:strVal val="visible"/>
                                      </p:to>
                                    </p:set>
                                    <p:animEffect transition="in" filter="checkerboard(across)">
                                      <p:cBhvr>
                                        <p:cTn id="143" dur="500"/>
                                        <p:tgtEl>
                                          <p:spTgt spid="18"/>
                                        </p:tgtEl>
                                      </p:cBhvr>
                                    </p:animEffect>
                                  </p:childTnLst>
                                </p:cTn>
                              </p:par>
                              <p:par>
                                <p:cTn id="144" presetID="5" presetClass="entr" presetSubtype="10" fill="hold" nodeType="withEffect">
                                  <p:stCondLst>
                                    <p:cond delay="0"/>
                                  </p:stCondLst>
                                  <p:childTnLst>
                                    <p:set>
                                      <p:cBhvr>
                                        <p:cTn id="145" dur="1" fill="hold">
                                          <p:stCondLst>
                                            <p:cond delay="0"/>
                                          </p:stCondLst>
                                        </p:cTn>
                                        <p:tgtEl>
                                          <p:spTgt spid="19"/>
                                        </p:tgtEl>
                                        <p:attrNameLst>
                                          <p:attrName>style.visibility</p:attrName>
                                        </p:attrNameLst>
                                      </p:cBhvr>
                                      <p:to>
                                        <p:strVal val="visible"/>
                                      </p:to>
                                    </p:set>
                                    <p:animEffect transition="in" filter="checkerboard(across)">
                                      <p:cBhvr>
                                        <p:cTn id="146" dur="500"/>
                                        <p:tgtEl>
                                          <p:spTgt spid="19"/>
                                        </p:tgtEl>
                                      </p:cBhvr>
                                    </p:animEffect>
                                  </p:childTnLst>
                                </p:cTn>
                              </p:par>
                              <p:par>
                                <p:cTn id="147" presetID="5" presetClass="entr" presetSubtype="10" fill="hold" nodeType="withEffect">
                                  <p:stCondLst>
                                    <p:cond delay="0"/>
                                  </p:stCondLst>
                                  <p:childTnLst>
                                    <p:set>
                                      <p:cBhvr>
                                        <p:cTn id="148" dur="1" fill="hold">
                                          <p:stCondLst>
                                            <p:cond delay="0"/>
                                          </p:stCondLst>
                                        </p:cTn>
                                        <p:tgtEl>
                                          <p:spTgt spid="20"/>
                                        </p:tgtEl>
                                        <p:attrNameLst>
                                          <p:attrName>style.visibility</p:attrName>
                                        </p:attrNameLst>
                                      </p:cBhvr>
                                      <p:to>
                                        <p:strVal val="visible"/>
                                      </p:to>
                                    </p:set>
                                    <p:animEffect transition="in" filter="checkerboard(across)">
                                      <p:cBhvr>
                                        <p:cTn id="149" dur="500"/>
                                        <p:tgtEl>
                                          <p:spTgt spid="2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5"/>
                                        </p:tgtEl>
                                        <p:attrNameLst>
                                          <p:attrName>style.visibility</p:attrName>
                                        </p:attrNameLst>
                                      </p:cBhvr>
                                      <p:to>
                                        <p:strVal val="visible"/>
                                      </p:to>
                                    </p:set>
                                    <p:animEffect transition="in" filter="dissolve">
                                      <p:cBhvr>
                                        <p:cTn id="1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utoUpdateAnimBg="0"/>
      <p:bldP spid="11" grpId="0" animBg="1" autoUpdateAnimBg="0"/>
      <p:bldP spid="13" grpId="0" autoUpdateAnimBg="0"/>
      <p:bldP spid="15" grpId="0" autoUpdateAnimBg="0"/>
      <p:bldP spid="21" grpId="0" animBg="1" autoUpdateAnimBg="0"/>
      <p:bldP spid="22" grpId="0" animBg="1" autoUpdateAnimBg="0"/>
      <p:bldP spid="23" grpId="0" animBg="1" autoUpdateAnimBg="0"/>
      <p:bldP spid="24" grpId="0" animBg="1" autoUpdateAnimBg="0"/>
      <p:bldP spid="35" grpId="0"/>
      <p:bldP spid="3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smtClean="0">
                <a:latin typeface="Arial" charset="0"/>
                <a:cs typeface="Arial" charset="0"/>
              </a:rPr>
              <a:t>Java Compiler</a:t>
            </a:r>
          </a:p>
        </p:txBody>
      </p:sp>
      <p:sp>
        <p:nvSpPr>
          <p:cNvPr id="49155" name="Rectangle 3"/>
          <p:cNvSpPr>
            <a:spLocks noGrp="1" noChangeArrowheads="1"/>
          </p:cNvSpPr>
          <p:nvPr>
            <p:ph type="body" idx="1"/>
          </p:nvPr>
        </p:nvSpPr>
        <p:spPr bwMode="auto"/>
        <p:txBody>
          <a:bodyPr/>
          <a:lstStyle/>
          <a:p>
            <a:pPr eaLnBrk="1" hangingPunct="1">
              <a:spcBef>
                <a:spcPts val="600"/>
              </a:spcBef>
            </a:pPr>
            <a:r>
              <a:rPr dirty="0" smtClean="0">
                <a:latin typeface="Arial" charset="0"/>
                <a:cs typeface="Arial" charset="0"/>
              </a:rPr>
              <a:t>Translates java code into </a:t>
            </a:r>
            <a:r>
              <a:rPr lang="en-US" dirty="0" smtClean="0"/>
              <a:t>platform independent </a:t>
            </a:r>
            <a:r>
              <a:rPr dirty="0" smtClean="0">
                <a:latin typeface="Arial" charset="0"/>
                <a:cs typeface="Arial" charset="0"/>
              </a:rPr>
              <a:t>byte codes</a:t>
            </a:r>
          </a:p>
          <a:p>
            <a:pPr eaLnBrk="1" hangingPunct="1">
              <a:spcBef>
                <a:spcPts val="600"/>
              </a:spcBef>
            </a:pPr>
            <a:endParaRPr dirty="0" smtClean="0">
              <a:latin typeface="Arial" charset="0"/>
              <a:cs typeface="Arial" charset="0"/>
            </a:endParaRPr>
          </a:p>
          <a:p>
            <a:pPr eaLnBrk="1" hangingPunct="1">
              <a:spcBef>
                <a:spcPts val="600"/>
              </a:spcBef>
            </a:pPr>
            <a:r>
              <a:rPr lang="en-US" dirty="0" smtClean="0"/>
              <a:t>The byte code will be in a file with extension </a:t>
            </a:r>
            <a:r>
              <a:rPr lang="en-US" dirty="0" smtClean="0">
                <a:solidFill>
                  <a:schemeClr val="accent2"/>
                </a:solidFill>
              </a:rPr>
              <a:t>.class</a:t>
            </a:r>
          </a:p>
          <a:p>
            <a:pPr eaLnBrk="1" hangingPunct="1">
              <a:spcBef>
                <a:spcPts val="600"/>
              </a:spcBef>
            </a:pPr>
            <a:endParaRPr dirty="0" smtClean="0">
              <a:latin typeface="Arial" charset="0"/>
              <a:cs typeface="Arial" charset="0"/>
            </a:endParaRPr>
          </a:p>
          <a:p>
            <a:pPr marL="290513" lvl="1" indent="-290513" eaLnBrk="1" hangingPunct="1">
              <a:spcBef>
                <a:spcPts val="600"/>
              </a:spcBef>
              <a:buSzPct val="120000"/>
            </a:pPr>
            <a:r>
              <a:rPr lang="en-US" dirty="0" smtClean="0"/>
              <a:t>Byte code is in binary language to be interpreted by JVM</a:t>
            </a:r>
          </a:p>
          <a:p>
            <a:pPr eaLnBrk="1" hangingPunct="1">
              <a:spcBef>
                <a:spcPts val="600"/>
              </a:spcBef>
            </a:pPr>
            <a:endParaRPr dirty="0" smtClean="0">
              <a:latin typeface="Arial" charset="0"/>
              <a:cs typeface="Arial" charset="0"/>
            </a:endParaRPr>
          </a:p>
          <a:p>
            <a:pPr eaLnBrk="1" hangingPunct="1">
              <a:spcBef>
                <a:spcPts val="600"/>
              </a:spcBef>
            </a:pPr>
            <a:r>
              <a:rPr dirty="0" smtClean="0">
                <a:latin typeface="Arial" charset="0"/>
                <a:cs typeface="Arial" charset="0"/>
              </a:rPr>
              <a:t>Also performs strong type checking, prevents access violations etc.</a:t>
            </a:r>
          </a:p>
          <a:p>
            <a:pPr eaLnBrk="1" hangingPunct="1">
              <a:spcBef>
                <a:spcPts val="600"/>
              </a:spcBef>
            </a:pPr>
            <a:endParaRPr lang="en-US" dirty="0">
              <a:latin typeface="Arial" charset="0"/>
              <a:cs typeface="Arial" charset="0"/>
            </a:endParaRPr>
          </a:p>
          <a:p>
            <a:pPr eaLnBrk="1" hangingPunct="1">
              <a:spcBef>
                <a:spcPts val="600"/>
              </a:spcBef>
            </a:pPr>
            <a:endParaRPr dirty="0" smtClean="0">
              <a:latin typeface="Arial" charset="0"/>
              <a:cs typeface="Arial" charset="0"/>
            </a:endParaRPr>
          </a:p>
          <a:p>
            <a:pPr marL="290513" lvl="1" indent="-290513" eaLnBrk="1" hangingPunct="1">
              <a:spcBef>
                <a:spcPts val="600"/>
              </a:spcBef>
              <a:buSzPct val="120000"/>
            </a:pPr>
            <a:endParaRPr lang="en-US" dirty="0" smtClean="0"/>
          </a:p>
          <a:p>
            <a:pPr eaLnBrk="1" hangingPunct="1">
              <a:spcBef>
                <a:spcPts val="600"/>
              </a:spcBef>
            </a:pPr>
            <a:endParaRPr dirty="0" smtClean="0">
              <a:latin typeface="Arial" charset="0"/>
              <a:cs typeface="Arial" charset="0"/>
            </a:endParaRPr>
          </a:p>
        </p:txBody>
      </p:sp>
      <p:pic>
        <p:nvPicPr>
          <p:cNvPr id="49156" name="Picture 4" descr="jav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2672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dirty="0" smtClean="0">
                <a:latin typeface="Arial" charset="0"/>
                <a:cs typeface="Arial" charset="0"/>
              </a:rPr>
              <a:t>Java Virtual Machine</a:t>
            </a:r>
          </a:p>
        </p:txBody>
      </p:sp>
      <p:sp>
        <p:nvSpPr>
          <p:cNvPr id="50179" name="Rectangle 3"/>
          <p:cNvSpPr>
            <a:spLocks noGrp="1" noChangeArrowheads="1"/>
          </p:cNvSpPr>
          <p:nvPr>
            <p:ph type="body" idx="1"/>
          </p:nvPr>
        </p:nvSpPr>
        <p:spPr bwMode="auto"/>
        <p:txBody>
          <a:bodyPr/>
          <a:lstStyle/>
          <a:p>
            <a:pPr eaLnBrk="1" hangingPunct="1">
              <a:lnSpc>
                <a:spcPct val="105000"/>
              </a:lnSpc>
            </a:pPr>
            <a:r>
              <a:rPr lang="en-US" dirty="0" smtClean="0"/>
              <a:t>JVM makes Java platform independent</a:t>
            </a:r>
          </a:p>
          <a:p>
            <a:pPr eaLnBrk="1" hangingPunct="1">
              <a:lnSpc>
                <a:spcPct val="105000"/>
              </a:lnSpc>
            </a:pPr>
            <a:endParaRPr dirty="0" smtClean="0">
              <a:latin typeface="Arial" charset="0"/>
              <a:cs typeface="Arial" charset="0"/>
            </a:endParaRPr>
          </a:p>
          <a:p>
            <a:pPr eaLnBrk="1" hangingPunct="1">
              <a:lnSpc>
                <a:spcPct val="105000"/>
              </a:lnSpc>
            </a:pPr>
            <a:r>
              <a:rPr lang="en-IN" dirty="0" smtClean="0">
                <a:latin typeface="Arial" charset="0"/>
                <a:cs typeface="Arial" charset="0"/>
              </a:rPr>
              <a:t>Reads and executes </a:t>
            </a:r>
            <a:r>
              <a:rPr lang="en-IN" dirty="0">
                <a:latin typeface="Arial" charset="0"/>
                <a:cs typeface="Arial" charset="0"/>
              </a:rPr>
              <a:t>compiled byte codes</a:t>
            </a:r>
          </a:p>
          <a:p>
            <a:pPr eaLnBrk="1" hangingPunct="1">
              <a:lnSpc>
                <a:spcPct val="105000"/>
              </a:lnSpc>
            </a:pPr>
            <a:endParaRPr lang="en-IN" dirty="0" smtClean="0">
              <a:latin typeface="Arial" charset="0"/>
              <a:cs typeface="Arial" charset="0"/>
            </a:endParaRPr>
          </a:p>
          <a:p>
            <a:pPr eaLnBrk="1" hangingPunct="1">
              <a:lnSpc>
                <a:spcPct val="105000"/>
              </a:lnSpc>
            </a:pPr>
            <a:r>
              <a:rPr lang="en-IN" dirty="0" smtClean="0">
                <a:latin typeface="Arial" charset="0"/>
                <a:cs typeface="Arial" charset="0"/>
              </a:rPr>
              <a:t>Is implemented as software and is specific to each platform </a:t>
            </a:r>
          </a:p>
          <a:p>
            <a:pPr eaLnBrk="1" hangingPunct="1">
              <a:lnSpc>
                <a:spcPct val="105000"/>
              </a:lnSpc>
            </a:pPr>
            <a:endParaRPr dirty="0" smtClean="0">
              <a:latin typeface="Arial" charset="0"/>
              <a:cs typeface="Arial" charset="0"/>
            </a:endParaRPr>
          </a:p>
          <a:p>
            <a:pPr eaLnBrk="1" hangingPunct="1">
              <a:lnSpc>
                <a:spcPct val="105000"/>
              </a:lnSpc>
            </a:pPr>
            <a:r>
              <a:rPr lang="en-US" dirty="0" smtClean="0"/>
              <a:t>The JVM interprets the .class</a:t>
            </a:r>
            <a:r>
              <a:rPr lang="en-US" b="1" dirty="0" smtClean="0"/>
              <a:t> </a:t>
            </a:r>
            <a:r>
              <a:rPr lang="en-US" dirty="0" smtClean="0"/>
              <a:t>file to </a:t>
            </a:r>
            <a:r>
              <a:rPr lang="en-US" dirty="0"/>
              <a:t>the machine language of the </a:t>
            </a:r>
            <a:r>
              <a:rPr lang="en-US" dirty="0" smtClean="0"/>
              <a:t>underlying platform</a:t>
            </a:r>
          </a:p>
          <a:p>
            <a:pPr eaLnBrk="1" hangingPunct="1">
              <a:lnSpc>
                <a:spcPct val="105000"/>
              </a:lnSpc>
            </a:pPr>
            <a:endParaRPr dirty="0" smtClean="0">
              <a:latin typeface="Arial" charset="0"/>
              <a:cs typeface="Arial" charset="0"/>
            </a:endParaRPr>
          </a:p>
          <a:p>
            <a:pPr eaLnBrk="1" hangingPunct="1">
              <a:lnSpc>
                <a:spcPct val="105000"/>
              </a:lnSpc>
            </a:pPr>
            <a:r>
              <a:rPr lang="en-US" dirty="0" smtClean="0"/>
              <a:t>The underlying platform then processes the commands given by the JVM</a:t>
            </a:r>
          </a:p>
          <a:p>
            <a:pPr eaLnBrk="1" hangingPunct="1">
              <a:lnSpc>
                <a:spcPct val="105000"/>
              </a:lnSpc>
            </a:pPr>
            <a:endParaRPr dirty="0" smtClean="0">
              <a:latin typeface="Arial" charset="0"/>
              <a:cs typeface="Arial" charset="0"/>
            </a:endParaRPr>
          </a:p>
          <a:p>
            <a:pPr eaLnBrk="1" hangingPunct="1">
              <a:lnSpc>
                <a:spcPct val="105000"/>
              </a:lnSpc>
            </a:pPr>
            <a:r>
              <a:rPr lang="en-US" dirty="0" smtClean="0">
                <a:latin typeface="Arial" charset="0"/>
                <a:cs typeface="Arial" charset="0"/>
              </a:rPr>
              <a:t>JVM provides definitions for the</a:t>
            </a:r>
          </a:p>
          <a:p>
            <a:pPr marL="623888" lvl="1" indent="-158750" eaLnBrk="1" hangingPunct="1">
              <a:spcBef>
                <a:spcPts val="600"/>
              </a:spcBef>
              <a:buClr>
                <a:schemeClr val="tx1"/>
              </a:buClr>
              <a:buFontTx/>
              <a:buChar char="•"/>
            </a:pPr>
            <a:r>
              <a:rPr dirty="0" smtClean="0"/>
              <a:t>Instruction set (CPU)</a:t>
            </a:r>
          </a:p>
          <a:p>
            <a:pPr marL="623888" lvl="1" indent="-158750" eaLnBrk="1" hangingPunct="1">
              <a:spcBef>
                <a:spcPts val="600"/>
              </a:spcBef>
              <a:buClr>
                <a:schemeClr val="tx1"/>
              </a:buClr>
              <a:buFontTx/>
              <a:buChar char="•"/>
            </a:pPr>
            <a:r>
              <a:rPr dirty="0" smtClean="0"/>
              <a:t>Class file format</a:t>
            </a:r>
          </a:p>
          <a:p>
            <a:pPr marL="623888" lvl="1" indent="-158750" eaLnBrk="1" hangingPunct="1">
              <a:spcBef>
                <a:spcPts val="600"/>
              </a:spcBef>
              <a:buClr>
                <a:schemeClr val="tx1"/>
              </a:buClr>
              <a:buFontTx/>
              <a:buChar char="•"/>
            </a:pPr>
            <a:r>
              <a:rPr dirty="0" smtClean="0"/>
              <a:t>Stack</a:t>
            </a:r>
          </a:p>
          <a:p>
            <a:pPr marL="623888" lvl="1" indent="-158750" eaLnBrk="1" hangingPunct="1">
              <a:spcBef>
                <a:spcPts val="600"/>
              </a:spcBef>
              <a:buClr>
                <a:schemeClr val="tx1"/>
              </a:buClr>
              <a:buFontTx/>
              <a:buChar char="•"/>
            </a:pPr>
            <a:r>
              <a:rPr dirty="0" smtClean="0"/>
              <a:t>Garbage-collection</a:t>
            </a:r>
          </a:p>
          <a:p>
            <a:pPr marL="623888" lvl="1" indent="-158750" eaLnBrk="1" hangingPunct="1">
              <a:spcBef>
                <a:spcPts val="600"/>
              </a:spcBef>
              <a:buClr>
                <a:schemeClr val="tx1"/>
              </a:buClr>
              <a:buFontTx/>
              <a:buChar char="•"/>
            </a:pPr>
            <a:r>
              <a:rPr dirty="0" smtClean="0"/>
              <a:t>Memory management</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381000" y="533400"/>
            <a:ext cx="7391400" cy="609600"/>
          </a:xfrm>
          <a:prstGeom prst="rect">
            <a:avLst/>
          </a:prstGeom>
          <a:noFill/>
          <a:ln w="9525">
            <a:noFill/>
            <a:miter lim="800000"/>
            <a:headEnd/>
            <a:tailEnd/>
          </a:ln>
        </p:spPr>
        <p:txBody>
          <a:bodyPr anchor="ctr"/>
          <a:lstStyle/>
          <a:p>
            <a:pPr eaLnBrk="1" hangingPunct="1">
              <a:defRPr/>
            </a:pPr>
            <a:endParaRPr lang="en-US" sz="2800" dirty="0">
              <a:solidFill>
                <a:schemeClr val="tx2"/>
              </a:solidFill>
              <a:latin typeface="+mn-lt"/>
            </a:endParaRPr>
          </a:p>
        </p:txBody>
      </p:sp>
      <p:sp>
        <p:nvSpPr>
          <p:cNvPr id="51203" name="Rectangle 24"/>
          <p:cNvSpPr>
            <a:spLocks noChangeArrowheads="1"/>
          </p:cNvSpPr>
          <p:nvPr/>
        </p:nvSpPr>
        <p:spPr bwMode="auto">
          <a:xfrm>
            <a:off x="5181600" y="1524000"/>
            <a:ext cx="1371600" cy="685800"/>
          </a:xfrm>
          <a:prstGeom prst="rect">
            <a:avLst/>
          </a:prstGeom>
          <a:solidFill>
            <a:srgbClr val="7CA800"/>
          </a:solidFill>
          <a:ln w="9525">
            <a:miter lim="800000"/>
            <a:headEnd/>
            <a:tailEnd/>
          </a:ln>
          <a:scene3d>
            <a:camera prst="legacyObliqueTopLeft"/>
            <a:lightRig rig="legacyFlat3" dir="t"/>
          </a:scene3d>
          <a:sp3d extrusionH="430200" prstMaterial="legacyMatte">
            <a:bevelT w="13500" h="13500" prst="angle"/>
            <a:bevelB w="13500" h="13500" prst="angle"/>
            <a:extrusionClr>
              <a:srgbClr val="7CA800"/>
            </a:extrusionClr>
          </a:sp3d>
        </p:spPr>
        <p:txBody>
          <a:bodyPr wrap="none" anchor="ctr">
            <a:flatTx/>
          </a:bodyPr>
          <a:lstStyle/>
          <a:p>
            <a:pPr algn="ctr"/>
            <a:r>
              <a:rPr lang="en-US" sz="2400" b="0">
                <a:solidFill>
                  <a:schemeClr val="bg1"/>
                </a:solidFill>
                <a:latin typeface="Arial" charset="0"/>
              </a:rPr>
              <a:t>Compiler</a:t>
            </a:r>
          </a:p>
        </p:txBody>
      </p:sp>
      <p:sp>
        <p:nvSpPr>
          <p:cNvPr id="51204" name="Oval 32"/>
          <p:cNvSpPr>
            <a:spLocks noChangeArrowheads="1"/>
          </p:cNvSpPr>
          <p:nvPr/>
        </p:nvSpPr>
        <p:spPr bwMode="auto">
          <a:xfrm>
            <a:off x="4876800" y="5924550"/>
            <a:ext cx="1795463" cy="628650"/>
          </a:xfrm>
          <a:prstGeom prst="ellipse">
            <a:avLst/>
          </a:prstGeom>
          <a:solidFill>
            <a:srgbClr val="D7D7D7"/>
          </a:solidFill>
          <a:ln w="9525">
            <a:round/>
            <a:headEnd/>
            <a:tailEnd/>
          </a:ln>
          <a:scene3d>
            <a:camera prst="legacyObliqueTopLeft"/>
            <a:lightRig rig="legacyFlat3" dir="t"/>
          </a:scene3d>
          <a:sp3d extrusionH="430200" prstMaterial="legacyMatte">
            <a:bevelT w="13500" h="13500" prst="angle"/>
            <a:bevelB w="13500" h="13500" prst="angle"/>
            <a:extrusionClr>
              <a:srgbClr val="D7D7D7"/>
            </a:extrusionClr>
          </a:sp3d>
        </p:spPr>
        <p:txBody>
          <a:bodyPr wrap="none" anchor="ctr">
            <a:flatTx/>
          </a:bodyPr>
          <a:lstStyle/>
          <a:p>
            <a:pPr algn="ctr"/>
            <a:endParaRPr lang="en-US"/>
          </a:p>
          <a:p>
            <a:pPr algn="ctr"/>
            <a:r>
              <a:rPr lang="en-US">
                <a:solidFill>
                  <a:schemeClr val="bg1"/>
                </a:solidFill>
              </a:rPr>
              <a:t>Windows</a:t>
            </a:r>
          </a:p>
        </p:txBody>
      </p:sp>
      <p:sp>
        <p:nvSpPr>
          <p:cNvPr id="51205" name="Rectangle 33"/>
          <p:cNvSpPr>
            <a:spLocks noChangeArrowheads="1"/>
          </p:cNvSpPr>
          <p:nvPr/>
        </p:nvSpPr>
        <p:spPr bwMode="auto">
          <a:xfrm>
            <a:off x="5181600" y="5486400"/>
            <a:ext cx="1143000" cy="685800"/>
          </a:xfrm>
          <a:prstGeom prst="rect">
            <a:avLst/>
          </a:prstGeom>
          <a:solidFill>
            <a:srgbClr val="8585AD"/>
          </a:solidFill>
          <a:ln w="9525">
            <a:miter lim="800000"/>
            <a:headEnd/>
            <a:tailEnd/>
          </a:ln>
          <a:scene3d>
            <a:camera prst="legacyObliqueTopLeft"/>
            <a:lightRig rig="legacyFlat3" dir="t"/>
          </a:scene3d>
          <a:sp3d extrusionH="430200" prstMaterial="legacyMatte">
            <a:bevelT w="13500" h="13500" prst="angle"/>
            <a:bevelB w="13500" h="13500" prst="angle"/>
            <a:extrusionClr>
              <a:srgbClr val="8585AD"/>
            </a:extrusionClr>
          </a:sp3d>
        </p:spPr>
        <p:txBody>
          <a:bodyPr wrap="none" anchor="ctr">
            <a:flatTx/>
          </a:bodyPr>
          <a:lstStyle/>
          <a:p>
            <a:pPr algn="ctr"/>
            <a:r>
              <a:rPr lang="en-US">
                <a:solidFill>
                  <a:schemeClr val="bg1"/>
                </a:solidFill>
                <a:latin typeface="Arial" charset="0"/>
              </a:rPr>
              <a:t>Virtual </a:t>
            </a:r>
          </a:p>
          <a:p>
            <a:pPr algn="ctr"/>
            <a:r>
              <a:rPr lang="en-US">
                <a:solidFill>
                  <a:schemeClr val="bg1"/>
                </a:solidFill>
                <a:latin typeface="Arial" charset="0"/>
              </a:rPr>
              <a:t>Machine</a:t>
            </a:r>
          </a:p>
        </p:txBody>
      </p:sp>
      <p:sp>
        <p:nvSpPr>
          <p:cNvPr id="51206" name="Oval 36"/>
          <p:cNvSpPr>
            <a:spLocks noChangeArrowheads="1"/>
          </p:cNvSpPr>
          <p:nvPr/>
        </p:nvSpPr>
        <p:spPr bwMode="auto">
          <a:xfrm>
            <a:off x="4876800" y="3333750"/>
            <a:ext cx="1795463" cy="628650"/>
          </a:xfrm>
          <a:prstGeom prst="ellipse">
            <a:avLst/>
          </a:prstGeom>
          <a:solidFill>
            <a:srgbClr val="D7D7D7"/>
          </a:solidFill>
          <a:ln w="9525">
            <a:round/>
            <a:headEnd/>
            <a:tailEnd/>
          </a:ln>
          <a:scene3d>
            <a:camera prst="legacyObliqueTopLeft"/>
            <a:lightRig rig="legacyFlat3" dir="t"/>
          </a:scene3d>
          <a:sp3d extrusionH="430200" prstMaterial="legacyMatte">
            <a:bevelT w="13500" h="13500" prst="angle"/>
            <a:bevelB w="13500" h="13500" prst="angle"/>
            <a:extrusionClr>
              <a:srgbClr val="D7D7D7"/>
            </a:extrusionClr>
          </a:sp3d>
        </p:spPr>
        <p:txBody>
          <a:bodyPr wrap="none" anchor="ctr">
            <a:flatTx/>
          </a:bodyPr>
          <a:lstStyle/>
          <a:p>
            <a:pPr algn="ctr"/>
            <a:endParaRPr lang="en-US"/>
          </a:p>
          <a:p>
            <a:pPr algn="ctr"/>
            <a:r>
              <a:rPr lang="en-US">
                <a:solidFill>
                  <a:schemeClr val="bg1"/>
                </a:solidFill>
              </a:rPr>
              <a:t>Linux</a:t>
            </a:r>
          </a:p>
        </p:txBody>
      </p:sp>
      <p:sp>
        <p:nvSpPr>
          <p:cNvPr id="51207" name="Rectangle 37"/>
          <p:cNvSpPr>
            <a:spLocks noChangeArrowheads="1"/>
          </p:cNvSpPr>
          <p:nvPr/>
        </p:nvSpPr>
        <p:spPr bwMode="auto">
          <a:xfrm>
            <a:off x="5181600" y="2895600"/>
            <a:ext cx="1143000" cy="685800"/>
          </a:xfrm>
          <a:prstGeom prst="rect">
            <a:avLst/>
          </a:prstGeom>
          <a:solidFill>
            <a:srgbClr val="8585AD"/>
          </a:solidFill>
          <a:ln w="9525">
            <a:miter lim="800000"/>
            <a:headEnd/>
            <a:tailEnd/>
          </a:ln>
          <a:scene3d>
            <a:camera prst="legacyObliqueTopLeft"/>
            <a:lightRig rig="legacyFlat3" dir="t"/>
          </a:scene3d>
          <a:sp3d extrusionH="430200" prstMaterial="legacyMatte">
            <a:bevelT w="13500" h="13500" prst="angle"/>
            <a:bevelB w="13500" h="13500" prst="angle"/>
            <a:extrusionClr>
              <a:srgbClr val="8585AD"/>
            </a:extrusionClr>
          </a:sp3d>
        </p:spPr>
        <p:txBody>
          <a:bodyPr wrap="none" anchor="ctr">
            <a:flatTx/>
          </a:bodyPr>
          <a:lstStyle/>
          <a:p>
            <a:pPr algn="ctr"/>
            <a:r>
              <a:rPr lang="en-US">
                <a:solidFill>
                  <a:schemeClr val="bg1"/>
                </a:solidFill>
                <a:latin typeface="Arial" charset="0"/>
              </a:rPr>
              <a:t>Virtual </a:t>
            </a:r>
          </a:p>
          <a:p>
            <a:pPr algn="ctr"/>
            <a:r>
              <a:rPr lang="en-US">
                <a:solidFill>
                  <a:schemeClr val="bg1"/>
                </a:solidFill>
                <a:latin typeface="Arial" charset="0"/>
              </a:rPr>
              <a:t>Machine</a:t>
            </a:r>
          </a:p>
        </p:txBody>
      </p:sp>
      <p:sp>
        <p:nvSpPr>
          <p:cNvPr id="51208" name="Oval 38"/>
          <p:cNvSpPr>
            <a:spLocks noChangeArrowheads="1"/>
          </p:cNvSpPr>
          <p:nvPr/>
        </p:nvSpPr>
        <p:spPr bwMode="auto">
          <a:xfrm>
            <a:off x="4876800" y="4629150"/>
            <a:ext cx="1795463" cy="628650"/>
          </a:xfrm>
          <a:prstGeom prst="ellipse">
            <a:avLst/>
          </a:prstGeom>
          <a:solidFill>
            <a:srgbClr val="D7D7D7"/>
          </a:solidFill>
          <a:ln w="9525">
            <a:round/>
            <a:headEnd/>
            <a:tailEnd/>
          </a:ln>
          <a:scene3d>
            <a:camera prst="legacyObliqueTopLeft"/>
            <a:lightRig rig="legacyFlat3" dir="t"/>
          </a:scene3d>
          <a:sp3d extrusionH="430200" prstMaterial="legacyMatte">
            <a:bevelT w="13500" h="13500" prst="angle"/>
            <a:bevelB w="13500" h="13500" prst="angle"/>
            <a:extrusionClr>
              <a:srgbClr val="D7D7D7"/>
            </a:extrusionClr>
          </a:sp3d>
        </p:spPr>
        <p:txBody>
          <a:bodyPr wrap="none" anchor="ctr">
            <a:flatTx/>
          </a:bodyPr>
          <a:lstStyle/>
          <a:p>
            <a:pPr algn="ctr"/>
            <a:endParaRPr lang="en-US"/>
          </a:p>
          <a:p>
            <a:pPr algn="ctr"/>
            <a:r>
              <a:rPr lang="en-US">
                <a:solidFill>
                  <a:schemeClr val="bg1"/>
                </a:solidFill>
              </a:rPr>
              <a:t>Mac OS X</a:t>
            </a:r>
          </a:p>
        </p:txBody>
      </p:sp>
      <p:sp>
        <p:nvSpPr>
          <p:cNvPr id="51209" name="Rectangle 39"/>
          <p:cNvSpPr>
            <a:spLocks noChangeArrowheads="1"/>
          </p:cNvSpPr>
          <p:nvPr/>
        </p:nvSpPr>
        <p:spPr bwMode="auto">
          <a:xfrm>
            <a:off x="5181600" y="4191000"/>
            <a:ext cx="1143000" cy="685800"/>
          </a:xfrm>
          <a:prstGeom prst="rect">
            <a:avLst/>
          </a:prstGeom>
          <a:solidFill>
            <a:srgbClr val="8585AD"/>
          </a:solidFill>
          <a:ln w="9525">
            <a:miter lim="800000"/>
            <a:headEnd/>
            <a:tailEnd/>
          </a:ln>
          <a:scene3d>
            <a:camera prst="legacyObliqueTopLeft"/>
            <a:lightRig rig="legacyFlat3" dir="t"/>
          </a:scene3d>
          <a:sp3d extrusionH="430200" prstMaterial="legacyMatte">
            <a:bevelT w="13500" h="13500" prst="angle"/>
            <a:bevelB w="13500" h="13500" prst="angle"/>
            <a:extrusionClr>
              <a:srgbClr val="8585AD"/>
            </a:extrusionClr>
          </a:sp3d>
        </p:spPr>
        <p:txBody>
          <a:bodyPr wrap="none" anchor="ctr">
            <a:flatTx/>
          </a:bodyPr>
          <a:lstStyle/>
          <a:p>
            <a:pPr algn="ctr"/>
            <a:r>
              <a:rPr lang="en-US">
                <a:solidFill>
                  <a:schemeClr val="bg1"/>
                </a:solidFill>
                <a:latin typeface="Arial" charset="0"/>
              </a:rPr>
              <a:t>Virtual </a:t>
            </a:r>
          </a:p>
          <a:p>
            <a:pPr algn="ctr"/>
            <a:r>
              <a:rPr lang="en-US">
                <a:solidFill>
                  <a:schemeClr val="bg1"/>
                </a:solidFill>
                <a:latin typeface="Arial" charset="0"/>
              </a:rPr>
              <a:t>Machine</a:t>
            </a:r>
          </a:p>
        </p:txBody>
      </p:sp>
      <p:sp>
        <p:nvSpPr>
          <p:cNvPr id="51210" name="AutoShape 41"/>
          <p:cNvSpPr>
            <a:spLocks noChangeArrowheads="1"/>
          </p:cNvSpPr>
          <p:nvPr/>
        </p:nvSpPr>
        <p:spPr bwMode="auto">
          <a:xfrm>
            <a:off x="381000" y="1447800"/>
            <a:ext cx="1752600" cy="2209800"/>
          </a:xfrm>
          <a:prstGeom prst="verticalScroll">
            <a:avLst>
              <a:gd name="adj" fmla="val 12500"/>
            </a:avLst>
          </a:prstGeom>
          <a:solidFill>
            <a:schemeClr val="bg1"/>
          </a:solidFill>
          <a:ln w="9525">
            <a:solidFill>
              <a:schemeClr val="tx1"/>
            </a:solidFill>
            <a:round/>
            <a:headEnd/>
            <a:tailEnd/>
          </a:ln>
          <a:effectLst>
            <a:outerShdw dist="107763" dir="13500000" algn="ctr" rotWithShape="0">
              <a:schemeClr val="bg2">
                <a:alpha val="50000"/>
              </a:schemeClr>
            </a:outerShdw>
          </a:effectLst>
        </p:spPr>
        <p:txBody>
          <a:bodyPr wrap="none" anchor="ctr"/>
          <a:lstStyle/>
          <a:p>
            <a:endParaRPr lang="en-US" sz="1600"/>
          </a:p>
          <a:p>
            <a:r>
              <a:rPr lang="en-US" sz="1400"/>
              <a:t>File Name:</a:t>
            </a:r>
          </a:p>
          <a:p>
            <a:r>
              <a:rPr lang="en-US" sz="1400"/>
              <a:t>“</a:t>
            </a:r>
            <a:r>
              <a:rPr lang="en-US" sz="1400">
                <a:solidFill>
                  <a:srgbClr val="FF0000"/>
                </a:solidFill>
              </a:rPr>
              <a:t>Foo.java</a:t>
            </a:r>
            <a:r>
              <a:rPr lang="en-US" sz="1400"/>
              <a:t>”</a:t>
            </a:r>
          </a:p>
          <a:p>
            <a:endParaRPr lang="en-US" sz="1400"/>
          </a:p>
          <a:p>
            <a:r>
              <a:rPr lang="en-US" sz="1400"/>
              <a:t>Class </a:t>
            </a:r>
            <a:r>
              <a:rPr lang="en-US" sz="1400">
                <a:solidFill>
                  <a:srgbClr val="FF0000"/>
                </a:solidFill>
              </a:rPr>
              <a:t>Foo</a:t>
            </a:r>
            <a:r>
              <a:rPr lang="en-US" sz="1400"/>
              <a:t>{</a:t>
            </a:r>
          </a:p>
          <a:p>
            <a:r>
              <a:rPr lang="en-US" sz="1400"/>
              <a:t>.</a:t>
            </a:r>
          </a:p>
          <a:p>
            <a:r>
              <a:rPr lang="en-US" sz="1400"/>
              <a:t>.</a:t>
            </a:r>
          </a:p>
          <a:p>
            <a:r>
              <a:rPr lang="en-US" sz="1400"/>
              <a:t>…main(..){</a:t>
            </a:r>
          </a:p>
          <a:p>
            <a:r>
              <a:rPr lang="en-US" sz="1400"/>
              <a:t>}</a:t>
            </a:r>
          </a:p>
          <a:p>
            <a:r>
              <a:rPr lang="en-US" sz="1400"/>
              <a:t>}</a:t>
            </a:r>
          </a:p>
          <a:p>
            <a:endParaRPr lang="en-US" sz="1400"/>
          </a:p>
        </p:txBody>
      </p:sp>
      <p:sp>
        <p:nvSpPr>
          <p:cNvPr id="51211" name="Line 46"/>
          <p:cNvSpPr>
            <a:spLocks noChangeShapeType="1"/>
          </p:cNvSpPr>
          <p:nvPr/>
        </p:nvSpPr>
        <p:spPr bwMode="auto">
          <a:xfrm>
            <a:off x="609600" y="20574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12" name="AutoShape 47"/>
          <p:cNvSpPr>
            <a:spLocks noChangeArrowheads="1"/>
          </p:cNvSpPr>
          <p:nvPr/>
        </p:nvSpPr>
        <p:spPr bwMode="auto">
          <a:xfrm>
            <a:off x="304800" y="4495800"/>
            <a:ext cx="1676400" cy="1676400"/>
          </a:xfrm>
          <a:prstGeom prst="flowChartMultidocumen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t>File Name</a:t>
            </a:r>
          </a:p>
          <a:p>
            <a:pPr algn="ctr"/>
            <a:r>
              <a:rPr lang="en-US"/>
              <a:t>“</a:t>
            </a:r>
            <a:r>
              <a:rPr lang="en-US">
                <a:solidFill>
                  <a:srgbClr val="FF0000"/>
                </a:solidFill>
              </a:rPr>
              <a:t>Foo.class</a:t>
            </a:r>
            <a:r>
              <a:rPr lang="en-US"/>
              <a:t>”</a:t>
            </a:r>
          </a:p>
        </p:txBody>
      </p:sp>
      <p:sp>
        <p:nvSpPr>
          <p:cNvPr id="51213" name="Text Box 48"/>
          <p:cNvSpPr txBox="1">
            <a:spLocks noChangeArrowheads="1"/>
          </p:cNvSpPr>
          <p:nvPr/>
        </p:nvSpPr>
        <p:spPr bwMode="auto">
          <a:xfrm>
            <a:off x="1905000" y="1676400"/>
            <a:ext cx="19827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600">
                <a:solidFill>
                  <a:srgbClr val="FF0000"/>
                </a:solidFill>
                <a:latin typeface="Arial" charset="0"/>
              </a:rPr>
              <a:t>1. Write a Program</a:t>
            </a:r>
          </a:p>
          <a:p>
            <a:endParaRPr lang="en-US" sz="1600">
              <a:solidFill>
                <a:srgbClr val="FF0000"/>
              </a:solidFill>
              <a:latin typeface="Arial" charset="0"/>
            </a:endParaRPr>
          </a:p>
          <a:p>
            <a:endParaRPr lang="en-US" sz="1600">
              <a:solidFill>
                <a:srgbClr val="FF0000"/>
              </a:solidFill>
              <a:latin typeface="Arial" charset="0"/>
            </a:endParaRPr>
          </a:p>
        </p:txBody>
      </p:sp>
      <p:sp>
        <p:nvSpPr>
          <p:cNvPr id="51214" name="Text Box 49"/>
          <p:cNvSpPr txBox="1">
            <a:spLocks noChangeArrowheads="1"/>
          </p:cNvSpPr>
          <p:nvPr/>
        </p:nvSpPr>
        <p:spPr bwMode="auto">
          <a:xfrm>
            <a:off x="1905000" y="1905000"/>
            <a:ext cx="1271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t>Source files</a:t>
            </a:r>
          </a:p>
          <a:p>
            <a:r>
              <a:rPr lang="en-US" sz="1200"/>
              <a:t>(Java Language)</a:t>
            </a:r>
          </a:p>
        </p:txBody>
      </p:sp>
      <p:sp>
        <p:nvSpPr>
          <p:cNvPr id="51215" name="Text Box 50"/>
          <p:cNvSpPr txBox="1">
            <a:spLocks noChangeArrowheads="1"/>
          </p:cNvSpPr>
          <p:nvPr/>
        </p:nvSpPr>
        <p:spPr bwMode="auto">
          <a:xfrm>
            <a:off x="6613525" y="1485900"/>
            <a:ext cx="1460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solidFill>
                  <a:srgbClr val="FF0000"/>
                </a:solidFill>
              </a:rPr>
              <a:t>2. Compile It</a:t>
            </a:r>
          </a:p>
        </p:txBody>
      </p:sp>
      <p:sp>
        <p:nvSpPr>
          <p:cNvPr id="51216" name="Text Box 54"/>
          <p:cNvSpPr txBox="1">
            <a:spLocks noChangeArrowheads="1"/>
          </p:cNvSpPr>
          <p:nvPr/>
        </p:nvSpPr>
        <p:spPr bwMode="auto">
          <a:xfrm>
            <a:off x="6384925" y="2857500"/>
            <a:ext cx="1409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solidFill>
                  <a:srgbClr val="FF0000"/>
                </a:solidFill>
              </a:rPr>
              <a:t>3. Execute It</a:t>
            </a:r>
          </a:p>
        </p:txBody>
      </p:sp>
      <p:sp>
        <p:nvSpPr>
          <p:cNvPr id="51217" name="Text Box 56"/>
          <p:cNvSpPr txBox="1">
            <a:spLocks noChangeArrowheads="1"/>
          </p:cNvSpPr>
          <p:nvPr/>
        </p:nvSpPr>
        <p:spPr bwMode="auto">
          <a:xfrm>
            <a:off x="304800" y="3886200"/>
            <a:ext cx="23479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Intermediate</a:t>
            </a:r>
          </a:p>
          <a:p>
            <a:r>
              <a:rPr lang="en-US"/>
              <a:t> Files</a:t>
            </a:r>
            <a:r>
              <a:rPr lang="en-US" sz="1200"/>
              <a:t>(Intermediate</a:t>
            </a:r>
            <a:r>
              <a:rPr lang="en-US"/>
              <a:t> </a:t>
            </a:r>
            <a:r>
              <a:rPr lang="en-US" sz="1200"/>
              <a:t>Language)</a:t>
            </a:r>
          </a:p>
        </p:txBody>
      </p:sp>
      <p:sp>
        <p:nvSpPr>
          <p:cNvPr id="51218" name="Text Box 57"/>
          <p:cNvSpPr txBox="1">
            <a:spLocks noChangeArrowheads="1"/>
          </p:cNvSpPr>
          <p:nvPr/>
        </p:nvSpPr>
        <p:spPr bwMode="auto">
          <a:xfrm rot="-1612186">
            <a:off x="3048000" y="21336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600"/>
              <a:t>Input</a:t>
            </a:r>
          </a:p>
        </p:txBody>
      </p:sp>
      <p:sp>
        <p:nvSpPr>
          <p:cNvPr id="51219" name="Line 59"/>
          <p:cNvSpPr>
            <a:spLocks noChangeShapeType="1"/>
          </p:cNvSpPr>
          <p:nvPr/>
        </p:nvSpPr>
        <p:spPr bwMode="auto">
          <a:xfrm flipV="1">
            <a:off x="2286000" y="1905000"/>
            <a:ext cx="2438400" cy="1219200"/>
          </a:xfrm>
          <a:prstGeom prst="line">
            <a:avLst/>
          </a:prstGeom>
          <a:noFill/>
          <a:ln w="666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0" name="Line 62"/>
          <p:cNvSpPr>
            <a:spLocks noChangeShapeType="1"/>
          </p:cNvSpPr>
          <p:nvPr/>
        </p:nvSpPr>
        <p:spPr bwMode="auto">
          <a:xfrm flipH="1">
            <a:off x="2590800" y="2209800"/>
            <a:ext cx="2438400" cy="190500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1" name="Text Box 63"/>
          <p:cNvSpPr txBox="1">
            <a:spLocks noChangeArrowheads="1"/>
          </p:cNvSpPr>
          <p:nvPr/>
        </p:nvSpPr>
        <p:spPr bwMode="auto">
          <a:xfrm rot="-2259811">
            <a:off x="3124200" y="2895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Output</a:t>
            </a:r>
          </a:p>
        </p:txBody>
      </p:sp>
      <p:sp>
        <p:nvSpPr>
          <p:cNvPr id="51222" name="Line 64"/>
          <p:cNvSpPr>
            <a:spLocks noChangeShapeType="1"/>
          </p:cNvSpPr>
          <p:nvPr/>
        </p:nvSpPr>
        <p:spPr bwMode="auto">
          <a:xfrm flipV="1">
            <a:off x="2209800" y="3657600"/>
            <a:ext cx="2438400" cy="1295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3" name="Line 65"/>
          <p:cNvSpPr>
            <a:spLocks noChangeShapeType="1"/>
          </p:cNvSpPr>
          <p:nvPr/>
        </p:nvSpPr>
        <p:spPr bwMode="auto">
          <a:xfrm flipV="1">
            <a:off x="2209800" y="4876800"/>
            <a:ext cx="2438400" cy="762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4" name="Line 66"/>
          <p:cNvSpPr>
            <a:spLocks noChangeShapeType="1"/>
          </p:cNvSpPr>
          <p:nvPr/>
        </p:nvSpPr>
        <p:spPr bwMode="auto">
          <a:xfrm>
            <a:off x="2209800" y="4953000"/>
            <a:ext cx="2438400" cy="12192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5" name="Text Box 67"/>
          <p:cNvSpPr txBox="1">
            <a:spLocks noChangeArrowheads="1"/>
          </p:cNvSpPr>
          <p:nvPr/>
        </p:nvSpPr>
        <p:spPr bwMode="auto">
          <a:xfrm>
            <a:off x="3657600" y="44958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600"/>
              <a:t>Input</a:t>
            </a:r>
          </a:p>
        </p:txBody>
      </p:sp>
      <p:pic>
        <p:nvPicPr>
          <p:cNvPr id="51226"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4648200"/>
            <a:ext cx="10588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7" name="Line 69"/>
          <p:cNvSpPr>
            <a:spLocks noChangeShapeType="1"/>
          </p:cNvSpPr>
          <p:nvPr/>
        </p:nvSpPr>
        <p:spPr bwMode="auto">
          <a:xfrm>
            <a:off x="6705600" y="3810000"/>
            <a:ext cx="1600200" cy="914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8" name="Line 70"/>
          <p:cNvSpPr>
            <a:spLocks noChangeShapeType="1"/>
          </p:cNvSpPr>
          <p:nvPr/>
        </p:nvSpPr>
        <p:spPr bwMode="auto">
          <a:xfrm>
            <a:off x="6781800" y="4953000"/>
            <a:ext cx="14478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9" name="Line 71"/>
          <p:cNvSpPr>
            <a:spLocks noChangeShapeType="1"/>
          </p:cNvSpPr>
          <p:nvPr/>
        </p:nvSpPr>
        <p:spPr bwMode="auto">
          <a:xfrm flipV="1">
            <a:off x="6858000" y="5257800"/>
            <a:ext cx="1371600" cy="9144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30" name="Text Box 72"/>
          <p:cNvSpPr txBox="1">
            <a:spLocks noChangeArrowheads="1"/>
          </p:cNvSpPr>
          <p:nvPr/>
        </p:nvSpPr>
        <p:spPr bwMode="auto">
          <a:xfrm>
            <a:off x="6934200" y="45720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Output</a:t>
            </a:r>
          </a:p>
        </p:txBody>
      </p:sp>
      <p:sp>
        <p:nvSpPr>
          <p:cNvPr id="5" name="Title 4"/>
          <p:cNvSpPr>
            <a:spLocks noGrp="1"/>
          </p:cNvSpPr>
          <p:nvPr>
            <p:ph type="title"/>
          </p:nvPr>
        </p:nvSpPr>
        <p:spPr/>
        <p:txBody>
          <a:bodyPr/>
          <a:lstStyle/>
          <a:p>
            <a:r>
              <a:rPr lang="en-IN" dirty="0"/>
              <a:t>Development and Execution Infrastructure </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dirty="0" smtClean="0">
                <a:latin typeface="Arial" charset="0"/>
                <a:cs typeface="Arial" charset="0"/>
              </a:rPr>
              <a:t>Just-In-Time Compiler (JIT)</a:t>
            </a:r>
          </a:p>
        </p:txBody>
      </p:sp>
      <p:sp>
        <p:nvSpPr>
          <p:cNvPr id="53251" name="Rectangle 3"/>
          <p:cNvSpPr>
            <a:spLocks noGrp="1" noChangeArrowheads="1"/>
          </p:cNvSpPr>
          <p:nvPr>
            <p:ph type="body" idx="1"/>
          </p:nvPr>
        </p:nvSpPr>
        <p:spPr bwMode="auto"/>
        <p:txBody>
          <a:bodyPr/>
          <a:lstStyle/>
          <a:p>
            <a:pPr eaLnBrk="1" hangingPunct="1"/>
            <a:r>
              <a:rPr dirty="0" smtClean="0">
                <a:latin typeface="Arial" charset="0"/>
                <a:cs typeface="Arial" charset="0"/>
              </a:rPr>
              <a:t>Converts a part of the byte code to native code.</a:t>
            </a:r>
          </a:p>
          <a:p>
            <a:pPr eaLnBrk="1" hangingPunct="1"/>
            <a:endParaRPr dirty="0" smtClean="0">
              <a:latin typeface="Arial" charset="0"/>
              <a:cs typeface="Arial" charset="0"/>
            </a:endParaRPr>
          </a:p>
          <a:p>
            <a:pPr eaLnBrk="1" hangingPunct="1">
              <a:spcBef>
                <a:spcPts val="600"/>
              </a:spcBef>
            </a:pPr>
            <a:r>
              <a:rPr dirty="0" smtClean="0">
                <a:latin typeface="Arial" charset="0"/>
                <a:cs typeface="Arial" charset="0"/>
              </a:rPr>
              <a:t>Requires more memory because both byte code and the corresponding native </a:t>
            </a:r>
          </a:p>
          <a:p>
            <a:pPr eaLnBrk="1" hangingPunct="1">
              <a:spcBef>
                <a:spcPts val="600"/>
              </a:spcBef>
              <a:buFont typeface="Wingdings" pitchFamily="2" charset="2"/>
              <a:buNone/>
            </a:pPr>
            <a:r>
              <a:rPr dirty="0" smtClean="0">
                <a:latin typeface="Arial" charset="0"/>
                <a:cs typeface="Arial" charset="0"/>
              </a:rPr>
              <a:t>     code are in memory at the same time.</a:t>
            </a:r>
          </a:p>
        </p:txBody>
      </p:sp>
      <p:pic>
        <p:nvPicPr>
          <p:cNvPr id="532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819400"/>
            <a:ext cx="23383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749488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5"/>
          <p:cNvSpPr>
            <a:spLocks noGrp="1" noChangeArrowheads="1"/>
          </p:cNvSpPr>
          <p:nvPr>
            <p:ph type="title"/>
          </p:nvPr>
        </p:nvSpPr>
        <p:spPr/>
        <p:txBody>
          <a:bodyPr/>
          <a:lstStyle/>
          <a:p>
            <a:r>
              <a:rPr lang="en-US" smtClean="0"/>
              <a:t>Java SE Platform Versions</a:t>
            </a:r>
          </a:p>
        </p:txBody>
      </p:sp>
      <p:graphicFrame>
        <p:nvGraphicFramePr>
          <p:cNvPr id="2" name="Table 1"/>
          <p:cNvGraphicFramePr>
            <a:graphicFrameLocks noGrp="1"/>
          </p:cNvGraphicFramePr>
          <p:nvPr>
            <p:extLst>
              <p:ext uri="{D42A27DB-BD31-4B8C-83A1-F6EECF244321}">
                <p14:modId xmlns:p14="http://schemas.microsoft.com/office/powerpoint/2010/main" val="4068665879"/>
              </p:ext>
            </p:extLst>
          </p:nvPr>
        </p:nvGraphicFramePr>
        <p:xfrm>
          <a:off x="685800" y="1676400"/>
          <a:ext cx="6804281" cy="4214293"/>
        </p:xfrm>
        <a:graphic>
          <a:graphicData uri="http://schemas.openxmlformats.org/drawingml/2006/table">
            <a:tbl>
              <a:tblPr/>
              <a:tblGrid>
                <a:gridCol w="2271010">
                  <a:extLst>
                    <a:ext uri="{9D8B030D-6E8A-4147-A177-3AD203B41FA5}">
                      <a16:colId xmlns:a16="http://schemas.microsoft.com/office/drawing/2014/main" xmlns="" val="20000"/>
                    </a:ext>
                  </a:extLst>
                </a:gridCol>
                <a:gridCol w="1745100">
                  <a:extLst>
                    <a:ext uri="{9D8B030D-6E8A-4147-A177-3AD203B41FA5}">
                      <a16:colId xmlns:a16="http://schemas.microsoft.com/office/drawing/2014/main" xmlns="" val="20001"/>
                    </a:ext>
                  </a:extLst>
                </a:gridCol>
                <a:gridCol w="2788171">
                  <a:extLst>
                    <a:ext uri="{9D8B030D-6E8A-4147-A177-3AD203B41FA5}">
                      <a16:colId xmlns:a16="http://schemas.microsoft.com/office/drawing/2014/main" xmlns="" val="20002"/>
                    </a:ext>
                  </a:extLst>
                </a:gridCol>
              </a:tblGrid>
              <a:tr h="414734">
                <a:tc>
                  <a:txBody>
                    <a:bodyPr/>
                    <a:lstStyle/>
                    <a:p>
                      <a:pPr algn="ctr">
                        <a:spcAft>
                          <a:spcPts val="0"/>
                        </a:spcAft>
                      </a:pPr>
                      <a:r>
                        <a:rPr lang="en-IN" sz="1800" b="1" dirty="0">
                          <a:solidFill>
                            <a:schemeClr val="tx1"/>
                          </a:solidFill>
                          <a:effectLst/>
                        </a:rPr>
                        <a:t>Version Name</a:t>
                      </a:r>
                      <a:endParaRPr lang="en-IN" sz="1800" dirty="0">
                        <a:solidFill>
                          <a:schemeClr val="tx1"/>
                        </a:solidFill>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en-IN" sz="1800" b="1" dirty="0">
                          <a:solidFill>
                            <a:schemeClr val="tx1"/>
                          </a:solidFill>
                          <a:effectLst/>
                        </a:rPr>
                        <a:t>Code Name</a:t>
                      </a:r>
                      <a:endParaRPr lang="en-IN" sz="1800" dirty="0">
                        <a:solidFill>
                          <a:schemeClr val="tx1"/>
                        </a:solidFill>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a:spcAft>
                          <a:spcPts val="0"/>
                        </a:spcAft>
                      </a:pPr>
                      <a:r>
                        <a:rPr lang="en-IN" sz="1800" b="1" dirty="0">
                          <a:solidFill>
                            <a:schemeClr val="tx1"/>
                          </a:solidFill>
                          <a:effectLst/>
                        </a:rPr>
                        <a:t>Release Date</a:t>
                      </a:r>
                      <a:endParaRPr lang="en-IN" sz="1800" dirty="0">
                        <a:solidFill>
                          <a:schemeClr val="tx1"/>
                        </a:solidFill>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xmlns="" val="10000"/>
                  </a:ext>
                </a:extLst>
              </a:tr>
              <a:tr h="414734">
                <a:tc>
                  <a:txBody>
                    <a:bodyPr/>
                    <a:lstStyle/>
                    <a:p>
                      <a:pPr algn="ctr">
                        <a:spcAft>
                          <a:spcPts val="0"/>
                        </a:spcAft>
                      </a:pPr>
                      <a:r>
                        <a:rPr lang="en-IN" sz="1800" b="1" dirty="0">
                          <a:effectLst/>
                        </a:rPr>
                        <a:t>JDK 1.0</a:t>
                      </a:r>
                      <a:endParaRPr lang="en-IN" sz="1800" dirty="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Oak</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January 1996</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414734">
                <a:tc>
                  <a:txBody>
                    <a:bodyPr/>
                    <a:lstStyle/>
                    <a:p>
                      <a:pPr algn="ctr">
                        <a:spcAft>
                          <a:spcPts val="0"/>
                        </a:spcAft>
                      </a:pPr>
                      <a:r>
                        <a:rPr lang="en-IN" sz="1800" b="1" dirty="0">
                          <a:effectLst/>
                        </a:rPr>
                        <a:t>JDK 1.1</a:t>
                      </a:r>
                      <a:endParaRPr lang="en-IN" sz="1800" dirty="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(none)</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February 1997</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14734">
                <a:tc>
                  <a:txBody>
                    <a:bodyPr/>
                    <a:lstStyle/>
                    <a:p>
                      <a:pPr algn="ctr">
                        <a:spcAft>
                          <a:spcPts val="0"/>
                        </a:spcAft>
                      </a:pPr>
                      <a:r>
                        <a:rPr lang="en-IN" sz="1800" b="1" dirty="0">
                          <a:effectLst/>
                        </a:rPr>
                        <a:t>J2SE 1.2</a:t>
                      </a:r>
                      <a:endParaRPr lang="en-IN" sz="1800" dirty="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Playground</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December 1998</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207367">
                <a:tc>
                  <a:txBody>
                    <a:bodyPr/>
                    <a:lstStyle/>
                    <a:p>
                      <a:pPr algn="ctr">
                        <a:spcAft>
                          <a:spcPts val="0"/>
                        </a:spcAft>
                      </a:pPr>
                      <a:r>
                        <a:rPr lang="en-IN" sz="1800" b="1">
                          <a:effectLst/>
                        </a:rPr>
                        <a:t>J2SE 1.3</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Kestrel</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May </a:t>
                      </a:r>
                      <a:r>
                        <a:rPr lang="en-IN" sz="1800" dirty="0" smtClean="0">
                          <a:effectLst/>
                        </a:rPr>
                        <a:t>  2000</a:t>
                      </a:r>
                      <a:endParaRPr lang="en-IN" sz="1800" dirty="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414734">
                <a:tc>
                  <a:txBody>
                    <a:bodyPr/>
                    <a:lstStyle/>
                    <a:p>
                      <a:pPr algn="ctr">
                        <a:spcAft>
                          <a:spcPts val="0"/>
                        </a:spcAft>
                      </a:pPr>
                      <a:r>
                        <a:rPr lang="en-IN" sz="1800" b="1">
                          <a:effectLst/>
                        </a:rPr>
                        <a:t>J2SE 1.4</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Merlin</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February 2002</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414734">
                <a:tc>
                  <a:txBody>
                    <a:bodyPr/>
                    <a:lstStyle/>
                    <a:p>
                      <a:pPr algn="ctr">
                        <a:spcAft>
                          <a:spcPts val="0"/>
                        </a:spcAft>
                      </a:pPr>
                      <a:r>
                        <a:rPr lang="en-IN" sz="1800" b="1">
                          <a:effectLst/>
                        </a:rPr>
                        <a:t>J2SE 5.0</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Tiger</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September 2004</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414734">
                <a:tc>
                  <a:txBody>
                    <a:bodyPr/>
                    <a:lstStyle/>
                    <a:p>
                      <a:pPr algn="ctr">
                        <a:spcAft>
                          <a:spcPts val="0"/>
                        </a:spcAft>
                      </a:pPr>
                      <a:r>
                        <a:rPr lang="en-IN" sz="1800" b="1">
                          <a:effectLst/>
                        </a:rPr>
                        <a:t>Java SE 6</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a:effectLst/>
                        </a:rPr>
                        <a:t>Mustang</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December 2006</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414734">
                <a:tc>
                  <a:txBody>
                    <a:bodyPr/>
                    <a:lstStyle/>
                    <a:p>
                      <a:pPr algn="ctr">
                        <a:spcAft>
                          <a:spcPts val="0"/>
                        </a:spcAft>
                      </a:pPr>
                      <a:r>
                        <a:rPr lang="en-IN" sz="1800" b="1">
                          <a:effectLst/>
                        </a:rPr>
                        <a:t>Java SE 7</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a:effectLst/>
                        </a:rPr>
                        <a:t>Dolphin</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July 2011</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622101">
                <a:tc>
                  <a:txBody>
                    <a:bodyPr/>
                    <a:lstStyle/>
                    <a:p>
                      <a:pPr algn="ctr">
                        <a:spcAft>
                          <a:spcPts val="0"/>
                        </a:spcAft>
                      </a:pPr>
                      <a:r>
                        <a:rPr lang="en-IN" sz="1800" b="1">
                          <a:effectLst/>
                        </a:rPr>
                        <a:t>Java SE 8</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i="1">
                          <a:effectLst/>
                        </a:rPr>
                        <a:t>(Not available)</a:t>
                      </a:r>
                      <a:endParaRPr lang="en-IN" sz="1800">
                        <a:effectLst/>
                      </a:endParaRP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IN" sz="1800" dirty="0">
                          <a:effectLst/>
                        </a:rPr>
                        <a:t>March 2014</a:t>
                      </a:r>
                    </a:p>
                  </a:txBody>
                  <a:tcPr marL="18475" marR="184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bl>
          </a:graphicData>
        </a:graphic>
      </p:graphicFrame>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ustDataLst>
      <p:tags r:id="rId1"/>
    </p:custDataLst>
    <p:extLst>
      <p:ext uri="{BB962C8B-B14F-4D97-AF65-F5344CB8AC3E}">
        <p14:creationId xmlns:p14="http://schemas.microsoft.com/office/powerpoint/2010/main" val="3828674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dirty="0" smtClean="0">
                <a:latin typeface="Arial" charset="0"/>
                <a:cs typeface="Arial" charset="0"/>
              </a:rPr>
              <a:t>Java SE Development Kit (JDK)</a:t>
            </a:r>
          </a:p>
        </p:txBody>
      </p:sp>
      <p:sp>
        <p:nvSpPr>
          <p:cNvPr id="56323" name="Rectangle 3"/>
          <p:cNvSpPr>
            <a:spLocks noGrp="1" noChangeArrowheads="1"/>
          </p:cNvSpPr>
          <p:nvPr>
            <p:ph type="body" idx="1"/>
          </p:nvPr>
        </p:nvSpPr>
        <p:spPr bwMode="auto"/>
        <p:txBody>
          <a:bodyPr/>
          <a:lstStyle/>
          <a:p>
            <a:r>
              <a:rPr lang="en-US" dirty="0">
                <a:latin typeface="Arial" charset="0"/>
              </a:rPr>
              <a:t>A</a:t>
            </a:r>
            <a:r>
              <a:rPr lang="en-US" dirty="0" smtClean="0">
                <a:latin typeface="Arial" charset="0"/>
              </a:rPr>
              <a:t>llows programmers to create, compile, and execute Java programs on a particular platform</a:t>
            </a:r>
          </a:p>
          <a:p>
            <a:endParaRPr lang="en-US" dirty="0">
              <a:latin typeface="Arial" charset="0"/>
            </a:endParaRPr>
          </a:p>
          <a:p>
            <a:r>
              <a:rPr lang="en-US" dirty="0" smtClean="0">
                <a:latin typeface="Arial" charset="0"/>
              </a:rPr>
              <a:t>Includes the command-line Java compiler (</a:t>
            </a:r>
            <a:r>
              <a:rPr lang="en-US" dirty="0" err="1" smtClean="0">
                <a:latin typeface="Courier New" pitchFamily="49" charset="0"/>
                <a:cs typeface="Courier New" pitchFamily="49" charset="0"/>
              </a:rPr>
              <a:t>javac</a:t>
            </a:r>
            <a:r>
              <a:rPr lang="en-US" dirty="0" smtClean="0">
                <a:latin typeface="Arial" charset="0"/>
              </a:rPr>
              <a:t>) and the Java Runtime Environment (JRE)</a:t>
            </a:r>
          </a:p>
          <a:p>
            <a:endParaRPr lang="en-US" dirty="0">
              <a:latin typeface="Arial" charset="0"/>
            </a:endParaRPr>
          </a:p>
          <a:p>
            <a:r>
              <a:rPr lang="en-US" dirty="0" smtClean="0">
                <a:latin typeface="Arial" charset="0"/>
              </a:rPr>
              <a:t>The JRE provides the runnable Java platform which supplies the </a:t>
            </a:r>
            <a:r>
              <a:rPr lang="en-US" dirty="0" smtClean="0">
                <a:latin typeface="Courier New" pitchFamily="49" charset="0"/>
                <a:cs typeface="Courier New" pitchFamily="49" charset="0"/>
              </a:rPr>
              <a:t>java</a:t>
            </a:r>
            <a:r>
              <a:rPr lang="en-US" dirty="0" smtClean="0">
                <a:latin typeface="Arial" charset="0"/>
              </a:rPr>
              <a:t> command needed to execute Java applications</a:t>
            </a:r>
          </a:p>
          <a:p>
            <a:endParaRPr lang="en-US" dirty="0">
              <a:latin typeface="Arial" charset="0"/>
            </a:endParaRPr>
          </a:p>
          <a:p>
            <a:r>
              <a:rPr lang="en-US" dirty="0" smtClean="0">
                <a:latin typeface="Arial" charset="0"/>
              </a:rPr>
              <a:t>Download and install </a:t>
            </a:r>
            <a:r>
              <a:rPr lang="en-US" b="1" dirty="0" smtClean="0">
                <a:latin typeface="Arial" charset="0"/>
              </a:rPr>
              <a:t>JDK 7 </a:t>
            </a:r>
            <a:r>
              <a:rPr lang="en-US" dirty="0" smtClean="0">
                <a:latin typeface="Arial" charset="0"/>
              </a:rPr>
              <a:t>from </a:t>
            </a:r>
            <a:r>
              <a:rPr lang="en-US" dirty="0" smtClean="0">
                <a:latin typeface="Arial" charset="0"/>
                <a:hlinkClick r:id="rId3"/>
              </a:rPr>
              <a:t>http://www.oracle.com/technetwork/java/javase/downloads/index.html</a:t>
            </a:r>
            <a:endParaRPr lang="en-US" dirty="0" smtClean="0">
              <a:latin typeface="Arial" charset="0"/>
            </a:endParaRPr>
          </a:p>
          <a:p>
            <a:pPr lvl="2">
              <a:buFont typeface="Wingdings" pitchFamily="2" charset="2"/>
              <a:buChar char="§"/>
            </a:pPr>
            <a:endParaRPr lang="en-US" dirty="0">
              <a:latin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dirty="0" smtClean="0">
                <a:latin typeface="Arial" charset="0"/>
                <a:cs typeface="Arial" charset="0"/>
              </a:rPr>
              <a:t>Environment Variables</a:t>
            </a:r>
          </a:p>
        </p:txBody>
      </p:sp>
      <p:sp>
        <p:nvSpPr>
          <p:cNvPr id="66565" name="Rectangle 3"/>
          <p:cNvSpPr>
            <a:spLocks noGrp="1" noChangeArrowheads="1"/>
          </p:cNvSpPr>
          <p:nvPr>
            <p:ph type="body" idx="1"/>
          </p:nvPr>
        </p:nvSpPr>
        <p:spPr bwMode="auto"/>
        <p:txBody>
          <a:bodyPr/>
          <a:lstStyle/>
          <a:p>
            <a:pPr eaLnBrk="1" hangingPunct="1"/>
            <a:r>
              <a:rPr lang="en-US" dirty="0" smtClean="0"/>
              <a:t>JAVA_HOME: Java Installation Directory</a:t>
            </a:r>
          </a:p>
          <a:p>
            <a:pPr marL="0" indent="0" eaLnBrk="1" hangingPunct="1">
              <a:buNone/>
            </a:pPr>
            <a:endParaRPr lang="en-US" dirty="0" smtClean="0"/>
          </a:p>
          <a:p>
            <a:pPr marL="0" indent="0" eaLnBrk="1" hangingPunct="1">
              <a:buNone/>
            </a:pPr>
            <a:endParaRPr lang="en-US" dirty="0"/>
          </a:p>
          <a:p>
            <a:pPr marL="0" indent="0" eaLnBrk="1" hangingPunct="1">
              <a:buNone/>
            </a:pPr>
            <a:r>
              <a:rPr lang="en-US" dirty="0" smtClean="0"/>
              <a:t> </a:t>
            </a:r>
          </a:p>
          <a:p>
            <a:pPr eaLnBrk="1" hangingPunct="1"/>
            <a:endParaRPr lang="en-US" dirty="0" smtClean="0"/>
          </a:p>
          <a:p>
            <a:pPr marL="257175" lvl="1" indent="0" eaLnBrk="1" hangingPunct="1">
              <a:buNone/>
            </a:pPr>
            <a:endParaRPr lang="en-US" dirty="0" smtClean="0"/>
          </a:p>
          <a:p>
            <a:pPr eaLnBrk="1" hangingPunct="1"/>
            <a:r>
              <a:rPr lang="en-US" dirty="0"/>
              <a:t>CLASSPATH:</a:t>
            </a:r>
            <a:r>
              <a:rPr lang="en-US" dirty="0" smtClean="0"/>
              <a:t> Used to locate class files</a:t>
            </a:r>
          </a:p>
          <a:p>
            <a:pPr marL="0" indent="0" eaLnBrk="1" hangingPunct="1">
              <a:buNone/>
            </a:pPr>
            <a:endParaRPr lang="en-US" dirty="0"/>
          </a:p>
          <a:p>
            <a:pPr marL="0" indent="0" eaLnBrk="1" hangingPunct="1">
              <a:buNone/>
            </a:pPr>
            <a:endParaRPr lang="en-US" dirty="0" smtClean="0"/>
          </a:p>
          <a:p>
            <a:pPr marL="0" indent="0" eaLnBrk="1" hangingPunct="1">
              <a:buNone/>
            </a:pPr>
            <a:endParaRPr lang="en-US" dirty="0"/>
          </a:p>
          <a:p>
            <a:pPr marL="0" indent="0" eaLnBrk="1" hangingPunct="1">
              <a:buNone/>
            </a:pPr>
            <a:endParaRPr lang="en-US" dirty="0" smtClean="0"/>
          </a:p>
          <a:p>
            <a:pPr eaLnBrk="1" hangingPunct="1"/>
            <a:r>
              <a:rPr lang="en-US" dirty="0"/>
              <a:t>PATH: </a:t>
            </a:r>
            <a:r>
              <a:rPr lang="en-US" dirty="0" smtClean="0"/>
              <a:t>Used by OS to locate executable files</a:t>
            </a:r>
          </a:p>
          <a:p>
            <a:pPr marL="0" indent="0" eaLnBrk="1" hangingPunct="1">
              <a:buNone/>
            </a:pPr>
            <a:endParaRPr lang="en-US" dirty="0" smtClean="0"/>
          </a:p>
        </p:txBody>
      </p:sp>
      <p:graphicFrame>
        <p:nvGraphicFramePr>
          <p:cNvPr id="11" name="Group 46"/>
          <p:cNvGraphicFramePr>
            <a:graphicFrameLocks/>
          </p:cNvGraphicFramePr>
          <p:nvPr>
            <p:extLst>
              <p:ext uri="{D42A27DB-BD31-4B8C-83A1-F6EECF244321}">
                <p14:modId xmlns:p14="http://schemas.microsoft.com/office/powerpoint/2010/main" val="3910531760"/>
              </p:ext>
            </p:extLst>
          </p:nvPr>
        </p:nvGraphicFramePr>
        <p:xfrm>
          <a:off x="762000" y="1676400"/>
          <a:ext cx="5440680" cy="1066800"/>
        </p:xfrm>
        <a:graphic>
          <a:graphicData uri="http://schemas.openxmlformats.org/drawingml/2006/table">
            <a:tbl>
              <a:tblPr/>
              <a:tblGrid>
                <a:gridCol w="1173480">
                  <a:extLst>
                    <a:ext uri="{9D8B030D-6E8A-4147-A177-3AD203B41FA5}">
                      <a16:colId xmlns:a16="http://schemas.microsoft.com/office/drawing/2014/main" xmlns="" val="20000"/>
                    </a:ext>
                  </a:extLst>
                </a:gridCol>
                <a:gridCol w="4267200">
                  <a:extLst>
                    <a:ext uri="{9D8B030D-6E8A-4147-A177-3AD203B41FA5}">
                      <a16:colId xmlns:a16="http://schemas.microsoft.com/office/drawing/2014/main" xmlns="" val="20001"/>
                    </a:ext>
                  </a:extLst>
                </a:gridCol>
              </a:tblGrid>
              <a:tr h="5461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kern="1200" dirty="0" smtClean="0">
                          <a:solidFill>
                            <a:schemeClr val="tx1"/>
                          </a:solidFill>
                          <a:latin typeface="Arial" pitchFamily="34" charset="0"/>
                          <a:ea typeface="+mn-ea"/>
                          <a:cs typeface="Arial" pitchFamily="34" charset="0"/>
                        </a:rPr>
                        <a:t>Windows</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set JAVA_HOME=C:\jdk1.7.0_51</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207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kern="1200" dirty="0" smtClean="0">
                          <a:solidFill>
                            <a:schemeClr val="tx1"/>
                          </a:solidFill>
                          <a:latin typeface="Arial" pitchFamily="34" charset="0"/>
                          <a:ea typeface="+mn-ea"/>
                          <a:cs typeface="Arial" pitchFamily="34" charset="0"/>
                        </a:rPr>
                        <a:t>UNIX</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export JAVA_HOME=/</a:t>
                      </a:r>
                      <a:r>
                        <a:rPr kumimoji="0" lang="en-US" sz="1600" b="0" i="0" u="none" strike="noStrike" cap="none" normalizeH="0" baseline="0" dirty="0" err="1" smtClean="0">
                          <a:ln>
                            <a:noFill/>
                          </a:ln>
                          <a:solidFill>
                            <a:srgbClr val="3C5658"/>
                          </a:solidFill>
                          <a:effectLst/>
                          <a:latin typeface="Courier New" pitchFamily="49" charset="0"/>
                        </a:rPr>
                        <a:t>var</a:t>
                      </a:r>
                      <a:r>
                        <a:rPr kumimoji="0" lang="en-US" sz="1600" b="0" i="0" u="none" strike="noStrike" cap="none" normalizeH="0" baseline="0" dirty="0" smtClean="0">
                          <a:ln>
                            <a:noFill/>
                          </a:ln>
                          <a:solidFill>
                            <a:srgbClr val="3C5658"/>
                          </a:solidFill>
                          <a:effectLst/>
                          <a:latin typeface="Courier New" pitchFamily="49" charset="0"/>
                        </a:rPr>
                        <a:t>/</a:t>
                      </a:r>
                      <a:r>
                        <a:rPr kumimoji="0" lang="en-US" sz="1600" b="0" i="0" u="none" strike="noStrike" cap="none" normalizeH="0" baseline="0" dirty="0" err="1" smtClean="0">
                          <a:ln>
                            <a:noFill/>
                          </a:ln>
                          <a:solidFill>
                            <a:srgbClr val="3C5658"/>
                          </a:solidFill>
                          <a:effectLst/>
                          <a:latin typeface="Courier New" pitchFamily="49" charset="0"/>
                        </a:rPr>
                        <a:t>usr</a:t>
                      </a:r>
                      <a:r>
                        <a:rPr kumimoji="0" lang="en-US" sz="1600" b="0" i="0" u="none" strike="noStrike" cap="none" normalizeH="0" baseline="0" dirty="0" smtClean="0">
                          <a:ln>
                            <a:noFill/>
                          </a:ln>
                          <a:solidFill>
                            <a:srgbClr val="3C5658"/>
                          </a:solidFill>
                          <a:effectLst/>
                          <a:latin typeface="Courier New" pitchFamily="49" charset="0"/>
                        </a:rPr>
                        <a:t>/java</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3" name="Group 63"/>
          <p:cNvGraphicFramePr>
            <a:graphicFrameLocks/>
          </p:cNvGraphicFramePr>
          <p:nvPr>
            <p:extLst>
              <p:ext uri="{D42A27DB-BD31-4B8C-83A1-F6EECF244321}">
                <p14:modId xmlns:p14="http://schemas.microsoft.com/office/powerpoint/2010/main" val="3046013172"/>
              </p:ext>
            </p:extLst>
          </p:nvPr>
        </p:nvGraphicFramePr>
        <p:xfrm>
          <a:off x="869633" y="3581400"/>
          <a:ext cx="7740967" cy="1066800"/>
        </p:xfrm>
        <a:graphic>
          <a:graphicData uri="http://schemas.openxmlformats.org/drawingml/2006/table">
            <a:tbl>
              <a:tblPr/>
              <a:tblGrid>
                <a:gridCol w="1173480">
                  <a:extLst>
                    <a:ext uri="{9D8B030D-6E8A-4147-A177-3AD203B41FA5}">
                      <a16:colId xmlns:a16="http://schemas.microsoft.com/office/drawing/2014/main" xmlns="" val="20000"/>
                    </a:ext>
                  </a:extLst>
                </a:gridCol>
                <a:gridCol w="6567487">
                  <a:extLst>
                    <a:ext uri="{9D8B030D-6E8A-4147-A177-3AD203B41FA5}">
                      <a16:colId xmlns:a16="http://schemas.microsoft.com/office/drawing/2014/main" xmlns="" val="20001"/>
                    </a:ext>
                  </a:extLst>
                </a:gridCol>
              </a:tblGrid>
              <a:tr h="5461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sz="1800" kern="1200" dirty="0" smtClean="0">
                          <a:solidFill>
                            <a:schemeClr val="tx1"/>
                          </a:solidFill>
                          <a:latin typeface="Arial" pitchFamily="34" charset="0"/>
                          <a:ea typeface="+mn-ea"/>
                          <a:cs typeface="Arial" pitchFamily="34" charset="0"/>
                        </a:rPr>
                        <a:t>Windows</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set CLASSPATH=%CLASSPATH%;%JAVA_HOME%\lib\tools.jar</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2070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sz="1800" kern="1200" dirty="0" smtClean="0">
                          <a:solidFill>
                            <a:schemeClr val="tx1"/>
                          </a:solidFill>
                          <a:latin typeface="Arial" pitchFamily="34" charset="0"/>
                          <a:ea typeface="+mn-ea"/>
                          <a:cs typeface="Arial" pitchFamily="34" charset="0"/>
                        </a:rPr>
                        <a:t>UNIX</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set CLASSPATH=$CLASSPATH:$JAVA_HOME/lib/tools.jar</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4" name="Group 37"/>
          <p:cNvGraphicFramePr>
            <a:graphicFrameLocks/>
          </p:cNvGraphicFramePr>
          <p:nvPr>
            <p:extLst>
              <p:ext uri="{D42A27DB-BD31-4B8C-83A1-F6EECF244321}">
                <p14:modId xmlns:p14="http://schemas.microsoft.com/office/powerpoint/2010/main" val="494036790"/>
              </p:ext>
            </p:extLst>
          </p:nvPr>
        </p:nvGraphicFramePr>
        <p:xfrm>
          <a:off x="838200" y="5486400"/>
          <a:ext cx="5473266" cy="990601"/>
        </p:xfrm>
        <a:graphic>
          <a:graphicData uri="http://schemas.openxmlformats.org/drawingml/2006/table">
            <a:tbl>
              <a:tblPr/>
              <a:tblGrid>
                <a:gridCol w="1173480">
                  <a:extLst>
                    <a:ext uri="{9D8B030D-6E8A-4147-A177-3AD203B41FA5}">
                      <a16:colId xmlns:a16="http://schemas.microsoft.com/office/drawing/2014/main" xmlns="" val="20000"/>
                    </a:ext>
                  </a:extLst>
                </a:gridCol>
                <a:gridCol w="4299786">
                  <a:extLst>
                    <a:ext uri="{9D8B030D-6E8A-4147-A177-3AD203B41FA5}">
                      <a16:colId xmlns:a16="http://schemas.microsoft.com/office/drawing/2014/main" xmlns="" val="20001"/>
                    </a:ext>
                  </a:extLst>
                </a:gridCol>
              </a:tblGrid>
              <a:tr h="441643">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sz="1800" kern="1200" dirty="0" smtClean="0">
                          <a:solidFill>
                            <a:schemeClr val="tx1"/>
                          </a:solidFill>
                          <a:latin typeface="Arial" pitchFamily="34" charset="0"/>
                          <a:ea typeface="+mn-ea"/>
                          <a:cs typeface="Arial" pitchFamily="34" charset="0"/>
                        </a:rPr>
                        <a:t>Windows</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 set PATH=%PATH%;%JAVA_HOME%\bin</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48958">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lang="en-US" sz="1800" kern="1200" dirty="0" smtClean="0">
                          <a:solidFill>
                            <a:schemeClr val="tx1"/>
                          </a:solidFill>
                          <a:latin typeface="Arial" pitchFamily="34" charset="0"/>
                          <a:ea typeface="+mn-ea"/>
                          <a:cs typeface="Arial" pitchFamily="34" charset="0"/>
                        </a:rPr>
                        <a:t>UNIX</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600" b="0" i="0" u="none" strike="noStrike" cap="none" normalizeH="0" baseline="0" dirty="0" smtClean="0">
                          <a:ln>
                            <a:noFill/>
                          </a:ln>
                          <a:solidFill>
                            <a:srgbClr val="3C5658"/>
                          </a:solidFill>
                          <a:effectLst/>
                          <a:latin typeface="Courier New" pitchFamily="49" charset="0"/>
                        </a:rPr>
                        <a:t>set PATH=$PATH:$JAVA_HOME/bin</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05"/>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 calcmode="lin" valueType="num">
                                      <p:cBhvr>
                                        <p:cTn id="9" dur="1000" fill="hold"/>
                                        <p:tgtEl>
                                          <p:spTgt spid="11"/>
                                        </p:tgtEl>
                                        <p:attrNameLst>
                                          <p:attrName>ppt_x</p:attrName>
                                        </p:attrNameLst>
                                      </p:cBhvr>
                                      <p:tavLst>
                                        <p:tav tm="0">
                                          <p:val>
                                            <p:strVal val="#ppt_x-.2"/>
                                          </p:val>
                                        </p:tav>
                                        <p:tav tm="100000">
                                          <p:val>
                                            <p:strVal val="#ppt_x"/>
                                          </p:val>
                                        </p:tav>
                                      </p:tavLst>
                                    </p:anim>
                                    <p:anim calcmode="lin" valueType="num">
                                      <p:cBhvr>
                                        <p:cTn id="10" dur="1000" fill="hold"/>
                                        <p:tgtEl>
                                          <p:spTgt spid="11"/>
                                        </p:tgtEl>
                                        <p:attrNameLst>
                                          <p:attrName>ppt_y</p:attrName>
                                        </p:attrNameLst>
                                      </p:cBhvr>
                                      <p:tavLst>
                                        <p:tav tm="0">
                                          <p:val>
                                            <p:strVal val="#ppt_y"/>
                                          </p:val>
                                        </p:tav>
                                        <p:tav tm="100000">
                                          <p:val>
                                            <p:strVal val="#ppt_y"/>
                                          </p:val>
                                        </p:tav>
                                      </p:tavLst>
                                    </p:anim>
                                    <p:animEffect transition="in" filter="fade">
                                      <p:cBhvr>
                                        <p:cTn id="11" dur="1000"/>
                                        <p:tgtEl>
                                          <p:spTgt spid="11"/>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05"/>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 calcmode="lin" valueType="num">
                                      <p:cBhvr>
                                        <p:cTn id="16" dur="1000" fill="hold"/>
                                        <p:tgtEl>
                                          <p:spTgt spid="13"/>
                                        </p:tgtEl>
                                        <p:attrNameLst>
                                          <p:attrName>ppt_x</p:attrName>
                                        </p:attrNameLst>
                                      </p:cBhvr>
                                      <p:tavLst>
                                        <p:tav tm="0">
                                          <p:val>
                                            <p:strVal val="#ppt_x-.2"/>
                                          </p:val>
                                        </p:tav>
                                        <p:tav tm="100000">
                                          <p:val>
                                            <p:strVal val="#ppt_x"/>
                                          </p:val>
                                        </p:tav>
                                      </p:tavLst>
                                    </p:anim>
                                    <p:anim calcmode="lin" valueType="num">
                                      <p:cBhvr>
                                        <p:cTn id="17" dur="1000" fill="hold"/>
                                        <p:tgtEl>
                                          <p:spTgt spid="13"/>
                                        </p:tgtEl>
                                        <p:attrNameLst>
                                          <p:attrName>ppt_y</p:attrName>
                                        </p:attrNameLst>
                                      </p:cBhvr>
                                      <p:tavLst>
                                        <p:tav tm="0">
                                          <p:val>
                                            <p:strVal val="#ppt_y"/>
                                          </p:val>
                                        </p:tav>
                                        <p:tav tm="100000">
                                          <p:val>
                                            <p:strVal val="#ppt_y"/>
                                          </p:val>
                                        </p:tav>
                                      </p:tavLst>
                                    </p:anim>
                                    <p:animEffect transition="in" filter="fade">
                                      <p:cBhvr>
                                        <p:cTn id="18" dur="1000"/>
                                        <p:tgtEl>
                                          <p:spTgt spid="13"/>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ppt_w</p:attrName>
                                        </p:attrNameLst>
                                      </p:cBhvr>
                                      <p:tavLst>
                                        <p:tav tm="0">
                                          <p:val>
                                            <p:strVal val="#ppt_w*0.05"/>
                                          </p:val>
                                        </p:tav>
                                        <p:tav tm="100000">
                                          <p:val>
                                            <p:strVal val="#ppt_w"/>
                                          </p:val>
                                        </p:tav>
                                      </p:tavLst>
                                    </p:anim>
                                    <p:anim calcmode="lin" valueType="num">
                                      <p:cBhvr>
                                        <p:cTn id="22" dur="1000" fill="hold"/>
                                        <p:tgtEl>
                                          <p:spTgt spid="14"/>
                                        </p:tgtEl>
                                        <p:attrNameLst>
                                          <p:attrName>ppt_h</p:attrName>
                                        </p:attrNameLst>
                                      </p:cBhvr>
                                      <p:tavLst>
                                        <p:tav tm="0">
                                          <p:val>
                                            <p:strVal val="#ppt_h"/>
                                          </p:val>
                                        </p:tav>
                                        <p:tav tm="100000">
                                          <p:val>
                                            <p:strVal val="#ppt_h"/>
                                          </p:val>
                                        </p:tav>
                                      </p:tavLst>
                                    </p:anim>
                                    <p:anim calcmode="lin" valueType="num">
                                      <p:cBhvr>
                                        <p:cTn id="23" dur="1000" fill="hold"/>
                                        <p:tgtEl>
                                          <p:spTgt spid="14"/>
                                        </p:tgtEl>
                                        <p:attrNameLst>
                                          <p:attrName>ppt_x</p:attrName>
                                        </p:attrNameLst>
                                      </p:cBhvr>
                                      <p:tavLst>
                                        <p:tav tm="0">
                                          <p:val>
                                            <p:strVal val="#ppt_x-.2"/>
                                          </p:val>
                                        </p:tav>
                                        <p:tav tm="100000">
                                          <p:val>
                                            <p:strVal val="#ppt_x"/>
                                          </p:val>
                                        </p:tav>
                                      </p:tavLst>
                                    </p:anim>
                                    <p:anim calcmode="lin" valueType="num">
                                      <p:cBhvr>
                                        <p:cTn id="24" dur="1000" fill="hold"/>
                                        <p:tgtEl>
                                          <p:spTgt spid="14"/>
                                        </p:tgtEl>
                                        <p:attrNameLst>
                                          <p:attrName>ppt_y</p:attrName>
                                        </p:attrNameLst>
                                      </p:cBhvr>
                                      <p:tavLst>
                                        <p:tav tm="0">
                                          <p:val>
                                            <p:strVal val="#ppt_y"/>
                                          </p:val>
                                        </p:tav>
                                        <p:tav tm="100000">
                                          <p:val>
                                            <p:strVal val="#ppt_y"/>
                                          </p:val>
                                        </p:tav>
                                      </p:tavLst>
                                    </p:anim>
                                    <p:animEffect transition="in" filter="fade">
                                      <p:cBhvr>
                                        <p:cTn id="2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dirty="0" smtClean="0">
                <a:latin typeface="Arial" charset="0"/>
                <a:cs typeface="Arial" charset="0"/>
              </a:rPr>
              <a:t>Hello World Program</a:t>
            </a: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
        <p:nvSpPr>
          <p:cNvPr id="1257475" name="Rectangle 3"/>
          <p:cNvSpPr>
            <a:spLocks noGrp="1" noChangeArrowheads="1"/>
          </p:cNvSpPr>
          <p:nvPr>
            <p:ph type="body" idx="1"/>
          </p:nvPr>
        </p:nvSpPr>
        <p:spPr bwMode="auto"/>
        <p:txBody>
          <a:bodyPr/>
          <a:lstStyle/>
          <a:p>
            <a:pPr eaLnBrk="1" hangingPunct="1">
              <a:lnSpc>
                <a:spcPct val="150000"/>
              </a:lnSpc>
              <a:defRPr/>
            </a:pPr>
            <a:r>
              <a:rPr lang="en-US" dirty="0"/>
              <a:t>Type the source code using any text editor</a:t>
            </a:r>
          </a:p>
          <a:p>
            <a:pPr eaLnBrk="1" hangingPunct="1">
              <a:lnSpc>
                <a:spcPct val="150000"/>
              </a:lnSpc>
              <a:defRPr/>
            </a:pPr>
            <a:r>
              <a:rPr lang="en-US" dirty="0"/>
              <a:t>Save this as </a:t>
            </a:r>
            <a:r>
              <a:rPr lang="en-US" dirty="0" smtClean="0"/>
              <a:t>HelloJava.java</a:t>
            </a:r>
          </a:p>
          <a:p>
            <a:pPr lvl="5">
              <a:lnSpc>
                <a:spcPct val="150000"/>
              </a:lnSpc>
              <a:buFont typeface="Wingdings" pitchFamily="2" charset="2"/>
              <a:buNone/>
              <a:defRPr/>
            </a:pPr>
            <a:r>
              <a:rPr lang="en-US" sz="1100" dirty="0" smtClean="0">
                <a:cs typeface="Arial" pitchFamily="34" charset="0"/>
              </a:rPr>
              <a:t>class </a:t>
            </a:r>
            <a:r>
              <a:rPr lang="en-US" sz="1100" dirty="0" err="1" smtClean="0">
                <a:cs typeface="Arial" pitchFamily="34" charset="0"/>
              </a:rPr>
              <a:t>HelloJava</a:t>
            </a:r>
            <a:r>
              <a:rPr lang="en-US" sz="1100" dirty="0" smtClean="0">
                <a:cs typeface="Arial" pitchFamily="34" charset="0"/>
              </a:rPr>
              <a:t> {</a:t>
            </a:r>
          </a:p>
          <a:p>
            <a:pPr lvl="5">
              <a:lnSpc>
                <a:spcPct val="150000"/>
              </a:lnSpc>
              <a:buFont typeface="Wingdings" pitchFamily="2" charset="2"/>
              <a:buNone/>
              <a:defRPr/>
            </a:pPr>
            <a:r>
              <a:rPr lang="en-US" sz="1100" dirty="0" smtClean="0">
                <a:cs typeface="Arial" pitchFamily="34" charset="0"/>
              </a:rPr>
              <a:t>	public static void main(String[] </a:t>
            </a:r>
            <a:r>
              <a:rPr lang="en-US" sz="1100" dirty="0" err="1" smtClean="0">
                <a:cs typeface="Arial" pitchFamily="34" charset="0"/>
              </a:rPr>
              <a:t>args</a:t>
            </a:r>
            <a:r>
              <a:rPr lang="en-US" sz="1100" dirty="0" smtClean="0">
                <a:cs typeface="Arial" pitchFamily="34" charset="0"/>
              </a:rPr>
              <a:t>) {</a:t>
            </a:r>
          </a:p>
          <a:p>
            <a:pPr lvl="5">
              <a:lnSpc>
                <a:spcPct val="150000"/>
              </a:lnSpc>
              <a:buFont typeface="Wingdings" pitchFamily="2" charset="2"/>
              <a:buNone/>
              <a:defRPr/>
            </a:pPr>
            <a:r>
              <a:rPr lang="en-US" sz="1100" dirty="0" smtClean="0">
                <a:cs typeface="Arial" pitchFamily="34" charset="0"/>
              </a:rPr>
              <a:t>		</a:t>
            </a:r>
            <a:r>
              <a:rPr lang="en-US" sz="1100" dirty="0" err="1" smtClean="0">
                <a:cs typeface="Arial" pitchFamily="34" charset="0"/>
              </a:rPr>
              <a:t>System.out.println</a:t>
            </a:r>
            <a:r>
              <a:rPr lang="en-US" sz="1100" dirty="0" smtClean="0">
                <a:cs typeface="Arial" pitchFamily="34" charset="0"/>
              </a:rPr>
              <a:t>(“Hello World”);</a:t>
            </a:r>
          </a:p>
          <a:p>
            <a:pPr lvl="5">
              <a:lnSpc>
                <a:spcPct val="150000"/>
              </a:lnSpc>
              <a:buFont typeface="Wingdings" pitchFamily="2" charset="2"/>
              <a:buNone/>
              <a:defRPr/>
            </a:pPr>
            <a:r>
              <a:rPr lang="en-US" sz="1100" dirty="0" smtClean="0">
                <a:cs typeface="Arial" pitchFamily="34" charset="0"/>
              </a:rPr>
              <a:t>	}</a:t>
            </a:r>
          </a:p>
          <a:p>
            <a:pPr lvl="5">
              <a:lnSpc>
                <a:spcPct val="150000"/>
              </a:lnSpc>
              <a:buFont typeface="Wingdings" pitchFamily="2" charset="2"/>
              <a:buNone/>
              <a:defRPr/>
            </a:pPr>
            <a:r>
              <a:rPr lang="en-US" sz="1100" dirty="0" smtClean="0">
                <a:cs typeface="Arial" pitchFamily="34" charset="0"/>
              </a:rPr>
              <a:t> } </a:t>
            </a:r>
          </a:p>
          <a:p>
            <a:pPr eaLnBrk="1" hangingPunct="1">
              <a:lnSpc>
                <a:spcPct val="150000"/>
              </a:lnSpc>
              <a:defRPr/>
            </a:pPr>
            <a:r>
              <a:rPr lang="en-US" dirty="0" smtClean="0"/>
              <a:t>Compilation:</a:t>
            </a:r>
          </a:p>
          <a:p>
            <a:pPr eaLnBrk="1" hangingPunct="1">
              <a:lnSpc>
                <a:spcPct val="150000"/>
              </a:lnSpc>
              <a:buFont typeface="Wingdings" pitchFamily="2" charset="2"/>
              <a:buNone/>
              <a:defRPr/>
            </a:pPr>
            <a:r>
              <a:rPr lang="en-US" dirty="0" smtClean="0"/>
              <a:t>		C:\&gt; </a:t>
            </a:r>
            <a:r>
              <a:rPr lang="en-US" dirty="0" err="1" smtClean="0"/>
              <a:t>javac</a:t>
            </a:r>
            <a:r>
              <a:rPr lang="en-US" dirty="0" smtClean="0"/>
              <a:t> HelloJava.java</a:t>
            </a:r>
          </a:p>
          <a:p>
            <a:pPr eaLnBrk="1" hangingPunct="1">
              <a:lnSpc>
                <a:spcPct val="150000"/>
              </a:lnSpc>
              <a:defRPr/>
            </a:pPr>
            <a:r>
              <a:rPr lang="en-US" dirty="0" smtClean="0"/>
              <a:t>Running your first java program:</a:t>
            </a:r>
          </a:p>
          <a:p>
            <a:pPr eaLnBrk="1" hangingPunct="1">
              <a:lnSpc>
                <a:spcPct val="150000"/>
              </a:lnSpc>
              <a:buFont typeface="Wingdings" pitchFamily="2" charset="2"/>
              <a:buNone/>
              <a:defRPr/>
            </a:pPr>
            <a:r>
              <a:rPr lang="en-US" dirty="0" smtClean="0"/>
              <a:t>		C:\&gt; java </a:t>
            </a:r>
            <a:r>
              <a:rPr lang="en-US" dirty="0" err="1" smtClean="0"/>
              <a:t>HelloJava</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smtClean="0">
                <a:latin typeface="Arial" charset="0"/>
                <a:cs typeface="Arial" charset="0"/>
              </a:rPr>
              <a:t>Objectives</a:t>
            </a:r>
          </a:p>
        </p:txBody>
      </p:sp>
      <p:sp>
        <p:nvSpPr>
          <p:cNvPr id="15363" name="Rectangle 3"/>
          <p:cNvSpPr>
            <a:spLocks noGrp="1" noChangeArrowheads="1"/>
          </p:cNvSpPr>
          <p:nvPr>
            <p:ph type="body" idx="1"/>
          </p:nvPr>
        </p:nvSpPr>
        <p:spPr bwMode="auto"/>
        <p:txBody>
          <a:bodyPr/>
          <a:lstStyle/>
          <a:p>
            <a:pPr marL="457200" indent="-457200" eaLnBrk="1" hangingPunct="1">
              <a:spcBef>
                <a:spcPts val="600"/>
              </a:spcBef>
              <a:buFont typeface="Wingdings" pitchFamily="2" charset="2"/>
              <a:buNone/>
            </a:pPr>
            <a:r>
              <a:rPr lang="en-IN" dirty="0" smtClean="0">
                <a:latin typeface="Arial" charset="0"/>
                <a:cs typeface="Arial" charset="0"/>
              </a:rPr>
              <a:t>At the end of this session, you </a:t>
            </a:r>
            <a:r>
              <a:rPr dirty="0" smtClean="0">
                <a:latin typeface="Arial" charset="0"/>
                <a:cs typeface="Arial" charset="0"/>
              </a:rPr>
              <a:t>will be able to</a:t>
            </a:r>
          </a:p>
          <a:p>
            <a:pPr marL="457200" indent="-457200" eaLnBrk="1" hangingPunct="1">
              <a:spcBef>
                <a:spcPts val="600"/>
              </a:spcBef>
              <a:buFont typeface="Wingdings" pitchFamily="2" charset="2"/>
              <a:buNone/>
            </a:pPr>
            <a:endParaRPr dirty="0" smtClean="0">
              <a:latin typeface="Arial" charset="0"/>
              <a:cs typeface="Arial" charset="0"/>
            </a:endParaRPr>
          </a:p>
          <a:p>
            <a:pPr marL="575071" indent="-342900"/>
            <a:r>
              <a:rPr dirty="0" smtClean="0"/>
              <a:t>Download and install Java </a:t>
            </a:r>
          </a:p>
          <a:p>
            <a:pPr marL="575071" indent="-342900"/>
            <a:r>
              <a:rPr lang="en-US" dirty="0" smtClean="0"/>
              <a:t>Understand the Java architecture</a:t>
            </a:r>
            <a:endParaRPr dirty="0" smtClean="0"/>
          </a:p>
          <a:p>
            <a:pPr marL="575071" indent="-342900"/>
            <a:r>
              <a:rPr lang="en-US" dirty="0" smtClean="0"/>
              <a:t>Compile and run Java applications</a:t>
            </a:r>
          </a:p>
          <a:p>
            <a:pPr marL="575071" indent="-342900"/>
            <a:r>
              <a:rPr lang="en-US" dirty="0" smtClean="0"/>
              <a:t>Understand the language fundamentals</a:t>
            </a:r>
          </a:p>
          <a:p>
            <a:pPr marL="575071" indent="-342900"/>
            <a:r>
              <a:rPr lang="en-US" dirty="0" smtClean="0"/>
              <a:t>Use the control structures in programs</a:t>
            </a:r>
          </a:p>
          <a:p>
            <a:pPr marL="575071" indent="-342900"/>
            <a:r>
              <a:rPr lang="en-US" dirty="0" smtClean="0"/>
              <a:t>Use arrays and strings</a:t>
            </a:r>
          </a:p>
          <a:p>
            <a:pPr marL="575071" indent="-342900"/>
            <a:r>
              <a:rPr lang="en-US" dirty="0" smtClean="0"/>
              <a:t>Write programs using command line arguments</a:t>
            </a:r>
          </a:p>
          <a:p>
            <a:pPr marL="800100" lvl="1" indent="-342900"/>
            <a:endParaRPr lang="en-US" dirty="0" smtClean="0"/>
          </a:p>
          <a:p>
            <a:pPr marL="800100" lvl="1" indent="-342900"/>
            <a:endParaRPr lang="en-US" dirty="0" smtClean="0"/>
          </a:p>
          <a:p>
            <a:pPr marL="800100" lvl="1" indent="-342900"/>
            <a:endParaRPr lang="en-US" dirty="0">
              <a:latin typeface="Arial" charset="0"/>
              <a:cs typeface="Arial" charset="0"/>
            </a:endParaRPr>
          </a:p>
          <a:p>
            <a:pPr marL="800100" lvl="1" indent="-342900"/>
            <a:endParaRPr dirty="0" smtClean="0">
              <a:latin typeface="Arial" charset="0"/>
              <a:cs typeface="Arial" charset="0"/>
            </a:endParaRPr>
          </a:p>
        </p:txBody>
      </p:sp>
      <p:pic>
        <p:nvPicPr>
          <p:cNvPr id="4" name="Picture 4" descr="Duke-with-Dar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968875"/>
            <a:ext cx="38290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509920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dirty="0" smtClean="0">
                <a:latin typeface="Arial" charset="0"/>
                <a:cs typeface="Arial" charset="0"/>
              </a:rPr>
              <a:t>Try it out</a:t>
            </a:r>
          </a:p>
        </p:txBody>
      </p:sp>
      <p:sp>
        <p:nvSpPr>
          <p:cNvPr id="1379331" name="Rectangle 3"/>
          <p:cNvSpPr>
            <a:spLocks noGrp="1" noChangeArrowheads="1"/>
          </p:cNvSpPr>
          <p:nvPr>
            <p:ph type="body" idx="1"/>
          </p:nvPr>
        </p:nvSpPr>
        <p:spPr bwMode="auto"/>
        <p:txBody>
          <a:bodyPr/>
          <a:lstStyle/>
          <a:p>
            <a:pPr eaLnBrk="1" hangingPunct="1">
              <a:buFont typeface="Wingdings" pitchFamily="2" charset="2"/>
              <a:buNone/>
            </a:pPr>
            <a:r>
              <a:rPr dirty="0" smtClean="0">
                <a:latin typeface="Arial" charset="0"/>
                <a:cs typeface="Arial" charset="0"/>
              </a:rPr>
              <a:t>1.</a:t>
            </a:r>
            <a:r>
              <a:rPr lang="en-US" dirty="0" smtClean="0">
                <a:latin typeface="Arial" charset="0"/>
                <a:cs typeface="Arial" charset="0"/>
              </a:rPr>
              <a:t>	The Java compiler for Windows and Linux are same (True/False)</a:t>
            </a:r>
          </a:p>
          <a:p>
            <a:pPr eaLnBrk="1" hangingPunct="1">
              <a:buFont typeface="Wingdings" pitchFamily="2" charset="2"/>
              <a:buNone/>
            </a:pPr>
            <a:endParaRPr lang="en-US" b="0" dirty="0" smtClean="0">
              <a:latin typeface="Arial" charset="0"/>
              <a:cs typeface="Arial" charset="0"/>
            </a:endParaRPr>
          </a:p>
          <a:p>
            <a:pPr eaLnBrk="1" hangingPunct="1">
              <a:buFont typeface="Wingdings" pitchFamily="2" charset="2"/>
              <a:buNone/>
            </a:pPr>
            <a:r>
              <a:rPr lang="en-US" dirty="0" smtClean="0">
                <a:latin typeface="Arial" charset="0"/>
                <a:cs typeface="Arial" charset="0"/>
              </a:rPr>
              <a:t>2. </a:t>
            </a:r>
            <a:r>
              <a:rPr lang="en-US" b="0" dirty="0" smtClean="0">
                <a:latin typeface="Arial" charset="0"/>
                <a:cs typeface="Arial" charset="0"/>
              </a:rPr>
              <a:t>The JVM for Windows and Linux are same. (True/False)</a:t>
            </a:r>
          </a:p>
          <a:p>
            <a:pPr eaLnBrk="1" hangingPunct="1">
              <a:buNone/>
            </a:pPr>
            <a:endParaRPr lang="en-US" b="0" dirty="0" smtClean="0">
              <a:latin typeface="Arial" charset="0"/>
              <a:cs typeface="Arial" charset="0"/>
            </a:endParaRPr>
          </a:p>
          <a:p>
            <a:pPr eaLnBrk="1" hangingPunct="1">
              <a:buNone/>
            </a:pPr>
            <a:r>
              <a:rPr lang="en-US" dirty="0" smtClean="0">
                <a:latin typeface="Arial" charset="0"/>
                <a:cs typeface="Arial" charset="0"/>
              </a:rPr>
              <a:t>3.	</a:t>
            </a:r>
            <a:r>
              <a:rPr lang="en-IN" dirty="0" smtClean="0">
                <a:latin typeface="Arial" charset="0"/>
                <a:cs typeface="Arial" charset="0"/>
              </a:rPr>
              <a:t>Java compiler translates .java source files into  ___________?</a:t>
            </a:r>
          </a:p>
          <a:p>
            <a:pPr eaLnBrk="1" hangingPunct="1">
              <a:buNone/>
            </a:pPr>
            <a:r>
              <a:rPr lang="en-IN" dirty="0" smtClean="0">
                <a:latin typeface="Arial" charset="0"/>
                <a:cs typeface="Arial" charset="0"/>
              </a:rPr>
              <a:t>		a) .exe file	b) .bat file	c) .doc file	d) .class file</a:t>
            </a:r>
          </a:p>
          <a:p>
            <a:pPr eaLnBrk="1" hangingPunct="1">
              <a:buNone/>
            </a:pPr>
            <a:endParaRPr lang="en-IN" dirty="0">
              <a:latin typeface="Arial" charset="0"/>
              <a:cs typeface="Arial" charset="0"/>
            </a:endParaRPr>
          </a:p>
          <a:p>
            <a:pPr eaLnBrk="1" hangingPunct="1">
              <a:buNone/>
            </a:pPr>
            <a:r>
              <a:rPr lang="en-IN" dirty="0" smtClean="0">
                <a:latin typeface="Arial" charset="0"/>
                <a:cs typeface="Arial" charset="0"/>
              </a:rPr>
              <a:t>4. </a:t>
            </a:r>
            <a:r>
              <a:rPr lang="en-US" b="0" dirty="0" smtClean="0">
                <a:latin typeface="Arial" charset="0"/>
                <a:cs typeface="Arial" charset="0"/>
              </a:rPr>
              <a:t>_________ converts the </a:t>
            </a:r>
            <a:r>
              <a:rPr lang="en-US" b="0" dirty="0" err="1" smtClean="0">
                <a:latin typeface="Arial" charset="0"/>
                <a:cs typeface="Arial" charset="0"/>
              </a:rPr>
              <a:t>bytecode</a:t>
            </a:r>
            <a:r>
              <a:rPr lang="en-US" b="0" dirty="0" smtClean="0">
                <a:latin typeface="Arial" charset="0"/>
                <a:cs typeface="Arial" charset="0"/>
              </a:rPr>
              <a:t> to native code.</a:t>
            </a:r>
          </a:p>
          <a:p>
            <a:pPr eaLnBrk="1" hangingPunct="1">
              <a:buNone/>
            </a:pPr>
            <a:r>
              <a:rPr lang="en-US" b="0" dirty="0" smtClean="0">
                <a:latin typeface="Arial" charset="0"/>
                <a:cs typeface="Arial" charset="0"/>
              </a:rPr>
              <a:t>		a) JRE		b) JVM		c) JIT 	</a:t>
            </a:r>
            <a:r>
              <a:rPr lang="en-US" dirty="0">
                <a:latin typeface="Arial" charset="0"/>
                <a:cs typeface="Arial" charset="0"/>
              </a:rPr>
              <a:t>	</a:t>
            </a:r>
            <a:r>
              <a:rPr lang="en-US" dirty="0" smtClean="0">
                <a:latin typeface="Arial" charset="0"/>
                <a:cs typeface="Arial" charset="0"/>
              </a:rPr>
              <a:t>d) JDK</a:t>
            </a:r>
          </a:p>
          <a:p>
            <a:pPr eaLnBrk="1" hangingPunct="1">
              <a:buNone/>
            </a:pPr>
            <a:endParaRPr lang="en-US" dirty="0">
              <a:latin typeface="Arial" charset="0"/>
              <a:cs typeface="Arial" charset="0"/>
            </a:endParaRPr>
          </a:p>
          <a:p>
            <a:pPr eaLnBrk="1" hangingPunct="1">
              <a:buNone/>
              <a:defRPr/>
            </a:pPr>
            <a:r>
              <a:rPr lang="en-US" dirty="0">
                <a:latin typeface="Arial" charset="0"/>
                <a:cs typeface="Arial" charset="0"/>
              </a:rPr>
              <a:t>5</a:t>
            </a:r>
            <a:r>
              <a:rPr lang="en-US" dirty="0" smtClean="0">
                <a:latin typeface="Arial" charset="0"/>
                <a:cs typeface="Arial" charset="0"/>
              </a:rPr>
              <a:t>. W</a:t>
            </a:r>
            <a:r>
              <a:rPr lang="en-IN" dirty="0" err="1" smtClean="0">
                <a:cs typeface="Arial" charset="0"/>
              </a:rPr>
              <a:t>hich</a:t>
            </a:r>
            <a:r>
              <a:rPr lang="en-IN" dirty="0" smtClean="0">
                <a:cs typeface="Arial" charset="0"/>
              </a:rPr>
              <a:t> </a:t>
            </a:r>
            <a:r>
              <a:rPr lang="en-IN" dirty="0">
                <a:cs typeface="Arial" charset="0"/>
              </a:rPr>
              <a:t>statement is used t</a:t>
            </a:r>
            <a:r>
              <a:rPr lang="en-IN" dirty="0" smtClean="0">
                <a:cs typeface="Arial" charset="0"/>
              </a:rPr>
              <a:t>o </a:t>
            </a:r>
            <a:r>
              <a:rPr lang="en-IN" dirty="0">
                <a:cs typeface="Arial" charset="0"/>
              </a:rPr>
              <a:t>compile a </a:t>
            </a:r>
            <a:r>
              <a:rPr lang="en-IN" dirty="0" smtClean="0">
                <a:cs typeface="Arial" charset="0"/>
              </a:rPr>
              <a:t>source code file HelloJava.java?.</a:t>
            </a:r>
            <a:endParaRPr lang="en-IN" dirty="0">
              <a:cs typeface="Arial" charset="0"/>
            </a:endParaRPr>
          </a:p>
          <a:p>
            <a:pPr eaLnBrk="1" hangingPunct="1">
              <a:buNone/>
              <a:defRPr/>
            </a:pPr>
            <a:r>
              <a:rPr lang="en-IN" sz="2600" dirty="0">
                <a:cs typeface="Arial" charset="0"/>
              </a:rPr>
              <a:t>		</a:t>
            </a:r>
            <a:r>
              <a:rPr lang="en-IN" dirty="0">
                <a:cs typeface="Arial" charset="0"/>
              </a:rPr>
              <a:t>a) C</a:t>
            </a:r>
            <a:r>
              <a:rPr lang="en-IN" dirty="0" smtClean="0">
                <a:cs typeface="Arial" charset="0"/>
              </a:rPr>
              <a:t>:\&gt; java HelloJava.java		b</a:t>
            </a:r>
            <a:r>
              <a:rPr lang="en-IN" dirty="0">
                <a:cs typeface="Arial" charset="0"/>
              </a:rPr>
              <a:t>) C</a:t>
            </a:r>
            <a:r>
              <a:rPr lang="en-IN" dirty="0" smtClean="0">
                <a:cs typeface="Arial" charset="0"/>
              </a:rPr>
              <a:t>:\&gt; </a:t>
            </a:r>
            <a:r>
              <a:rPr lang="en-IN" dirty="0" err="1" smtClean="0">
                <a:cs typeface="Arial" charset="0"/>
              </a:rPr>
              <a:t>javac</a:t>
            </a:r>
            <a:r>
              <a:rPr lang="en-IN" dirty="0" smtClean="0">
                <a:cs typeface="Arial" charset="0"/>
              </a:rPr>
              <a:t> </a:t>
            </a:r>
            <a:r>
              <a:rPr lang="en-IN" dirty="0">
                <a:cs typeface="Arial" charset="0"/>
              </a:rPr>
              <a:t>HelloJava</a:t>
            </a:r>
          </a:p>
          <a:p>
            <a:pPr eaLnBrk="1" hangingPunct="1">
              <a:buNone/>
              <a:defRPr/>
            </a:pPr>
            <a:r>
              <a:rPr lang="en-IN" dirty="0">
                <a:cs typeface="Arial" charset="0"/>
              </a:rPr>
              <a:t>		c) C</a:t>
            </a:r>
            <a:r>
              <a:rPr lang="en-IN" dirty="0" smtClean="0">
                <a:cs typeface="Arial" charset="0"/>
              </a:rPr>
              <a:t>:\&gt; </a:t>
            </a:r>
            <a:r>
              <a:rPr lang="en-IN" dirty="0" err="1" smtClean="0">
                <a:cs typeface="Arial" charset="0"/>
              </a:rPr>
              <a:t>javac</a:t>
            </a:r>
            <a:r>
              <a:rPr lang="en-IN" dirty="0" smtClean="0">
                <a:cs typeface="Arial" charset="0"/>
              </a:rPr>
              <a:t> HelloJava.java</a:t>
            </a:r>
            <a:r>
              <a:rPr lang="en-IN" dirty="0">
                <a:cs typeface="Arial" charset="0"/>
              </a:rPr>
              <a:t>	</a:t>
            </a:r>
            <a:r>
              <a:rPr lang="en-IN" dirty="0" smtClean="0">
                <a:cs typeface="Arial" charset="0"/>
              </a:rPr>
              <a:t>d</a:t>
            </a:r>
            <a:r>
              <a:rPr lang="en-IN" dirty="0">
                <a:cs typeface="Arial" charset="0"/>
              </a:rPr>
              <a:t>) C</a:t>
            </a:r>
            <a:r>
              <a:rPr lang="en-IN" dirty="0" smtClean="0">
                <a:cs typeface="Arial" charset="0"/>
              </a:rPr>
              <a:t>:\&gt; </a:t>
            </a:r>
            <a:r>
              <a:rPr lang="en-IN" dirty="0" err="1" smtClean="0">
                <a:cs typeface="Arial" charset="0"/>
              </a:rPr>
              <a:t>javac</a:t>
            </a:r>
            <a:r>
              <a:rPr lang="en-IN" dirty="0" smtClean="0">
                <a:cs typeface="Arial" charset="0"/>
              </a:rPr>
              <a:t> </a:t>
            </a:r>
            <a:r>
              <a:rPr lang="en-IN" dirty="0">
                <a:cs typeface="Arial" charset="0"/>
              </a:rPr>
              <a:t>Hello.Java.java</a:t>
            </a:r>
          </a:p>
          <a:p>
            <a:pPr eaLnBrk="1" hangingPunct="1">
              <a:buNone/>
              <a:defRPr/>
            </a:pPr>
            <a:endParaRPr lang="en-IN" dirty="0">
              <a:cs typeface="Arial" charset="0"/>
            </a:endParaRPr>
          </a:p>
          <a:p>
            <a:pPr eaLnBrk="1" hangingPunct="1">
              <a:buNone/>
            </a:pPr>
            <a:endParaRPr dirty="0" smtClean="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853554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379331">
                                            <p:txEl>
                                              <p:pRg st="0" end="0"/>
                                            </p:txEl>
                                          </p:spTgt>
                                        </p:tgtEl>
                                        <p:attrNameLst>
                                          <p:attrName>style.visibility</p:attrName>
                                        </p:attrNameLst>
                                      </p:cBhvr>
                                      <p:to>
                                        <p:strVal val="visible"/>
                                      </p:to>
                                    </p:set>
                                    <p:animEffect transition="in" filter="blinds(horizontal)">
                                      <p:cBhvr>
                                        <p:cTn id="7" dur="500"/>
                                        <p:tgtEl>
                                          <p:spTgt spid="13793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79331">
                                            <p:txEl>
                                              <p:pRg st="2" end="2"/>
                                            </p:txEl>
                                          </p:spTgt>
                                        </p:tgtEl>
                                        <p:attrNameLst>
                                          <p:attrName>style.visibility</p:attrName>
                                        </p:attrNameLst>
                                      </p:cBhvr>
                                      <p:to>
                                        <p:strVal val="visible"/>
                                      </p:to>
                                    </p:set>
                                    <p:animEffect transition="in" filter="blinds(horizontal)">
                                      <p:cBhvr>
                                        <p:cTn id="10" dur="500"/>
                                        <p:tgtEl>
                                          <p:spTgt spid="13793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79331">
                                            <p:txEl>
                                              <p:pRg st="4" end="4"/>
                                            </p:txEl>
                                          </p:spTgt>
                                        </p:tgtEl>
                                        <p:attrNameLst>
                                          <p:attrName>style.visibility</p:attrName>
                                        </p:attrNameLst>
                                      </p:cBhvr>
                                      <p:to>
                                        <p:strVal val="visible"/>
                                      </p:to>
                                    </p:set>
                                    <p:animEffect transition="in" filter="blinds(horizontal)">
                                      <p:cBhvr>
                                        <p:cTn id="13" dur="500"/>
                                        <p:tgtEl>
                                          <p:spTgt spid="137933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79331">
                                            <p:txEl>
                                              <p:pRg st="5" end="5"/>
                                            </p:txEl>
                                          </p:spTgt>
                                        </p:tgtEl>
                                        <p:attrNameLst>
                                          <p:attrName>style.visibility</p:attrName>
                                        </p:attrNameLst>
                                      </p:cBhvr>
                                      <p:to>
                                        <p:strVal val="visible"/>
                                      </p:to>
                                    </p:set>
                                    <p:animEffect transition="in" filter="blinds(horizontal)">
                                      <p:cBhvr>
                                        <p:cTn id="16" dur="500"/>
                                        <p:tgtEl>
                                          <p:spTgt spid="137933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79331">
                                            <p:txEl>
                                              <p:pRg st="7" end="7"/>
                                            </p:txEl>
                                          </p:spTgt>
                                        </p:tgtEl>
                                        <p:attrNameLst>
                                          <p:attrName>style.visibility</p:attrName>
                                        </p:attrNameLst>
                                      </p:cBhvr>
                                      <p:to>
                                        <p:strVal val="visible"/>
                                      </p:to>
                                    </p:set>
                                    <p:animEffect transition="in" filter="blinds(horizontal)">
                                      <p:cBhvr>
                                        <p:cTn id="19" dur="500"/>
                                        <p:tgtEl>
                                          <p:spTgt spid="1379331">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79331">
                                            <p:txEl>
                                              <p:pRg st="8" end="8"/>
                                            </p:txEl>
                                          </p:spTgt>
                                        </p:tgtEl>
                                        <p:attrNameLst>
                                          <p:attrName>style.visibility</p:attrName>
                                        </p:attrNameLst>
                                      </p:cBhvr>
                                      <p:to>
                                        <p:strVal val="visible"/>
                                      </p:to>
                                    </p:set>
                                    <p:animEffect transition="in" filter="blinds(horizontal)">
                                      <p:cBhvr>
                                        <p:cTn id="22" dur="500"/>
                                        <p:tgtEl>
                                          <p:spTgt spid="1379331">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79331">
                                            <p:txEl>
                                              <p:pRg st="10" end="10"/>
                                            </p:txEl>
                                          </p:spTgt>
                                        </p:tgtEl>
                                        <p:attrNameLst>
                                          <p:attrName>style.visibility</p:attrName>
                                        </p:attrNameLst>
                                      </p:cBhvr>
                                      <p:to>
                                        <p:strVal val="visible"/>
                                      </p:to>
                                    </p:set>
                                    <p:animEffect transition="in" filter="blinds(horizontal)">
                                      <p:cBhvr>
                                        <p:cTn id="25" dur="500"/>
                                        <p:tgtEl>
                                          <p:spTgt spid="1379331">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79331">
                                            <p:txEl>
                                              <p:pRg st="11" end="11"/>
                                            </p:txEl>
                                          </p:spTgt>
                                        </p:tgtEl>
                                        <p:attrNameLst>
                                          <p:attrName>style.visibility</p:attrName>
                                        </p:attrNameLst>
                                      </p:cBhvr>
                                      <p:to>
                                        <p:strVal val="visible"/>
                                      </p:to>
                                    </p:set>
                                    <p:animEffect transition="in" filter="blinds(horizontal)">
                                      <p:cBhvr>
                                        <p:cTn id="28" dur="500"/>
                                        <p:tgtEl>
                                          <p:spTgt spid="1379331">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379331">
                                            <p:txEl>
                                              <p:pRg st="12" end="12"/>
                                            </p:txEl>
                                          </p:spTgt>
                                        </p:tgtEl>
                                        <p:attrNameLst>
                                          <p:attrName>style.visibility</p:attrName>
                                        </p:attrNameLst>
                                      </p:cBhvr>
                                      <p:to>
                                        <p:strVal val="visible"/>
                                      </p:to>
                                    </p:set>
                                    <p:animEffect transition="in" filter="blinds(horizontal)">
                                      <p:cBhvr>
                                        <p:cTn id="31" dur="500"/>
                                        <p:tgtEl>
                                          <p:spTgt spid="13793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
        <p:nvSpPr>
          <p:cNvPr id="18" name="Rectangle 3"/>
          <p:cNvSpPr txBox="1">
            <a:spLocks noChangeArrowheads="1"/>
          </p:cNvSpPr>
          <p:nvPr/>
        </p:nvSpPr>
        <p:spPr bwMode="auto">
          <a:xfrm>
            <a:off x="457200" y="2895600"/>
            <a:ext cx="8229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a:lstStyle>
          <a:p>
            <a:pPr algn="ctr">
              <a:buFont typeface="Wingdings" pitchFamily="2" charset="2"/>
              <a:buNone/>
            </a:pPr>
            <a:r>
              <a:rPr lang="en-US" sz="4000" b="1" kern="0" smtClean="0">
                <a:solidFill>
                  <a:srgbClr val="FF0000"/>
                </a:solidFill>
                <a:latin typeface="Arial" charset="0"/>
                <a:ea typeface="+mj-ea"/>
                <a:cs typeface="Arial" charset="0"/>
              </a:rPr>
              <a:t>Java Language Fundamentals</a:t>
            </a:r>
            <a:endParaRPr lang="en-US" sz="4000" b="1" kern="0" dirty="0">
              <a:solidFill>
                <a:srgbClr val="FF0000"/>
              </a:solidFill>
              <a:latin typeface="Arial" charset="0"/>
              <a:ea typeface="+mj-ea"/>
              <a:cs typeface="Arial"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title"/>
          </p:nvPr>
        </p:nvSpPr>
        <p:spPr>
          <a:noFill/>
        </p:spPr>
        <p:txBody>
          <a:bodyPr/>
          <a:lstStyle/>
          <a:p>
            <a:pPr eaLnBrk="1" hangingPunct="1"/>
            <a:r>
              <a:rPr lang="en-US" dirty="0" smtClean="0">
                <a:latin typeface="Arial" charset="0"/>
                <a:cs typeface="Arial" charset="0"/>
              </a:rPr>
              <a:t>Comments</a:t>
            </a:r>
            <a:endParaRPr lang="en-US" dirty="0">
              <a:latin typeface="Arial" charset="0"/>
              <a:cs typeface="Arial" charset="0"/>
            </a:endParaRPr>
          </a:p>
        </p:txBody>
      </p:sp>
      <p:sp>
        <p:nvSpPr>
          <p:cNvPr id="2" name="Text Placeholder 1"/>
          <p:cNvSpPr>
            <a:spLocks noGrp="1"/>
          </p:cNvSpPr>
          <p:nvPr>
            <p:ph type="body" idx="1"/>
          </p:nvPr>
        </p:nvSpPr>
        <p:spPr/>
        <p:txBody>
          <a:bodyPr/>
          <a:lstStyle/>
          <a:p>
            <a:r>
              <a:rPr lang="en-IN" dirty="0"/>
              <a:t> A single line comment starts with //</a:t>
            </a:r>
          </a:p>
          <a:p>
            <a:pPr marL="450057" lvl="2" indent="0">
              <a:buNone/>
            </a:pPr>
            <a:r>
              <a:rPr lang="en-IN" sz="1800" dirty="0"/>
              <a:t>// This is a single line comment in Java</a:t>
            </a:r>
          </a:p>
          <a:p>
            <a:endParaRPr lang="en-IN" dirty="0"/>
          </a:p>
          <a:p>
            <a:r>
              <a:rPr lang="en-IN" dirty="0"/>
              <a:t>A multi line comment starts with /* and ends with */</a:t>
            </a:r>
          </a:p>
          <a:p>
            <a:pPr marL="450057" lvl="2" indent="0">
              <a:buNone/>
            </a:pPr>
            <a:r>
              <a:rPr lang="en-IN" sz="1800" dirty="0"/>
              <a:t>/* This is a </a:t>
            </a:r>
          </a:p>
          <a:p>
            <a:pPr marL="450057" lvl="2" indent="0">
              <a:buNone/>
            </a:pPr>
            <a:r>
              <a:rPr lang="en-IN" sz="1800" dirty="0"/>
              <a:t>Multi line</a:t>
            </a:r>
          </a:p>
          <a:p>
            <a:pPr marL="450057" lvl="2" indent="0">
              <a:buNone/>
            </a:pPr>
            <a:r>
              <a:rPr lang="en-IN" sz="1800" dirty="0"/>
              <a:t>Comment in Java */</a:t>
            </a:r>
          </a:p>
          <a:p>
            <a:endParaRPr lang="en-IN" dirty="0"/>
          </a:p>
        </p:txBody>
      </p:sp>
      <p:sp>
        <p:nvSpPr>
          <p:cNvPr id="3" name="Footer Placeholder 2"/>
          <p:cNvSpPr>
            <a:spLocks noGrp="1"/>
          </p:cNvSpPr>
          <p:nvPr>
            <p:ph type="ftr" sz="quarter" idx="3"/>
          </p:nvPr>
        </p:nvSpPr>
        <p:spPr/>
        <p:txBody>
          <a:bodyPr/>
          <a:lstStyle/>
          <a:p>
            <a:r>
              <a:rPr lang="en-IN" sz="700" dirty="0" smtClean="0"/>
              <a:t>Copyright © 2016 Tech Mahindra. All Rights Reserved.</a:t>
            </a:r>
            <a:endParaRPr lang="en-IN" dirty="0"/>
          </a:p>
        </p:txBody>
      </p:sp>
    </p:spTree>
    <p:extLst>
      <p:ext uri="{BB962C8B-B14F-4D97-AF65-F5344CB8AC3E}">
        <p14:creationId xmlns:p14="http://schemas.microsoft.com/office/powerpoint/2010/main" val="3093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dirty="0" smtClean="0">
                <a:latin typeface="Arial" charset="0"/>
                <a:cs typeface="Arial" charset="0"/>
              </a:rPr>
              <a:t>Keywords </a:t>
            </a:r>
          </a:p>
        </p:txBody>
      </p:sp>
      <p:graphicFrame>
        <p:nvGraphicFramePr>
          <p:cNvPr id="3" name="Table 2"/>
          <p:cNvGraphicFramePr>
            <a:graphicFrameLocks noGrp="1"/>
          </p:cNvGraphicFramePr>
          <p:nvPr>
            <p:extLst>
              <p:ext uri="{D42A27DB-BD31-4B8C-83A1-F6EECF244321}">
                <p14:modId xmlns:p14="http://schemas.microsoft.com/office/powerpoint/2010/main" val="344583916"/>
              </p:ext>
            </p:extLst>
          </p:nvPr>
        </p:nvGraphicFramePr>
        <p:xfrm>
          <a:off x="533400" y="1295400"/>
          <a:ext cx="8229600" cy="4454070"/>
        </p:xfrm>
        <a:graphic>
          <a:graphicData uri="http://schemas.openxmlformats.org/drawingml/2006/table">
            <a:tbl>
              <a:tblPr firstRow="1" firstCol="1" bandRow="1">
                <a:tableStyleId>{3C2FFA5D-87B4-456A-9821-1D502468CF0F}</a:tableStyleId>
              </a:tblPr>
              <a:tblGrid>
                <a:gridCol w="1645920">
                  <a:extLst>
                    <a:ext uri="{9D8B030D-6E8A-4147-A177-3AD203B41FA5}">
                      <a16:colId xmlns:a16="http://schemas.microsoft.com/office/drawing/2014/main" xmlns="" val="20000"/>
                    </a:ext>
                  </a:extLst>
                </a:gridCol>
                <a:gridCol w="1645920">
                  <a:extLst>
                    <a:ext uri="{9D8B030D-6E8A-4147-A177-3AD203B41FA5}">
                      <a16:colId xmlns:a16="http://schemas.microsoft.com/office/drawing/2014/main" xmlns="" val="20001"/>
                    </a:ext>
                  </a:extLst>
                </a:gridCol>
                <a:gridCol w="1645920">
                  <a:extLst>
                    <a:ext uri="{9D8B030D-6E8A-4147-A177-3AD203B41FA5}">
                      <a16:colId xmlns:a16="http://schemas.microsoft.com/office/drawing/2014/main" xmlns="" val="20002"/>
                    </a:ext>
                  </a:extLst>
                </a:gridCol>
                <a:gridCol w="1645920">
                  <a:extLst>
                    <a:ext uri="{9D8B030D-6E8A-4147-A177-3AD203B41FA5}">
                      <a16:colId xmlns:a16="http://schemas.microsoft.com/office/drawing/2014/main" xmlns="" val="20003"/>
                    </a:ext>
                  </a:extLst>
                </a:gridCol>
                <a:gridCol w="1645920">
                  <a:extLst>
                    <a:ext uri="{9D8B030D-6E8A-4147-A177-3AD203B41FA5}">
                      <a16:colId xmlns:a16="http://schemas.microsoft.com/office/drawing/2014/main" xmlns="" val="20004"/>
                    </a:ext>
                  </a:extLst>
                </a:gridCol>
              </a:tblGrid>
              <a:tr h="438508">
                <a:tc>
                  <a:txBody>
                    <a:bodyPr/>
                    <a:lstStyle/>
                    <a:p>
                      <a:pPr algn="ctr">
                        <a:lnSpc>
                          <a:spcPct val="150000"/>
                        </a:lnSpc>
                        <a:spcAft>
                          <a:spcPts val="0"/>
                        </a:spcAft>
                      </a:pPr>
                      <a:r>
                        <a:rPr lang="en-IN" sz="1600" dirty="0">
                          <a:solidFill>
                            <a:schemeClr val="tx1"/>
                          </a:solidFill>
                          <a:effectLst/>
                        </a:rPr>
                        <a:t>abstract</a:t>
                      </a:r>
                      <a:endParaRPr lang="en-IN" sz="1800" dirty="0">
                        <a:solidFill>
                          <a:schemeClr val="tx1"/>
                        </a:solidFill>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IN" sz="1600">
                          <a:solidFill>
                            <a:schemeClr val="tx1"/>
                          </a:solidFill>
                          <a:effectLst/>
                        </a:rPr>
                        <a:t>continue</a:t>
                      </a:r>
                      <a:endParaRPr lang="en-IN" sz="1800">
                        <a:solidFill>
                          <a:schemeClr val="tx1"/>
                        </a:solidFill>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IN" sz="1600">
                          <a:solidFill>
                            <a:schemeClr val="tx1"/>
                          </a:solidFill>
                          <a:effectLst/>
                        </a:rPr>
                        <a:t>for</a:t>
                      </a:r>
                      <a:endParaRPr lang="en-IN" sz="1800">
                        <a:solidFill>
                          <a:schemeClr val="tx1"/>
                        </a:solidFill>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IN" sz="1600">
                          <a:solidFill>
                            <a:schemeClr val="tx1"/>
                          </a:solidFill>
                          <a:effectLst/>
                        </a:rPr>
                        <a:t>new</a:t>
                      </a:r>
                      <a:endParaRPr lang="en-IN" sz="1800">
                        <a:solidFill>
                          <a:schemeClr val="tx1"/>
                        </a:solidFill>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0"/>
                        </a:spcAft>
                      </a:pPr>
                      <a:r>
                        <a:rPr lang="en-IN" sz="1600" dirty="0">
                          <a:solidFill>
                            <a:schemeClr val="tx1"/>
                          </a:solidFill>
                          <a:effectLst/>
                        </a:rPr>
                        <a:t>switch</a:t>
                      </a:r>
                      <a:endParaRPr lang="en-IN" sz="1800" dirty="0">
                        <a:solidFill>
                          <a:schemeClr val="tx1"/>
                        </a:solidFill>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55274">
                <a:tc>
                  <a:txBody>
                    <a:bodyPr/>
                    <a:lstStyle/>
                    <a:p>
                      <a:pPr algn="ctr">
                        <a:lnSpc>
                          <a:spcPct val="150000"/>
                        </a:lnSpc>
                        <a:spcAft>
                          <a:spcPts val="0"/>
                        </a:spcAft>
                      </a:pPr>
                      <a:r>
                        <a:rPr lang="en-IN" sz="1600" dirty="0" smtClean="0">
                          <a:effectLst/>
                        </a:rPr>
                        <a:t>assert</a:t>
                      </a:r>
                      <a:endParaRPr lang="en-IN" sz="1800" dirty="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default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err="1">
                          <a:solidFill>
                            <a:schemeClr val="dk1"/>
                          </a:solidFill>
                          <a:effectLst/>
                          <a:latin typeface="+mn-lt"/>
                          <a:ea typeface="+mn-ea"/>
                          <a:cs typeface="+mn-cs"/>
                        </a:rPr>
                        <a:t>goto</a:t>
                      </a:r>
                      <a:r>
                        <a:rPr lang="en-IN" sz="1600" b="1" kern="1200" dirty="0">
                          <a:solidFill>
                            <a:schemeClr val="dk1"/>
                          </a:solidFill>
                          <a:effectLst/>
                          <a:latin typeface="+mn-lt"/>
                          <a:ea typeface="+mn-ea"/>
                          <a:cs typeface="+mn-cs"/>
                        </a:rPr>
                        <a: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package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synchronized</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38508">
                <a:tc>
                  <a:txBody>
                    <a:bodyPr/>
                    <a:lstStyle/>
                    <a:p>
                      <a:pPr algn="ctr">
                        <a:lnSpc>
                          <a:spcPct val="150000"/>
                        </a:lnSpc>
                        <a:spcAft>
                          <a:spcPts val="0"/>
                        </a:spcAft>
                      </a:pPr>
                      <a:r>
                        <a:rPr lang="en-IN" sz="1600" dirty="0" err="1">
                          <a:effectLst/>
                        </a:rPr>
                        <a:t>boolean</a:t>
                      </a:r>
                      <a:endParaRPr lang="en-IN" sz="1800" dirty="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do</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if</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private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this</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38508">
                <a:tc>
                  <a:txBody>
                    <a:bodyPr/>
                    <a:lstStyle/>
                    <a:p>
                      <a:pPr algn="ctr">
                        <a:lnSpc>
                          <a:spcPct val="150000"/>
                        </a:lnSpc>
                        <a:spcAft>
                          <a:spcPts val="0"/>
                        </a:spcAft>
                      </a:pPr>
                      <a:r>
                        <a:rPr lang="en-IN" sz="1600">
                          <a:effectLst/>
                        </a:rPr>
                        <a:t>break</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double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implements</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protected</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throw</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38508">
                <a:tc>
                  <a:txBody>
                    <a:bodyPr/>
                    <a:lstStyle/>
                    <a:p>
                      <a:pPr algn="ctr">
                        <a:lnSpc>
                          <a:spcPct val="150000"/>
                        </a:lnSpc>
                        <a:spcAft>
                          <a:spcPts val="0"/>
                        </a:spcAft>
                      </a:pPr>
                      <a:r>
                        <a:rPr lang="en-IN" sz="1600" dirty="0">
                          <a:effectLst/>
                        </a:rPr>
                        <a:t>byte</a:t>
                      </a:r>
                      <a:endParaRPr lang="en-IN" sz="1800" dirty="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else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import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public</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throws</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55274">
                <a:tc>
                  <a:txBody>
                    <a:bodyPr/>
                    <a:lstStyle/>
                    <a:p>
                      <a:pPr algn="ctr">
                        <a:lnSpc>
                          <a:spcPct val="150000"/>
                        </a:lnSpc>
                        <a:spcAft>
                          <a:spcPts val="0"/>
                        </a:spcAft>
                      </a:pPr>
                      <a:r>
                        <a:rPr lang="en-IN" sz="1600">
                          <a:effectLst/>
                        </a:rPr>
                        <a:t>case</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err="1" smtClean="0">
                          <a:solidFill>
                            <a:schemeClr val="dk1"/>
                          </a:solidFill>
                          <a:effectLst/>
                          <a:latin typeface="+mn-lt"/>
                          <a:ea typeface="+mn-ea"/>
                          <a:cs typeface="+mn-cs"/>
                        </a:rPr>
                        <a:t>enum</a:t>
                      </a:r>
                      <a:endParaRPr lang="en-IN" sz="1600" b="1" kern="1200" dirty="0">
                        <a:solidFill>
                          <a:schemeClr val="dk1"/>
                        </a:solidFill>
                        <a:effectLst/>
                        <a:latin typeface="+mn-lt"/>
                        <a:ea typeface="+mn-ea"/>
                        <a:cs typeface="+mn-cs"/>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instanceof</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return</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transient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38508">
                <a:tc>
                  <a:txBody>
                    <a:bodyPr/>
                    <a:lstStyle/>
                    <a:p>
                      <a:pPr algn="ctr">
                        <a:lnSpc>
                          <a:spcPct val="150000"/>
                        </a:lnSpc>
                        <a:spcAft>
                          <a:spcPts val="0"/>
                        </a:spcAft>
                      </a:pPr>
                      <a:r>
                        <a:rPr lang="en-IN" sz="1600">
                          <a:effectLst/>
                        </a:rPr>
                        <a:t>catch</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extends</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int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short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try</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38508">
                <a:tc>
                  <a:txBody>
                    <a:bodyPr/>
                    <a:lstStyle/>
                    <a:p>
                      <a:pPr algn="ctr">
                        <a:lnSpc>
                          <a:spcPct val="150000"/>
                        </a:lnSpc>
                        <a:spcAft>
                          <a:spcPts val="0"/>
                        </a:spcAft>
                      </a:pPr>
                      <a:r>
                        <a:rPr lang="en-IN" sz="1600">
                          <a:effectLst/>
                        </a:rPr>
                        <a:t>char</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final</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interface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static</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void</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55274">
                <a:tc>
                  <a:txBody>
                    <a:bodyPr/>
                    <a:lstStyle/>
                    <a:p>
                      <a:pPr algn="ctr">
                        <a:lnSpc>
                          <a:spcPct val="150000"/>
                        </a:lnSpc>
                        <a:spcAft>
                          <a:spcPts val="0"/>
                        </a:spcAft>
                      </a:pPr>
                      <a:r>
                        <a:rPr lang="en-IN" sz="1600">
                          <a:effectLst/>
                        </a:rPr>
                        <a:t>class</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finally</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long</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err="1" smtClean="0">
                          <a:solidFill>
                            <a:schemeClr val="dk1"/>
                          </a:solidFill>
                          <a:effectLst/>
                          <a:latin typeface="+mn-lt"/>
                          <a:ea typeface="+mn-ea"/>
                          <a:cs typeface="+mn-cs"/>
                        </a:rPr>
                        <a:t>strictfp</a:t>
                      </a:r>
                      <a:endParaRPr lang="en-IN" sz="1600" b="1" kern="1200" dirty="0">
                        <a:solidFill>
                          <a:schemeClr val="dk1"/>
                        </a:solidFill>
                        <a:effectLst/>
                        <a:latin typeface="+mn-lt"/>
                        <a:ea typeface="+mn-ea"/>
                        <a:cs typeface="+mn-cs"/>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volatile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55274">
                <a:tc>
                  <a:txBody>
                    <a:bodyPr/>
                    <a:lstStyle/>
                    <a:p>
                      <a:pPr algn="ctr">
                        <a:lnSpc>
                          <a:spcPct val="150000"/>
                        </a:lnSpc>
                        <a:spcAft>
                          <a:spcPts val="0"/>
                        </a:spcAft>
                      </a:pPr>
                      <a:r>
                        <a:rPr lang="en-IN" sz="1600">
                          <a:effectLst/>
                        </a:rPr>
                        <a:t>const</a:t>
                      </a:r>
                      <a:r>
                        <a:rPr lang="en-IN" sz="2000" baseline="30000">
                          <a:effectLst/>
                        </a:rPr>
                        <a:t>*</a:t>
                      </a:r>
                      <a:endParaRPr lang="en-IN" sz="1800">
                        <a:effectLst/>
                        <a:latin typeface="Calibri"/>
                        <a:ea typeface="Calibri"/>
                        <a:cs typeface="Times New Roman"/>
                      </a:endParaRP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float</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native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a:solidFill>
                            <a:schemeClr val="dk1"/>
                          </a:solidFill>
                          <a:effectLst/>
                          <a:latin typeface="+mn-lt"/>
                          <a:ea typeface="+mn-ea"/>
                          <a:cs typeface="+mn-cs"/>
                        </a:rPr>
                        <a:t>super</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lnSpc>
                          <a:spcPct val="150000"/>
                        </a:lnSpc>
                        <a:spcAft>
                          <a:spcPts val="0"/>
                        </a:spcAft>
                      </a:pPr>
                      <a:r>
                        <a:rPr lang="en-IN" sz="1600" b="1" kern="1200" dirty="0">
                          <a:solidFill>
                            <a:schemeClr val="dk1"/>
                          </a:solidFill>
                          <a:effectLst/>
                          <a:latin typeface="+mn-lt"/>
                          <a:ea typeface="+mn-ea"/>
                          <a:cs typeface="+mn-cs"/>
                        </a:rPr>
                        <a:t>while</a:t>
                      </a:r>
                    </a:p>
                  </a:txBody>
                  <a:tcPr marL="44339" marR="443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sp>
        <p:nvSpPr>
          <p:cNvPr id="6" name="Text Box 87"/>
          <p:cNvSpPr txBox="1">
            <a:spLocks noChangeArrowheads="1"/>
          </p:cNvSpPr>
          <p:nvPr/>
        </p:nvSpPr>
        <p:spPr bwMode="auto">
          <a:xfrm>
            <a:off x="333375" y="6096000"/>
            <a:ext cx="32605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2000" dirty="0" smtClean="0">
                <a:latin typeface="Arial" charset="0"/>
                <a:cs typeface="Arial" charset="0"/>
              </a:rPr>
              <a:t>* Keywords </a:t>
            </a:r>
            <a:r>
              <a:rPr lang="en-US" sz="2000" dirty="0">
                <a:latin typeface="Arial" charset="0"/>
                <a:cs typeface="Arial" charset="0"/>
              </a:rPr>
              <a:t>not in use now</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84850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smtClean="0">
                <a:latin typeface="Arial" charset="0"/>
                <a:cs typeface="Arial" charset="0"/>
              </a:rPr>
              <a:t>Identifiers &amp; Literals</a:t>
            </a:r>
          </a:p>
        </p:txBody>
      </p:sp>
      <p:sp>
        <p:nvSpPr>
          <p:cNvPr id="82947" name="Rectangle 3"/>
          <p:cNvSpPr>
            <a:spLocks noGrp="1" noChangeArrowheads="1"/>
          </p:cNvSpPr>
          <p:nvPr>
            <p:ph type="body" idx="1"/>
          </p:nvPr>
        </p:nvSpPr>
        <p:spPr bwMode="auto"/>
        <p:txBody>
          <a:bodyPr/>
          <a:lstStyle/>
          <a:p>
            <a:pPr algn="just" eaLnBrk="1" hangingPunct="1">
              <a:spcBef>
                <a:spcPts val="600"/>
              </a:spcBef>
            </a:pPr>
            <a:r>
              <a:rPr dirty="0" smtClean="0">
                <a:latin typeface="Arial" charset="0"/>
                <a:cs typeface="Arial" charset="0"/>
              </a:rPr>
              <a:t>An identifier (name) must begin with a letter, a dollar sign ($) or an underscore </a:t>
            </a:r>
          </a:p>
          <a:p>
            <a:pPr algn="just" eaLnBrk="1" hangingPunct="1">
              <a:spcBef>
                <a:spcPts val="600"/>
              </a:spcBef>
              <a:buFont typeface="Wingdings" pitchFamily="2" charset="2"/>
              <a:buNone/>
            </a:pPr>
            <a:r>
              <a:rPr dirty="0" smtClean="0">
                <a:latin typeface="Arial" charset="0"/>
                <a:cs typeface="Arial" charset="0"/>
              </a:rPr>
              <a:t>    character (_). Subsequent characters may be letters, $, _ or digits.</a:t>
            </a:r>
          </a:p>
          <a:p>
            <a:pPr algn="just" eaLnBrk="1" hangingPunct="1">
              <a:spcBef>
                <a:spcPts val="600"/>
              </a:spcBef>
            </a:pPr>
            <a:endParaRPr dirty="0" smtClean="0">
              <a:latin typeface="Arial" charset="0"/>
              <a:cs typeface="Arial" charset="0"/>
            </a:endParaRPr>
          </a:p>
          <a:p>
            <a:pPr algn="just" eaLnBrk="1" hangingPunct="1">
              <a:spcBef>
                <a:spcPts val="600"/>
              </a:spcBef>
            </a:pPr>
            <a:r>
              <a:rPr dirty="0" smtClean="0">
                <a:latin typeface="Arial" charset="0"/>
                <a:cs typeface="Arial" charset="0"/>
              </a:rPr>
              <a:t>Classes, methods and variables cannot have Java Keywords as Identifiers </a:t>
            </a:r>
          </a:p>
          <a:p>
            <a:pPr algn="just" eaLnBrk="1" hangingPunct="1">
              <a:spcBef>
                <a:spcPts val="600"/>
              </a:spcBef>
              <a:buFont typeface="Wingdings" pitchFamily="2" charset="2"/>
              <a:buNone/>
            </a:pPr>
            <a:r>
              <a:rPr dirty="0" smtClean="0">
                <a:latin typeface="Arial" charset="0"/>
                <a:cs typeface="Arial" charset="0"/>
              </a:rPr>
              <a:t>    (names). </a:t>
            </a:r>
          </a:p>
          <a:p>
            <a:pPr algn="just" eaLnBrk="1" hangingPunct="1">
              <a:spcBef>
                <a:spcPts val="600"/>
              </a:spcBef>
            </a:pPr>
            <a:endParaRPr dirty="0" smtClean="0">
              <a:latin typeface="Arial" charset="0"/>
              <a:cs typeface="Arial" charset="0"/>
            </a:endParaRPr>
          </a:p>
          <a:p>
            <a:pPr algn="just" eaLnBrk="1" hangingPunct="1">
              <a:spcBef>
                <a:spcPts val="600"/>
              </a:spcBef>
            </a:pPr>
            <a:r>
              <a:rPr dirty="0" smtClean="0">
                <a:latin typeface="Arial" charset="0"/>
                <a:cs typeface="Arial" charset="0"/>
              </a:rPr>
              <a:t>true, false and null are literals (not keywords), but they can’t be used as </a:t>
            </a:r>
          </a:p>
          <a:p>
            <a:pPr algn="just" eaLnBrk="1" hangingPunct="1">
              <a:spcBef>
                <a:spcPts val="600"/>
              </a:spcBef>
              <a:buFont typeface="Wingdings" pitchFamily="2" charset="2"/>
              <a:buNone/>
            </a:pPr>
            <a:r>
              <a:rPr dirty="0" smtClean="0">
                <a:latin typeface="Arial" charset="0"/>
                <a:cs typeface="Arial" charset="0"/>
              </a:rPr>
              <a:t>     identifiers as well.</a:t>
            </a:r>
          </a:p>
        </p:txBody>
      </p:sp>
      <p:sp>
        <p:nvSpPr>
          <p:cNvPr id="2" name="Footer Placeholder 1"/>
          <p:cNvSpPr>
            <a:spLocks noGrp="1"/>
          </p:cNvSpPr>
          <p:nvPr>
            <p:ph type="ftr" sz="quarter" idx="3"/>
          </p:nvPr>
        </p:nvSpPr>
        <p:spPr/>
        <p:txBody>
          <a:bodyPr/>
          <a:lstStyle/>
          <a:p>
            <a:r>
              <a:rPr lang="en-IN" sz="700" dirty="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dirty="0" smtClean="0"/>
              <a:t>Variables</a:t>
            </a:r>
          </a:p>
        </p:txBody>
      </p:sp>
      <p:sp>
        <p:nvSpPr>
          <p:cNvPr id="74755" name="Rectangle 3"/>
          <p:cNvSpPr>
            <a:spLocks noGrp="1" noChangeArrowheads="1"/>
          </p:cNvSpPr>
          <p:nvPr>
            <p:ph type="body" idx="1"/>
          </p:nvPr>
        </p:nvSpPr>
        <p:spPr/>
        <p:txBody>
          <a:bodyPr/>
          <a:lstStyle/>
          <a:p>
            <a:pPr eaLnBrk="1" hangingPunct="1"/>
            <a:r>
              <a:rPr lang="en-US" sz="1800" dirty="0" smtClean="0"/>
              <a:t>A named storage location in the computer’s memory that stores a</a:t>
            </a:r>
            <a:r>
              <a:rPr lang="en-US" sz="1800" b="1" dirty="0" smtClean="0"/>
              <a:t> </a:t>
            </a:r>
            <a:r>
              <a:rPr lang="en-US" sz="1800" dirty="0" smtClean="0"/>
              <a:t>value of a particular type for use by program.</a:t>
            </a:r>
          </a:p>
          <a:p>
            <a:pPr eaLnBrk="1" hangingPunct="1"/>
            <a:r>
              <a:rPr lang="en-US" sz="1800" dirty="0" smtClean="0"/>
              <a:t>Example :</a:t>
            </a:r>
          </a:p>
          <a:p>
            <a:pPr lvl="1" eaLnBrk="1" hangingPunct="1">
              <a:buClrTx/>
              <a:buSzTx/>
              <a:buNone/>
            </a:pPr>
            <a:r>
              <a:rPr lang="en-US" sz="1800" dirty="0" smtClean="0">
                <a:latin typeface="Courier New" pitchFamily="49" charset="0"/>
              </a:rPr>
              <a:t>		</a:t>
            </a:r>
            <a:r>
              <a:rPr lang="en-US" sz="1800" dirty="0" err="1" smtClean="0">
                <a:latin typeface="Courier New" pitchFamily="49" charset="0"/>
              </a:rPr>
              <a:t>int</a:t>
            </a:r>
            <a:r>
              <a:rPr lang="en-US" sz="1800" dirty="0" smtClean="0">
                <a:latin typeface="Courier New" pitchFamily="49" charset="0"/>
              </a:rPr>
              <a:t> </a:t>
            </a:r>
            <a:r>
              <a:rPr lang="en-US" sz="1800" dirty="0" err="1" smtClean="0">
                <a:latin typeface="Courier New" pitchFamily="49" charset="0"/>
              </a:rPr>
              <a:t>myAge</a:t>
            </a:r>
            <a:r>
              <a:rPr lang="en-US" sz="1800" dirty="0" smtClean="0">
                <a:latin typeface="Courier New" pitchFamily="49" charset="0"/>
              </a:rPr>
              <a:t>=28, </a:t>
            </a:r>
            <a:r>
              <a:rPr lang="en-US" sz="1800" dirty="0" err="1" smtClean="0">
                <a:latin typeface="Courier New" pitchFamily="49" charset="0"/>
              </a:rPr>
              <a:t>cellPhone</a:t>
            </a:r>
            <a:r>
              <a:rPr lang="en-US" sz="1800" dirty="0" smtClean="0">
                <a:latin typeface="Courier New" pitchFamily="49" charset="0"/>
              </a:rPr>
              <a:t>;</a:t>
            </a:r>
          </a:p>
          <a:p>
            <a:pPr lvl="1" eaLnBrk="1" hangingPunct="1">
              <a:buClrTx/>
              <a:buSzTx/>
              <a:buNone/>
            </a:pPr>
            <a:r>
              <a:rPr lang="en-US" sz="1800" dirty="0" smtClean="0">
                <a:latin typeface="Courier New" pitchFamily="49" charset="0"/>
              </a:rPr>
              <a:t>		double salary;</a:t>
            </a:r>
          </a:p>
          <a:p>
            <a:pPr lvl="1" eaLnBrk="1" hangingPunct="1">
              <a:buClrTx/>
              <a:buSzTx/>
              <a:buNone/>
            </a:pPr>
            <a:r>
              <a:rPr lang="en-US" sz="1800" dirty="0" smtClean="0">
                <a:latin typeface="Courier New" pitchFamily="49" charset="0"/>
              </a:rPr>
              <a:t>		char </a:t>
            </a:r>
            <a:r>
              <a:rPr lang="en-US" sz="1800" dirty="0" err="1" smtClean="0">
                <a:latin typeface="Courier New" pitchFamily="49" charset="0"/>
              </a:rPr>
              <a:t>tempChar</a:t>
            </a:r>
            <a:r>
              <a:rPr lang="en-US" sz="1800" dirty="0" smtClean="0">
                <a:latin typeface="Courier New" pitchFamily="49" charset="0"/>
              </a:rPr>
              <a:t>;</a:t>
            </a:r>
          </a:p>
          <a:p>
            <a:pPr marL="571500" lvl="3" indent="0" eaLnBrk="1" hangingPunct="1">
              <a:buNone/>
            </a:pPr>
            <a:endParaRPr lang="en-US" sz="1600" dirty="0" smtClean="0"/>
          </a:p>
          <a:p>
            <a:pPr eaLnBrk="1" hangingPunct="1"/>
            <a:r>
              <a:rPr lang="en-US" dirty="0" smtClean="0"/>
              <a:t>Variables can be declared anywhere in the program</a:t>
            </a:r>
          </a:p>
          <a:p>
            <a:pPr lvl="4" eaLnBrk="1" hangingPunct="1">
              <a:buFont typeface="Wingdings" pitchFamily="2" charset="2"/>
              <a:buNone/>
            </a:pPr>
            <a:r>
              <a:rPr lang="en-US" dirty="0" smtClean="0">
                <a:latin typeface="Courier New" pitchFamily="49" charset="0"/>
              </a:rPr>
              <a:t>for (</a:t>
            </a:r>
            <a:r>
              <a:rPr lang="en-US" dirty="0" err="1" smtClean="0">
                <a:latin typeface="Courier New" pitchFamily="49" charset="0"/>
              </a:rPr>
              <a:t>int</a:t>
            </a:r>
            <a:r>
              <a:rPr lang="en-US" dirty="0" smtClean="0">
                <a:latin typeface="Courier New" pitchFamily="49" charset="0"/>
              </a:rPr>
              <a:t> count=0; count &lt; max; count++) {</a:t>
            </a:r>
          </a:p>
          <a:p>
            <a:pPr lvl="4" eaLnBrk="1" hangingPunct="1">
              <a:buFont typeface="Wingdings" pitchFamily="2" charset="2"/>
              <a:buNone/>
            </a:pP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z = count * 10;</a:t>
            </a:r>
          </a:p>
          <a:p>
            <a:pPr lvl="4" eaLnBrk="1" hangingPunct="1">
              <a:buFont typeface="Wingdings" pitchFamily="2" charset="2"/>
              <a:buNone/>
            </a:pPr>
            <a:r>
              <a:rPr lang="en-US" dirty="0" smtClean="0">
                <a:latin typeface="Courier New" pitchFamily="49" charset="0"/>
              </a:rPr>
              <a:t>}</a:t>
            </a:r>
            <a:endParaRPr lang="en-US" dirty="0" smtClean="0"/>
          </a:p>
          <a:p>
            <a:pPr eaLnBrk="1" hangingPunct="1"/>
            <a:r>
              <a:rPr lang="en-US" dirty="0" smtClean="0"/>
              <a:t>If a local variable is used without initializing, the compiler will show an error.  The below is an error</a:t>
            </a:r>
          </a:p>
          <a:p>
            <a:pPr marL="0" indent="0" eaLnBrk="1" hangingPunct="1">
              <a:buNone/>
            </a:pPr>
            <a:r>
              <a:rPr lang="en-US" dirty="0" smtClean="0"/>
              <a:t>	</a:t>
            </a:r>
            <a:r>
              <a:rPr lang="en-US" dirty="0" err="1">
                <a:latin typeface="Courier New" pitchFamily="49" charset="0"/>
                <a:cs typeface="Arial" charset="0"/>
              </a:rPr>
              <a:t>int</a:t>
            </a:r>
            <a:r>
              <a:rPr lang="en-US" dirty="0">
                <a:latin typeface="Courier New" pitchFamily="49" charset="0"/>
                <a:cs typeface="Arial" charset="0"/>
              </a:rPr>
              <a:t> </a:t>
            </a:r>
            <a:r>
              <a:rPr lang="en-US" dirty="0" err="1">
                <a:latin typeface="Courier New" pitchFamily="49" charset="0"/>
                <a:cs typeface="Arial" charset="0"/>
              </a:rPr>
              <a:t>tempVal</a:t>
            </a:r>
            <a:r>
              <a:rPr lang="en-US" dirty="0">
                <a:latin typeface="Courier New" pitchFamily="49" charset="0"/>
                <a:cs typeface="Arial" charset="0"/>
              </a:rPr>
              <a:t>;</a:t>
            </a:r>
          </a:p>
          <a:p>
            <a:pPr marL="0" indent="0" eaLnBrk="1" hangingPunct="1">
              <a:buNone/>
            </a:pPr>
            <a:r>
              <a:rPr lang="en-US" dirty="0">
                <a:latin typeface="Courier New" pitchFamily="49" charset="0"/>
                <a:cs typeface="Arial" charset="0"/>
              </a:rPr>
              <a:t>	</a:t>
            </a:r>
            <a:r>
              <a:rPr lang="en-US" dirty="0" err="1">
                <a:latin typeface="Courier New" pitchFamily="49" charset="0"/>
                <a:cs typeface="Arial" charset="0"/>
              </a:rPr>
              <a:t>System.out.println</a:t>
            </a:r>
            <a:r>
              <a:rPr lang="en-US" dirty="0">
                <a:latin typeface="Courier New" pitchFamily="49" charset="0"/>
                <a:cs typeface="Arial" charset="0"/>
              </a:rPr>
              <a:t>(</a:t>
            </a:r>
            <a:r>
              <a:rPr lang="en-US" dirty="0" err="1">
                <a:latin typeface="Courier New" pitchFamily="49" charset="0"/>
                <a:cs typeface="Arial" charset="0"/>
              </a:rPr>
              <a:t>tempVal</a:t>
            </a:r>
            <a:r>
              <a:rPr lang="en-US" dirty="0">
                <a:latin typeface="Courier New" pitchFamily="49" charset="0"/>
                <a:cs typeface="Arial" charset="0"/>
              </a:rPr>
              <a:t>);</a:t>
            </a:r>
          </a:p>
        </p:txBody>
      </p:sp>
      <p:sp>
        <p:nvSpPr>
          <p:cNvPr id="31746"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a:solidFill>
                  <a:schemeClr val="tx2">
                    <a:lumMod val="75000"/>
                  </a:schemeClr>
                </a:solidFill>
                <a:latin typeface="Arial" pitchFamily="34" charset="0"/>
              </a:rPr>
              <a:t>Copyright</a:t>
            </a:r>
            <a:r>
              <a:rPr lang="en-IN" sz="700" dirty="0" smtClean="0">
                <a:solidFill>
                  <a:schemeClr val="bg1"/>
                </a:solidFill>
                <a:latin typeface="Arial" charset="0"/>
              </a:rPr>
              <a:t> </a:t>
            </a:r>
            <a:r>
              <a:rPr lang="en-IN" sz="700" dirty="0" smtClean="0">
                <a:solidFill>
                  <a:schemeClr val="tx2"/>
                </a:solidFill>
                <a:latin typeface="Arial" charset="0"/>
              </a:rPr>
              <a:t>© 2016 Tech Mahindra. All Rights </a:t>
            </a:r>
            <a:r>
              <a:rPr lang="en-IN" sz="700" dirty="0">
                <a:solidFill>
                  <a:schemeClr val="tx2"/>
                </a:solidFill>
                <a:latin typeface="Arial" pitchFamily="34" charset="0"/>
              </a:rPr>
              <a:t>Reserved</a:t>
            </a:r>
            <a:r>
              <a:rPr lang="en-IN" sz="700" dirty="0" smtClean="0">
                <a:solidFill>
                  <a:schemeClr val="tx2"/>
                </a:solidFill>
                <a:latin typeface="Arial" charset="0"/>
              </a:rPr>
              <a:t>.</a:t>
            </a:r>
            <a:endParaRPr lang="en-US" sz="700" dirty="0" smtClean="0">
              <a:solidFill>
                <a:schemeClr val="tx2"/>
              </a:solidFill>
              <a:latin typeface="Arial" charset="0"/>
            </a:endParaRPr>
          </a:p>
        </p:txBody>
      </p:sp>
    </p:spTree>
    <p:extLst>
      <p:ext uri="{BB962C8B-B14F-4D97-AF65-F5344CB8AC3E}">
        <p14:creationId xmlns:p14="http://schemas.microsoft.com/office/powerpoint/2010/main" val="1909081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p:cTn id="7" dur="1000" fill="hold"/>
                                        <p:tgtEl>
                                          <p:spTgt spid="74755">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74755">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74755">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74755">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74755">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74755">
                                            <p:txEl>
                                              <p:pRg st="1" end="1"/>
                                            </p:txEl>
                                          </p:spTgt>
                                        </p:tgtEl>
                                        <p:attrNameLst>
                                          <p:attrName>style.visibility</p:attrName>
                                        </p:attrNameLst>
                                      </p:cBhvr>
                                      <p:to>
                                        <p:strVal val="visible"/>
                                      </p:to>
                                    </p:set>
                                    <p:anim calcmode="lin" valueType="num">
                                      <p:cBhvr>
                                        <p:cTn id="14" dur="1000" fill="hold"/>
                                        <p:tgtEl>
                                          <p:spTgt spid="74755">
                                            <p:txEl>
                                              <p:pRg st="1" end="1"/>
                                            </p:txEl>
                                          </p:spTgt>
                                        </p:tgtEl>
                                        <p:attrNameLst>
                                          <p:attrName>ppt_w</p:attrName>
                                        </p:attrNameLst>
                                      </p:cBhvr>
                                      <p:tavLst>
                                        <p:tav tm="0">
                                          <p:val>
                                            <p:strVal val="#ppt_w*0.05"/>
                                          </p:val>
                                        </p:tav>
                                        <p:tav tm="100000">
                                          <p:val>
                                            <p:strVal val="#ppt_w"/>
                                          </p:val>
                                        </p:tav>
                                      </p:tavLst>
                                    </p:anim>
                                    <p:anim calcmode="lin" valueType="num">
                                      <p:cBhvr>
                                        <p:cTn id="15" dur="1000" fill="hold"/>
                                        <p:tgtEl>
                                          <p:spTgt spid="74755">
                                            <p:txEl>
                                              <p:pRg st="1" end="1"/>
                                            </p:txEl>
                                          </p:spTgt>
                                        </p:tgtEl>
                                        <p:attrNameLst>
                                          <p:attrName>ppt_h</p:attrName>
                                        </p:attrNameLst>
                                      </p:cBhvr>
                                      <p:tavLst>
                                        <p:tav tm="0">
                                          <p:val>
                                            <p:strVal val="#ppt_h"/>
                                          </p:val>
                                        </p:tav>
                                        <p:tav tm="100000">
                                          <p:val>
                                            <p:strVal val="#ppt_h"/>
                                          </p:val>
                                        </p:tav>
                                      </p:tavLst>
                                    </p:anim>
                                    <p:anim calcmode="lin" valueType="num">
                                      <p:cBhvr>
                                        <p:cTn id="16" dur="1000" fill="hold"/>
                                        <p:tgtEl>
                                          <p:spTgt spid="74755">
                                            <p:txEl>
                                              <p:pRg st="1" end="1"/>
                                            </p:txEl>
                                          </p:spTgt>
                                        </p:tgtEl>
                                        <p:attrNameLst>
                                          <p:attrName>ppt_x</p:attrName>
                                        </p:attrNameLst>
                                      </p:cBhvr>
                                      <p:tavLst>
                                        <p:tav tm="0">
                                          <p:val>
                                            <p:strVal val="#ppt_x-.2"/>
                                          </p:val>
                                        </p:tav>
                                        <p:tav tm="100000">
                                          <p:val>
                                            <p:strVal val="#ppt_x"/>
                                          </p:val>
                                        </p:tav>
                                      </p:tavLst>
                                    </p:anim>
                                    <p:anim calcmode="lin" valueType="num">
                                      <p:cBhvr>
                                        <p:cTn id="17" dur="1000" fill="hold"/>
                                        <p:tgtEl>
                                          <p:spTgt spid="74755">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74755">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74755">
                                            <p:txEl>
                                              <p:pRg st="2" end="2"/>
                                            </p:txEl>
                                          </p:spTgt>
                                        </p:tgtEl>
                                        <p:attrNameLst>
                                          <p:attrName>style.visibility</p:attrName>
                                        </p:attrNameLst>
                                      </p:cBhvr>
                                      <p:to>
                                        <p:strVal val="visible"/>
                                      </p:to>
                                    </p:set>
                                    <p:anim calcmode="lin" valueType="num">
                                      <p:cBhvr>
                                        <p:cTn id="21" dur="1000" fill="hold"/>
                                        <p:tgtEl>
                                          <p:spTgt spid="74755">
                                            <p:txEl>
                                              <p:pRg st="2" end="2"/>
                                            </p:txEl>
                                          </p:spTgt>
                                        </p:tgtEl>
                                        <p:attrNameLst>
                                          <p:attrName>ppt_w</p:attrName>
                                        </p:attrNameLst>
                                      </p:cBhvr>
                                      <p:tavLst>
                                        <p:tav tm="0">
                                          <p:val>
                                            <p:strVal val="#ppt_w*0.05"/>
                                          </p:val>
                                        </p:tav>
                                        <p:tav tm="100000">
                                          <p:val>
                                            <p:strVal val="#ppt_w"/>
                                          </p:val>
                                        </p:tav>
                                      </p:tavLst>
                                    </p:anim>
                                    <p:anim calcmode="lin" valueType="num">
                                      <p:cBhvr>
                                        <p:cTn id="22" dur="1000" fill="hold"/>
                                        <p:tgtEl>
                                          <p:spTgt spid="74755">
                                            <p:txEl>
                                              <p:pRg st="2" end="2"/>
                                            </p:txEl>
                                          </p:spTgt>
                                        </p:tgtEl>
                                        <p:attrNameLst>
                                          <p:attrName>ppt_h</p:attrName>
                                        </p:attrNameLst>
                                      </p:cBhvr>
                                      <p:tavLst>
                                        <p:tav tm="0">
                                          <p:val>
                                            <p:strVal val="#ppt_h"/>
                                          </p:val>
                                        </p:tav>
                                        <p:tav tm="100000">
                                          <p:val>
                                            <p:strVal val="#ppt_h"/>
                                          </p:val>
                                        </p:tav>
                                      </p:tavLst>
                                    </p:anim>
                                    <p:anim calcmode="lin" valueType="num">
                                      <p:cBhvr>
                                        <p:cTn id="23" dur="1000" fill="hold"/>
                                        <p:tgtEl>
                                          <p:spTgt spid="74755">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74755">
                                            <p:txEl>
                                              <p:pRg st="2" end="2"/>
                                            </p:txEl>
                                          </p:spTgt>
                                        </p:tgtEl>
                                        <p:attrNameLst>
                                          <p:attrName>ppt_y</p:attrName>
                                        </p:attrNameLst>
                                      </p:cBhvr>
                                      <p:tavLst>
                                        <p:tav tm="0">
                                          <p:val>
                                            <p:strVal val="#ppt_y"/>
                                          </p:val>
                                        </p:tav>
                                        <p:tav tm="100000">
                                          <p:val>
                                            <p:strVal val="#ppt_y"/>
                                          </p:val>
                                        </p:tav>
                                      </p:tavLst>
                                    </p:anim>
                                    <p:animEffect transition="in" filter="fade">
                                      <p:cBhvr>
                                        <p:cTn id="25" dur="1000"/>
                                        <p:tgtEl>
                                          <p:spTgt spid="74755">
                                            <p:txEl>
                                              <p:pRg st="2" end="2"/>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74755">
                                            <p:txEl>
                                              <p:pRg st="3" end="3"/>
                                            </p:txEl>
                                          </p:spTgt>
                                        </p:tgtEl>
                                        <p:attrNameLst>
                                          <p:attrName>style.visibility</p:attrName>
                                        </p:attrNameLst>
                                      </p:cBhvr>
                                      <p:to>
                                        <p:strVal val="visible"/>
                                      </p:to>
                                    </p:set>
                                    <p:anim calcmode="lin" valueType="num">
                                      <p:cBhvr>
                                        <p:cTn id="28" dur="1000" fill="hold"/>
                                        <p:tgtEl>
                                          <p:spTgt spid="74755">
                                            <p:txEl>
                                              <p:pRg st="3" end="3"/>
                                            </p:txEl>
                                          </p:spTgt>
                                        </p:tgtEl>
                                        <p:attrNameLst>
                                          <p:attrName>ppt_w</p:attrName>
                                        </p:attrNameLst>
                                      </p:cBhvr>
                                      <p:tavLst>
                                        <p:tav tm="0">
                                          <p:val>
                                            <p:strVal val="#ppt_w*0.05"/>
                                          </p:val>
                                        </p:tav>
                                        <p:tav tm="100000">
                                          <p:val>
                                            <p:strVal val="#ppt_w"/>
                                          </p:val>
                                        </p:tav>
                                      </p:tavLst>
                                    </p:anim>
                                    <p:anim calcmode="lin" valueType="num">
                                      <p:cBhvr>
                                        <p:cTn id="29" dur="1000" fill="hold"/>
                                        <p:tgtEl>
                                          <p:spTgt spid="74755">
                                            <p:txEl>
                                              <p:pRg st="3" end="3"/>
                                            </p:txEl>
                                          </p:spTgt>
                                        </p:tgtEl>
                                        <p:attrNameLst>
                                          <p:attrName>ppt_h</p:attrName>
                                        </p:attrNameLst>
                                      </p:cBhvr>
                                      <p:tavLst>
                                        <p:tav tm="0">
                                          <p:val>
                                            <p:strVal val="#ppt_h"/>
                                          </p:val>
                                        </p:tav>
                                        <p:tav tm="100000">
                                          <p:val>
                                            <p:strVal val="#ppt_h"/>
                                          </p:val>
                                        </p:tav>
                                      </p:tavLst>
                                    </p:anim>
                                    <p:anim calcmode="lin" valueType="num">
                                      <p:cBhvr>
                                        <p:cTn id="30" dur="1000" fill="hold"/>
                                        <p:tgtEl>
                                          <p:spTgt spid="74755">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74755">
                                            <p:txEl>
                                              <p:pRg st="3" end="3"/>
                                            </p:txEl>
                                          </p:spTgt>
                                        </p:tgtEl>
                                        <p:attrNameLst>
                                          <p:attrName>ppt_y</p:attrName>
                                        </p:attrNameLst>
                                      </p:cBhvr>
                                      <p:tavLst>
                                        <p:tav tm="0">
                                          <p:val>
                                            <p:strVal val="#ppt_y"/>
                                          </p:val>
                                        </p:tav>
                                        <p:tav tm="100000">
                                          <p:val>
                                            <p:strVal val="#ppt_y"/>
                                          </p:val>
                                        </p:tav>
                                      </p:tavLst>
                                    </p:anim>
                                    <p:animEffect transition="in" filter="fade">
                                      <p:cBhvr>
                                        <p:cTn id="32" dur="1000"/>
                                        <p:tgtEl>
                                          <p:spTgt spid="74755">
                                            <p:txEl>
                                              <p:pRg st="3" end="3"/>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74755">
                                            <p:txEl>
                                              <p:pRg st="4" end="4"/>
                                            </p:txEl>
                                          </p:spTgt>
                                        </p:tgtEl>
                                        <p:attrNameLst>
                                          <p:attrName>style.visibility</p:attrName>
                                        </p:attrNameLst>
                                      </p:cBhvr>
                                      <p:to>
                                        <p:strVal val="visible"/>
                                      </p:to>
                                    </p:set>
                                    <p:anim calcmode="lin" valueType="num">
                                      <p:cBhvr>
                                        <p:cTn id="35" dur="1000" fill="hold"/>
                                        <p:tgtEl>
                                          <p:spTgt spid="74755">
                                            <p:txEl>
                                              <p:pRg st="4" end="4"/>
                                            </p:txEl>
                                          </p:spTgt>
                                        </p:tgtEl>
                                        <p:attrNameLst>
                                          <p:attrName>ppt_w</p:attrName>
                                        </p:attrNameLst>
                                      </p:cBhvr>
                                      <p:tavLst>
                                        <p:tav tm="0">
                                          <p:val>
                                            <p:strVal val="#ppt_w*0.05"/>
                                          </p:val>
                                        </p:tav>
                                        <p:tav tm="100000">
                                          <p:val>
                                            <p:strVal val="#ppt_w"/>
                                          </p:val>
                                        </p:tav>
                                      </p:tavLst>
                                    </p:anim>
                                    <p:anim calcmode="lin" valueType="num">
                                      <p:cBhvr>
                                        <p:cTn id="36" dur="1000" fill="hold"/>
                                        <p:tgtEl>
                                          <p:spTgt spid="74755">
                                            <p:txEl>
                                              <p:pRg st="4" end="4"/>
                                            </p:txEl>
                                          </p:spTgt>
                                        </p:tgtEl>
                                        <p:attrNameLst>
                                          <p:attrName>ppt_h</p:attrName>
                                        </p:attrNameLst>
                                      </p:cBhvr>
                                      <p:tavLst>
                                        <p:tav tm="0">
                                          <p:val>
                                            <p:strVal val="#ppt_h"/>
                                          </p:val>
                                        </p:tav>
                                        <p:tav tm="100000">
                                          <p:val>
                                            <p:strVal val="#ppt_h"/>
                                          </p:val>
                                        </p:tav>
                                      </p:tavLst>
                                    </p:anim>
                                    <p:anim calcmode="lin" valueType="num">
                                      <p:cBhvr>
                                        <p:cTn id="37" dur="1000" fill="hold"/>
                                        <p:tgtEl>
                                          <p:spTgt spid="74755">
                                            <p:txEl>
                                              <p:pRg st="4" end="4"/>
                                            </p:txEl>
                                          </p:spTgt>
                                        </p:tgtEl>
                                        <p:attrNameLst>
                                          <p:attrName>ppt_x</p:attrName>
                                        </p:attrNameLst>
                                      </p:cBhvr>
                                      <p:tavLst>
                                        <p:tav tm="0">
                                          <p:val>
                                            <p:strVal val="#ppt_x-.2"/>
                                          </p:val>
                                        </p:tav>
                                        <p:tav tm="100000">
                                          <p:val>
                                            <p:strVal val="#ppt_x"/>
                                          </p:val>
                                        </p:tav>
                                      </p:tavLst>
                                    </p:anim>
                                    <p:anim calcmode="lin" valueType="num">
                                      <p:cBhvr>
                                        <p:cTn id="38" dur="1000" fill="hold"/>
                                        <p:tgtEl>
                                          <p:spTgt spid="74755">
                                            <p:txEl>
                                              <p:pRg st="4" end="4"/>
                                            </p:txEl>
                                          </p:spTgt>
                                        </p:tgtEl>
                                        <p:attrNameLst>
                                          <p:attrName>ppt_y</p:attrName>
                                        </p:attrNameLst>
                                      </p:cBhvr>
                                      <p:tavLst>
                                        <p:tav tm="0">
                                          <p:val>
                                            <p:strVal val="#ppt_y"/>
                                          </p:val>
                                        </p:tav>
                                        <p:tav tm="100000">
                                          <p:val>
                                            <p:strVal val="#ppt_y"/>
                                          </p:val>
                                        </p:tav>
                                      </p:tavLst>
                                    </p:anim>
                                    <p:animEffect transition="in" filter="fade">
                                      <p:cBhvr>
                                        <p:cTn id="39" dur="1000"/>
                                        <p:tgtEl>
                                          <p:spTgt spid="7475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4" presetClass="entr" presetSubtype="0" accel="100000" fill="hold" grpId="0" nodeType="clickEffect">
                                  <p:stCondLst>
                                    <p:cond delay="0"/>
                                  </p:stCondLst>
                                  <p:childTnLst>
                                    <p:set>
                                      <p:cBhvr>
                                        <p:cTn id="43" dur="1" fill="hold">
                                          <p:stCondLst>
                                            <p:cond delay="0"/>
                                          </p:stCondLst>
                                        </p:cTn>
                                        <p:tgtEl>
                                          <p:spTgt spid="74755">
                                            <p:txEl>
                                              <p:pRg st="6" end="6"/>
                                            </p:txEl>
                                          </p:spTgt>
                                        </p:tgtEl>
                                        <p:attrNameLst>
                                          <p:attrName>style.visibility</p:attrName>
                                        </p:attrNameLst>
                                      </p:cBhvr>
                                      <p:to>
                                        <p:strVal val="visible"/>
                                      </p:to>
                                    </p:set>
                                    <p:anim calcmode="lin" valueType="num">
                                      <p:cBhvr>
                                        <p:cTn id="44" dur="1000" fill="hold"/>
                                        <p:tgtEl>
                                          <p:spTgt spid="74755">
                                            <p:txEl>
                                              <p:pRg st="6" end="6"/>
                                            </p:txEl>
                                          </p:spTgt>
                                        </p:tgtEl>
                                        <p:attrNameLst>
                                          <p:attrName>ppt_w</p:attrName>
                                        </p:attrNameLst>
                                      </p:cBhvr>
                                      <p:tavLst>
                                        <p:tav tm="0">
                                          <p:val>
                                            <p:strVal val="#ppt_w*0.05"/>
                                          </p:val>
                                        </p:tav>
                                        <p:tav tm="100000">
                                          <p:val>
                                            <p:strVal val="#ppt_w"/>
                                          </p:val>
                                        </p:tav>
                                      </p:tavLst>
                                    </p:anim>
                                    <p:anim calcmode="lin" valueType="num">
                                      <p:cBhvr>
                                        <p:cTn id="45" dur="1000" fill="hold"/>
                                        <p:tgtEl>
                                          <p:spTgt spid="74755">
                                            <p:txEl>
                                              <p:pRg st="6" end="6"/>
                                            </p:txEl>
                                          </p:spTgt>
                                        </p:tgtEl>
                                        <p:attrNameLst>
                                          <p:attrName>ppt_h</p:attrName>
                                        </p:attrNameLst>
                                      </p:cBhvr>
                                      <p:tavLst>
                                        <p:tav tm="0">
                                          <p:val>
                                            <p:strVal val="#ppt_h"/>
                                          </p:val>
                                        </p:tav>
                                        <p:tav tm="100000">
                                          <p:val>
                                            <p:strVal val="#ppt_h"/>
                                          </p:val>
                                        </p:tav>
                                      </p:tavLst>
                                    </p:anim>
                                    <p:anim calcmode="lin" valueType="num">
                                      <p:cBhvr>
                                        <p:cTn id="46" dur="1000" fill="hold"/>
                                        <p:tgtEl>
                                          <p:spTgt spid="74755">
                                            <p:txEl>
                                              <p:pRg st="6" end="6"/>
                                            </p:txEl>
                                          </p:spTgt>
                                        </p:tgtEl>
                                        <p:attrNameLst>
                                          <p:attrName>ppt_x</p:attrName>
                                        </p:attrNameLst>
                                      </p:cBhvr>
                                      <p:tavLst>
                                        <p:tav tm="0">
                                          <p:val>
                                            <p:strVal val="#ppt_x-.2"/>
                                          </p:val>
                                        </p:tav>
                                        <p:tav tm="100000">
                                          <p:val>
                                            <p:strVal val="#ppt_x"/>
                                          </p:val>
                                        </p:tav>
                                      </p:tavLst>
                                    </p:anim>
                                    <p:anim calcmode="lin" valueType="num">
                                      <p:cBhvr>
                                        <p:cTn id="47" dur="1000" fill="hold"/>
                                        <p:tgtEl>
                                          <p:spTgt spid="74755">
                                            <p:txEl>
                                              <p:pRg st="6" end="6"/>
                                            </p:txEl>
                                          </p:spTgt>
                                        </p:tgtEl>
                                        <p:attrNameLst>
                                          <p:attrName>ppt_y</p:attrName>
                                        </p:attrNameLst>
                                      </p:cBhvr>
                                      <p:tavLst>
                                        <p:tav tm="0">
                                          <p:val>
                                            <p:strVal val="#ppt_y"/>
                                          </p:val>
                                        </p:tav>
                                        <p:tav tm="100000">
                                          <p:val>
                                            <p:strVal val="#ppt_y"/>
                                          </p:val>
                                        </p:tav>
                                      </p:tavLst>
                                    </p:anim>
                                    <p:animEffect transition="in" filter="fade">
                                      <p:cBhvr>
                                        <p:cTn id="48" dur="1000"/>
                                        <p:tgtEl>
                                          <p:spTgt spid="74755">
                                            <p:txEl>
                                              <p:pRg st="6" end="6"/>
                                            </p:txEl>
                                          </p:spTgt>
                                        </p:tgtEl>
                                      </p:cBhvr>
                                    </p:animEffect>
                                  </p:childTnLst>
                                </p:cTn>
                              </p:par>
                              <p:par>
                                <p:cTn id="49" presetID="54" presetClass="entr" presetSubtype="0" accel="100000" fill="hold" grpId="0" nodeType="withEffect">
                                  <p:stCondLst>
                                    <p:cond delay="0"/>
                                  </p:stCondLst>
                                  <p:childTnLst>
                                    <p:set>
                                      <p:cBhvr>
                                        <p:cTn id="50" dur="1" fill="hold">
                                          <p:stCondLst>
                                            <p:cond delay="0"/>
                                          </p:stCondLst>
                                        </p:cTn>
                                        <p:tgtEl>
                                          <p:spTgt spid="74755">
                                            <p:txEl>
                                              <p:pRg st="7" end="7"/>
                                            </p:txEl>
                                          </p:spTgt>
                                        </p:tgtEl>
                                        <p:attrNameLst>
                                          <p:attrName>style.visibility</p:attrName>
                                        </p:attrNameLst>
                                      </p:cBhvr>
                                      <p:to>
                                        <p:strVal val="visible"/>
                                      </p:to>
                                    </p:set>
                                    <p:anim calcmode="lin" valueType="num">
                                      <p:cBhvr>
                                        <p:cTn id="51" dur="1000" fill="hold"/>
                                        <p:tgtEl>
                                          <p:spTgt spid="74755">
                                            <p:txEl>
                                              <p:pRg st="7" end="7"/>
                                            </p:txEl>
                                          </p:spTgt>
                                        </p:tgtEl>
                                        <p:attrNameLst>
                                          <p:attrName>ppt_w</p:attrName>
                                        </p:attrNameLst>
                                      </p:cBhvr>
                                      <p:tavLst>
                                        <p:tav tm="0">
                                          <p:val>
                                            <p:strVal val="#ppt_w*0.05"/>
                                          </p:val>
                                        </p:tav>
                                        <p:tav tm="100000">
                                          <p:val>
                                            <p:strVal val="#ppt_w"/>
                                          </p:val>
                                        </p:tav>
                                      </p:tavLst>
                                    </p:anim>
                                    <p:anim calcmode="lin" valueType="num">
                                      <p:cBhvr>
                                        <p:cTn id="52" dur="1000" fill="hold"/>
                                        <p:tgtEl>
                                          <p:spTgt spid="74755">
                                            <p:txEl>
                                              <p:pRg st="7" end="7"/>
                                            </p:txEl>
                                          </p:spTgt>
                                        </p:tgtEl>
                                        <p:attrNameLst>
                                          <p:attrName>ppt_h</p:attrName>
                                        </p:attrNameLst>
                                      </p:cBhvr>
                                      <p:tavLst>
                                        <p:tav tm="0">
                                          <p:val>
                                            <p:strVal val="#ppt_h"/>
                                          </p:val>
                                        </p:tav>
                                        <p:tav tm="100000">
                                          <p:val>
                                            <p:strVal val="#ppt_h"/>
                                          </p:val>
                                        </p:tav>
                                      </p:tavLst>
                                    </p:anim>
                                    <p:anim calcmode="lin" valueType="num">
                                      <p:cBhvr>
                                        <p:cTn id="53" dur="1000" fill="hold"/>
                                        <p:tgtEl>
                                          <p:spTgt spid="74755">
                                            <p:txEl>
                                              <p:pRg st="7" end="7"/>
                                            </p:txEl>
                                          </p:spTgt>
                                        </p:tgtEl>
                                        <p:attrNameLst>
                                          <p:attrName>ppt_x</p:attrName>
                                        </p:attrNameLst>
                                      </p:cBhvr>
                                      <p:tavLst>
                                        <p:tav tm="0">
                                          <p:val>
                                            <p:strVal val="#ppt_x-.2"/>
                                          </p:val>
                                        </p:tav>
                                        <p:tav tm="100000">
                                          <p:val>
                                            <p:strVal val="#ppt_x"/>
                                          </p:val>
                                        </p:tav>
                                      </p:tavLst>
                                    </p:anim>
                                    <p:anim calcmode="lin" valueType="num">
                                      <p:cBhvr>
                                        <p:cTn id="54" dur="1000" fill="hold"/>
                                        <p:tgtEl>
                                          <p:spTgt spid="74755">
                                            <p:txEl>
                                              <p:pRg st="7" end="7"/>
                                            </p:txEl>
                                          </p:spTgt>
                                        </p:tgtEl>
                                        <p:attrNameLst>
                                          <p:attrName>ppt_y</p:attrName>
                                        </p:attrNameLst>
                                      </p:cBhvr>
                                      <p:tavLst>
                                        <p:tav tm="0">
                                          <p:val>
                                            <p:strVal val="#ppt_y"/>
                                          </p:val>
                                        </p:tav>
                                        <p:tav tm="100000">
                                          <p:val>
                                            <p:strVal val="#ppt_y"/>
                                          </p:val>
                                        </p:tav>
                                      </p:tavLst>
                                    </p:anim>
                                    <p:animEffect transition="in" filter="fade">
                                      <p:cBhvr>
                                        <p:cTn id="55" dur="1000"/>
                                        <p:tgtEl>
                                          <p:spTgt spid="74755">
                                            <p:txEl>
                                              <p:pRg st="7" end="7"/>
                                            </p:txEl>
                                          </p:spTgt>
                                        </p:tgtEl>
                                      </p:cBhvr>
                                    </p:animEffect>
                                  </p:childTnLst>
                                </p:cTn>
                              </p:par>
                              <p:par>
                                <p:cTn id="56" presetID="54" presetClass="entr" presetSubtype="0" accel="100000" fill="hold" grpId="0" nodeType="withEffect">
                                  <p:stCondLst>
                                    <p:cond delay="0"/>
                                  </p:stCondLst>
                                  <p:childTnLst>
                                    <p:set>
                                      <p:cBhvr>
                                        <p:cTn id="57" dur="1" fill="hold">
                                          <p:stCondLst>
                                            <p:cond delay="0"/>
                                          </p:stCondLst>
                                        </p:cTn>
                                        <p:tgtEl>
                                          <p:spTgt spid="74755">
                                            <p:txEl>
                                              <p:pRg st="8" end="8"/>
                                            </p:txEl>
                                          </p:spTgt>
                                        </p:tgtEl>
                                        <p:attrNameLst>
                                          <p:attrName>style.visibility</p:attrName>
                                        </p:attrNameLst>
                                      </p:cBhvr>
                                      <p:to>
                                        <p:strVal val="visible"/>
                                      </p:to>
                                    </p:set>
                                    <p:anim calcmode="lin" valueType="num">
                                      <p:cBhvr>
                                        <p:cTn id="58" dur="1000" fill="hold"/>
                                        <p:tgtEl>
                                          <p:spTgt spid="74755">
                                            <p:txEl>
                                              <p:pRg st="8" end="8"/>
                                            </p:txEl>
                                          </p:spTgt>
                                        </p:tgtEl>
                                        <p:attrNameLst>
                                          <p:attrName>ppt_w</p:attrName>
                                        </p:attrNameLst>
                                      </p:cBhvr>
                                      <p:tavLst>
                                        <p:tav tm="0">
                                          <p:val>
                                            <p:strVal val="#ppt_w*0.05"/>
                                          </p:val>
                                        </p:tav>
                                        <p:tav tm="100000">
                                          <p:val>
                                            <p:strVal val="#ppt_w"/>
                                          </p:val>
                                        </p:tav>
                                      </p:tavLst>
                                    </p:anim>
                                    <p:anim calcmode="lin" valueType="num">
                                      <p:cBhvr>
                                        <p:cTn id="59" dur="1000" fill="hold"/>
                                        <p:tgtEl>
                                          <p:spTgt spid="74755">
                                            <p:txEl>
                                              <p:pRg st="8" end="8"/>
                                            </p:txEl>
                                          </p:spTgt>
                                        </p:tgtEl>
                                        <p:attrNameLst>
                                          <p:attrName>ppt_h</p:attrName>
                                        </p:attrNameLst>
                                      </p:cBhvr>
                                      <p:tavLst>
                                        <p:tav tm="0">
                                          <p:val>
                                            <p:strVal val="#ppt_h"/>
                                          </p:val>
                                        </p:tav>
                                        <p:tav tm="100000">
                                          <p:val>
                                            <p:strVal val="#ppt_h"/>
                                          </p:val>
                                        </p:tav>
                                      </p:tavLst>
                                    </p:anim>
                                    <p:anim calcmode="lin" valueType="num">
                                      <p:cBhvr>
                                        <p:cTn id="60" dur="1000" fill="hold"/>
                                        <p:tgtEl>
                                          <p:spTgt spid="74755">
                                            <p:txEl>
                                              <p:pRg st="8" end="8"/>
                                            </p:txEl>
                                          </p:spTgt>
                                        </p:tgtEl>
                                        <p:attrNameLst>
                                          <p:attrName>ppt_x</p:attrName>
                                        </p:attrNameLst>
                                      </p:cBhvr>
                                      <p:tavLst>
                                        <p:tav tm="0">
                                          <p:val>
                                            <p:strVal val="#ppt_x-.2"/>
                                          </p:val>
                                        </p:tav>
                                        <p:tav tm="100000">
                                          <p:val>
                                            <p:strVal val="#ppt_x"/>
                                          </p:val>
                                        </p:tav>
                                      </p:tavLst>
                                    </p:anim>
                                    <p:anim calcmode="lin" valueType="num">
                                      <p:cBhvr>
                                        <p:cTn id="61" dur="1000" fill="hold"/>
                                        <p:tgtEl>
                                          <p:spTgt spid="74755">
                                            <p:txEl>
                                              <p:pRg st="8" end="8"/>
                                            </p:txEl>
                                          </p:spTgt>
                                        </p:tgtEl>
                                        <p:attrNameLst>
                                          <p:attrName>ppt_y</p:attrName>
                                        </p:attrNameLst>
                                      </p:cBhvr>
                                      <p:tavLst>
                                        <p:tav tm="0">
                                          <p:val>
                                            <p:strVal val="#ppt_y"/>
                                          </p:val>
                                        </p:tav>
                                        <p:tav tm="100000">
                                          <p:val>
                                            <p:strVal val="#ppt_y"/>
                                          </p:val>
                                        </p:tav>
                                      </p:tavLst>
                                    </p:anim>
                                    <p:animEffect transition="in" filter="fade">
                                      <p:cBhvr>
                                        <p:cTn id="62" dur="1000"/>
                                        <p:tgtEl>
                                          <p:spTgt spid="74755">
                                            <p:txEl>
                                              <p:pRg st="8" end="8"/>
                                            </p:txEl>
                                          </p:spTgt>
                                        </p:tgtEl>
                                      </p:cBhvr>
                                    </p:animEffect>
                                  </p:childTnLst>
                                </p:cTn>
                              </p:par>
                              <p:par>
                                <p:cTn id="63" presetID="54" presetClass="entr" presetSubtype="0" accel="100000" fill="hold" grpId="0" nodeType="withEffect">
                                  <p:stCondLst>
                                    <p:cond delay="0"/>
                                  </p:stCondLst>
                                  <p:childTnLst>
                                    <p:set>
                                      <p:cBhvr>
                                        <p:cTn id="64" dur="1" fill="hold">
                                          <p:stCondLst>
                                            <p:cond delay="0"/>
                                          </p:stCondLst>
                                        </p:cTn>
                                        <p:tgtEl>
                                          <p:spTgt spid="74755">
                                            <p:txEl>
                                              <p:pRg st="9" end="9"/>
                                            </p:txEl>
                                          </p:spTgt>
                                        </p:tgtEl>
                                        <p:attrNameLst>
                                          <p:attrName>style.visibility</p:attrName>
                                        </p:attrNameLst>
                                      </p:cBhvr>
                                      <p:to>
                                        <p:strVal val="visible"/>
                                      </p:to>
                                    </p:set>
                                    <p:anim calcmode="lin" valueType="num">
                                      <p:cBhvr>
                                        <p:cTn id="65" dur="1000" fill="hold"/>
                                        <p:tgtEl>
                                          <p:spTgt spid="74755">
                                            <p:txEl>
                                              <p:pRg st="9" end="9"/>
                                            </p:txEl>
                                          </p:spTgt>
                                        </p:tgtEl>
                                        <p:attrNameLst>
                                          <p:attrName>ppt_w</p:attrName>
                                        </p:attrNameLst>
                                      </p:cBhvr>
                                      <p:tavLst>
                                        <p:tav tm="0">
                                          <p:val>
                                            <p:strVal val="#ppt_w*0.05"/>
                                          </p:val>
                                        </p:tav>
                                        <p:tav tm="100000">
                                          <p:val>
                                            <p:strVal val="#ppt_w"/>
                                          </p:val>
                                        </p:tav>
                                      </p:tavLst>
                                    </p:anim>
                                    <p:anim calcmode="lin" valueType="num">
                                      <p:cBhvr>
                                        <p:cTn id="66" dur="1000" fill="hold"/>
                                        <p:tgtEl>
                                          <p:spTgt spid="74755">
                                            <p:txEl>
                                              <p:pRg st="9" end="9"/>
                                            </p:txEl>
                                          </p:spTgt>
                                        </p:tgtEl>
                                        <p:attrNameLst>
                                          <p:attrName>ppt_h</p:attrName>
                                        </p:attrNameLst>
                                      </p:cBhvr>
                                      <p:tavLst>
                                        <p:tav tm="0">
                                          <p:val>
                                            <p:strVal val="#ppt_h"/>
                                          </p:val>
                                        </p:tav>
                                        <p:tav tm="100000">
                                          <p:val>
                                            <p:strVal val="#ppt_h"/>
                                          </p:val>
                                        </p:tav>
                                      </p:tavLst>
                                    </p:anim>
                                    <p:anim calcmode="lin" valueType="num">
                                      <p:cBhvr>
                                        <p:cTn id="67" dur="1000" fill="hold"/>
                                        <p:tgtEl>
                                          <p:spTgt spid="74755">
                                            <p:txEl>
                                              <p:pRg st="9" end="9"/>
                                            </p:txEl>
                                          </p:spTgt>
                                        </p:tgtEl>
                                        <p:attrNameLst>
                                          <p:attrName>ppt_x</p:attrName>
                                        </p:attrNameLst>
                                      </p:cBhvr>
                                      <p:tavLst>
                                        <p:tav tm="0">
                                          <p:val>
                                            <p:strVal val="#ppt_x-.2"/>
                                          </p:val>
                                        </p:tav>
                                        <p:tav tm="100000">
                                          <p:val>
                                            <p:strVal val="#ppt_x"/>
                                          </p:val>
                                        </p:tav>
                                      </p:tavLst>
                                    </p:anim>
                                    <p:anim calcmode="lin" valueType="num">
                                      <p:cBhvr>
                                        <p:cTn id="68" dur="1000" fill="hold"/>
                                        <p:tgtEl>
                                          <p:spTgt spid="74755">
                                            <p:txEl>
                                              <p:pRg st="9" end="9"/>
                                            </p:txEl>
                                          </p:spTgt>
                                        </p:tgtEl>
                                        <p:attrNameLst>
                                          <p:attrName>ppt_y</p:attrName>
                                        </p:attrNameLst>
                                      </p:cBhvr>
                                      <p:tavLst>
                                        <p:tav tm="0">
                                          <p:val>
                                            <p:strVal val="#ppt_y"/>
                                          </p:val>
                                        </p:tav>
                                        <p:tav tm="100000">
                                          <p:val>
                                            <p:strVal val="#ppt_y"/>
                                          </p:val>
                                        </p:tav>
                                      </p:tavLst>
                                    </p:anim>
                                    <p:animEffect transition="in" filter="fade">
                                      <p:cBhvr>
                                        <p:cTn id="69" dur="1000"/>
                                        <p:tgtEl>
                                          <p:spTgt spid="74755">
                                            <p:txEl>
                                              <p:pRg st="9" end="9"/>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54" presetClass="entr" presetSubtype="0" accel="100000" fill="hold" grpId="0" nodeType="clickEffect">
                                  <p:stCondLst>
                                    <p:cond delay="0"/>
                                  </p:stCondLst>
                                  <p:childTnLst>
                                    <p:set>
                                      <p:cBhvr>
                                        <p:cTn id="73" dur="1" fill="hold">
                                          <p:stCondLst>
                                            <p:cond delay="0"/>
                                          </p:stCondLst>
                                        </p:cTn>
                                        <p:tgtEl>
                                          <p:spTgt spid="74755">
                                            <p:txEl>
                                              <p:pRg st="10" end="10"/>
                                            </p:txEl>
                                          </p:spTgt>
                                        </p:tgtEl>
                                        <p:attrNameLst>
                                          <p:attrName>style.visibility</p:attrName>
                                        </p:attrNameLst>
                                      </p:cBhvr>
                                      <p:to>
                                        <p:strVal val="visible"/>
                                      </p:to>
                                    </p:set>
                                    <p:anim calcmode="lin" valueType="num">
                                      <p:cBhvr>
                                        <p:cTn id="74" dur="1000" fill="hold"/>
                                        <p:tgtEl>
                                          <p:spTgt spid="74755">
                                            <p:txEl>
                                              <p:pRg st="10" end="10"/>
                                            </p:txEl>
                                          </p:spTgt>
                                        </p:tgtEl>
                                        <p:attrNameLst>
                                          <p:attrName>ppt_w</p:attrName>
                                        </p:attrNameLst>
                                      </p:cBhvr>
                                      <p:tavLst>
                                        <p:tav tm="0">
                                          <p:val>
                                            <p:strVal val="#ppt_w*0.05"/>
                                          </p:val>
                                        </p:tav>
                                        <p:tav tm="100000">
                                          <p:val>
                                            <p:strVal val="#ppt_w"/>
                                          </p:val>
                                        </p:tav>
                                      </p:tavLst>
                                    </p:anim>
                                    <p:anim calcmode="lin" valueType="num">
                                      <p:cBhvr>
                                        <p:cTn id="75" dur="1000" fill="hold"/>
                                        <p:tgtEl>
                                          <p:spTgt spid="74755">
                                            <p:txEl>
                                              <p:pRg st="10" end="10"/>
                                            </p:txEl>
                                          </p:spTgt>
                                        </p:tgtEl>
                                        <p:attrNameLst>
                                          <p:attrName>ppt_h</p:attrName>
                                        </p:attrNameLst>
                                      </p:cBhvr>
                                      <p:tavLst>
                                        <p:tav tm="0">
                                          <p:val>
                                            <p:strVal val="#ppt_h"/>
                                          </p:val>
                                        </p:tav>
                                        <p:tav tm="100000">
                                          <p:val>
                                            <p:strVal val="#ppt_h"/>
                                          </p:val>
                                        </p:tav>
                                      </p:tavLst>
                                    </p:anim>
                                    <p:anim calcmode="lin" valueType="num">
                                      <p:cBhvr>
                                        <p:cTn id="76" dur="1000" fill="hold"/>
                                        <p:tgtEl>
                                          <p:spTgt spid="74755">
                                            <p:txEl>
                                              <p:pRg st="10" end="10"/>
                                            </p:txEl>
                                          </p:spTgt>
                                        </p:tgtEl>
                                        <p:attrNameLst>
                                          <p:attrName>ppt_x</p:attrName>
                                        </p:attrNameLst>
                                      </p:cBhvr>
                                      <p:tavLst>
                                        <p:tav tm="0">
                                          <p:val>
                                            <p:strVal val="#ppt_x-.2"/>
                                          </p:val>
                                        </p:tav>
                                        <p:tav tm="100000">
                                          <p:val>
                                            <p:strVal val="#ppt_x"/>
                                          </p:val>
                                        </p:tav>
                                      </p:tavLst>
                                    </p:anim>
                                    <p:anim calcmode="lin" valueType="num">
                                      <p:cBhvr>
                                        <p:cTn id="77" dur="1000" fill="hold"/>
                                        <p:tgtEl>
                                          <p:spTgt spid="74755">
                                            <p:txEl>
                                              <p:pRg st="10" end="10"/>
                                            </p:txEl>
                                          </p:spTgt>
                                        </p:tgtEl>
                                        <p:attrNameLst>
                                          <p:attrName>ppt_y</p:attrName>
                                        </p:attrNameLst>
                                      </p:cBhvr>
                                      <p:tavLst>
                                        <p:tav tm="0">
                                          <p:val>
                                            <p:strVal val="#ppt_y"/>
                                          </p:val>
                                        </p:tav>
                                        <p:tav tm="100000">
                                          <p:val>
                                            <p:strVal val="#ppt_y"/>
                                          </p:val>
                                        </p:tav>
                                      </p:tavLst>
                                    </p:anim>
                                    <p:animEffect transition="in" filter="fade">
                                      <p:cBhvr>
                                        <p:cTn id="78" dur="1000"/>
                                        <p:tgtEl>
                                          <p:spTgt spid="74755">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4" presetClass="entr" presetSubtype="0" accel="100000" fill="hold" grpId="0" nodeType="clickEffect">
                                  <p:stCondLst>
                                    <p:cond delay="0"/>
                                  </p:stCondLst>
                                  <p:childTnLst>
                                    <p:set>
                                      <p:cBhvr>
                                        <p:cTn id="82" dur="1" fill="hold">
                                          <p:stCondLst>
                                            <p:cond delay="0"/>
                                          </p:stCondLst>
                                        </p:cTn>
                                        <p:tgtEl>
                                          <p:spTgt spid="74755">
                                            <p:txEl>
                                              <p:pRg st="11" end="11"/>
                                            </p:txEl>
                                          </p:spTgt>
                                        </p:tgtEl>
                                        <p:attrNameLst>
                                          <p:attrName>style.visibility</p:attrName>
                                        </p:attrNameLst>
                                      </p:cBhvr>
                                      <p:to>
                                        <p:strVal val="visible"/>
                                      </p:to>
                                    </p:set>
                                    <p:anim calcmode="lin" valueType="num">
                                      <p:cBhvr>
                                        <p:cTn id="83" dur="1000" fill="hold"/>
                                        <p:tgtEl>
                                          <p:spTgt spid="74755">
                                            <p:txEl>
                                              <p:pRg st="11" end="11"/>
                                            </p:txEl>
                                          </p:spTgt>
                                        </p:tgtEl>
                                        <p:attrNameLst>
                                          <p:attrName>ppt_w</p:attrName>
                                        </p:attrNameLst>
                                      </p:cBhvr>
                                      <p:tavLst>
                                        <p:tav tm="0">
                                          <p:val>
                                            <p:strVal val="#ppt_w*0.05"/>
                                          </p:val>
                                        </p:tav>
                                        <p:tav tm="100000">
                                          <p:val>
                                            <p:strVal val="#ppt_w"/>
                                          </p:val>
                                        </p:tav>
                                      </p:tavLst>
                                    </p:anim>
                                    <p:anim calcmode="lin" valueType="num">
                                      <p:cBhvr>
                                        <p:cTn id="84" dur="1000" fill="hold"/>
                                        <p:tgtEl>
                                          <p:spTgt spid="74755">
                                            <p:txEl>
                                              <p:pRg st="11" end="11"/>
                                            </p:txEl>
                                          </p:spTgt>
                                        </p:tgtEl>
                                        <p:attrNameLst>
                                          <p:attrName>ppt_h</p:attrName>
                                        </p:attrNameLst>
                                      </p:cBhvr>
                                      <p:tavLst>
                                        <p:tav tm="0">
                                          <p:val>
                                            <p:strVal val="#ppt_h"/>
                                          </p:val>
                                        </p:tav>
                                        <p:tav tm="100000">
                                          <p:val>
                                            <p:strVal val="#ppt_h"/>
                                          </p:val>
                                        </p:tav>
                                      </p:tavLst>
                                    </p:anim>
                                    <p:anim calcmode="lin" valueType="num">
                                      <p:cBhvr>
                                        <p:cTn id="85" dur="1000" fill="hold"/>
                                        <p:tgtEl>
                                          <p:spTgt spid="74755">
                                            <p:txEl>
                                              <p:pRg st="11" end="11"/>
                                            </p:txEl>
                                          </p:spTgt>
                                        </p:tgtEl>
                                        <p:attrNameLst>
                                          <p:attrName>ppt_x</p:attrName>
                                        </p:attrNameLst>
                                      </p:cBhvr>
                                      <p:tavLst>
                                        <p:tav tm="0">
                                          <p:val>
                                            <p:strVal val="#ppt_x-.2"/>
                                          </p:val>
                                        </p:tav>
                                        <p:tav tm="100000">
                                          <p:val>
                                            <p:strVal val="#ppt_x"/>
                                          </p:val>
                                        </p:tav>
                                      </p:tavLst>
                                    </p:anim>
                                    <p:anim calcmode="lin" valueType="num">
                                      <p:cBhvr>
                                        <p:cTn id="86" dur="1000" fill="hold"/>
                                        <p:tgtEl>
                                          <p:spTgt spid="74755">
                                            <p:txEl>
                                              <p:pRg st="11" end="11"/>
                                            </p:txEl>
                                          </p:spTgt>
                                        </p:tgtEl>
                                        <p:attrNameLst>
                                          <p:attrName>ppt_y</p:attrName>
                                        </p:attrNameLst>
                                      </p:cBhvr>
                                      <p:tavLst>
                                        <p:tav tm="0">
                                          <p:val>
                                            <p:strVal val="#ppt_y"/>
                                          </p:val>
                                        </p:tav>
                                        <p:tav tm="100000">
                                          <p:val>
                                            <p:strVal val="#ppt_y"/>
                                          </p:val>
                                        </p:tav>
                                      </p:tavLst>
                                    </p:anim>
                                    <p:animEffect transition="in" filter="fade">
                                      <p:cBhvr>
                                        <p:cTn id="87" dur="1000"/>
                                        <p:tgtEl>
                                          <p:spTgt spid="74755">
                                            <p:txEl>
                                              <p:pRg st="11" end="1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4" presetClass="entr" presetSubtype="0" accel="100000" fill="hold" grpId="0" nodeType="clickEffect">
                                  <p:stCondLst>
                                    <p:cond delay="0"/>
                                  </p:stCondLst>
                                  <p:childTnLst>
                                    <p:set>
                                      <p:cBhvr>
                                        <p:cTn id="91" dur="1" fill="hold">
                                          <p:stCondLst>
                                            <p:cond delay="0"/>
                                          </p:stCondLst>
                                        </p:cTn>
                                        <p:tgtEl>
                                          <p:spTgt spid="74755">
                                            <p:txEl>
                                              <p:pRg st="12" end="12"/>
                                            </p:txEl>
                                          </p:spTgt>
                                        </p:tgtEl>
                                        <p:attrNameLst>
                                          <p:attrName>style.visibility</p:attrName>
                                        </p:attrNameLst>
                                      </p:cBhvr>
                                      <p:to>
                                        <p:strVal val="visible"/>
                                      </p:to>
                                    </p:set>
                                    <p:anim calcmode="lin" valueType="num">
                                      <p:cBhvr>
                                        <p:cTn id="92" dur="1000" fill="hold"/>
                                        <p:tgtEl>
                                          <p:spTgt spid="74755">
                                            <p:txEl>
                                              <p:pRg st="12" end="12"/>
                                            </p:txEl>
                                          </p:spTgt>
                                        </p:tgtEl>
                                        <p:attrNameLst>
                                          <p:attrName>ppt_w</p:attrName>
                                        </p:attrNameLst>
                                      </p:cBhvr>
                                      <p:tavLst>
                                        <p:tav tm="0">
                                          <p:val>
                                            <p:strVal val="#ppt_w*0.05"/>
                                          </p:val>
                                        </p:tav>
                                        <p:tav tm="100000">
                                          <p:val>
                                            <p:strVal val="#ppt_w"/>
                                          </p:val>
                                        </p:tav>
                                      </p:tavLst>
                                    </p:anim>
                                    <p:anim calcmode="lin" valueType="num">
                                      <p:cBhvr>
                                        <p:cTn id="93" dur="1000" fill="hold"/>
                                        <p:tgtEl>
                                          <p:spTgt spid="74755">
                                            <p:txEl>
                                              <p:pRg st="12" end="12"/>
                                            </p:txEl>
                                          </p:spTgt>
                                        </p:tgtEl>
                                        <p:attrNameLst>
                                          <p:attrName>ppt_h</p:attrName>
                                        </p:attrNameLst>
                                      </p:cBhvr>
                                      <p:tavLst>
                                        <p:tav tm="0">
                                          <p:val>
                                            <p:strVal val="#ppt_h"/>
                                          </p:val>
                                        </p:tav>
                                        <p:tav tm="100000">
                                          <p:val>
                                            <p:strVal val="#ppt_h"/>
                                          </p:val>
                                        </p:tav>
                                      </p:tavLst>
                                    </p:anim>
                                    <p:anim calcmode="lin" valueType="num">
                                      <p:cBhvr>
                                        <p:cTn id="94" dur="1000" fill="hold"/>
                                        <p:tgtEl>
                                          <p:spTgt spid="74755">
                                            <p:txEl>
                                              <p:pRg st="12" end="12"/>
                                            </p:txEl>
                                          </p:spTgt>
                                        </p:tgtEl>
                                        <p:attrNameLst>
                                          <p:attrName>ppt_x</p:attrName>
                                        </p:attrNameLst>
                                      </p:cBhvr>
                                      <p:tavLst>
                                        <p:tav tm="0">
                                          <p:val>
                                            <p:strVal val="#ppt_x-.2"/>
                                          </p:val>
                                        </p:tav>
                                        <p:tav tm="100000">
                                          <p:val>
                                            <p:strVal val="#ppt_x"/>
                                          </p:val>
                                        </p:tav>
                                      </p:tavLst>
                                    </p:anim>
                                    <p:anim calcmode="lin" valueType="num">
                                      <p:cBhvr>
                                        <p:cTn id="95" dur="1000" fill="hold"/>
                                        <p:tgtEl>
                                          <p:spTgt spid="74755">
                                            <p:txEl>
                                              <p:pRg st="12" end="12"/>
                                            </p:txEl>
                                          </p:spTgt>
                                        </p:tgtEl>
                                        <p:attrNameLst>
                                          <p:attrName>ppt_y</p:attrName>
                                        </p:attrNameLst>
                                      </p:cBhvr>
                                      <p:tavLst>
                                        <p:tav tm="0">
                                          <p:val>
                                            <p:strVal val="#ppt_y"/>
                                          </p:val>
                                        </p:tav>
                                        <p:tav tm="100000">
                                          <p:val>
                                            <p:strVal val="#ppt_y"/>
                                          </p:val>
                                        </p:tav>
                                      </p:tavLst>
                                    </p:anim>
                                    <p:animEffect transition="in" filter="fade">
                                      <p:cBhvr>
                                        <p:cTn id="96" dur="1000"/>
                                        <p:tgtEl>
                                          <p:spTgt spid="747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dirty="0" smtClean="0"/>
              <a:t>Data Types</a:t>
            </a:r>
          </a:p>
        </p:txBody>
      </p:sp>
      <p:sp>
        <p:nvSpPr>
          <p:cNvPr id="82947" name="Rectangle 3"/>
          <p:cNvSpPr>
            <a:spLocks noGrp="1" noChangeArrowheads="1"/>
          </p:cNvSpPr>
          <p:nvPr>
            <p:ph type="body" idx="1"/>
          </p:nvPr>
        </p:nvSpPr>
        <p:spPr/>
        <p:txBody>
          <a:bodyPr/>
          <a:lstStyle/>
          <a:p>
            <a:pPr eaLnBrk="1" hangingPunct="1"/>
            <a:r>
              <a:rPr lang="en-US" sz="1800" dirty="0" smtClean="0"/>
              <a:t>The Data type can either be:</a:t>
            </a:r>
          </a:p>
          <a:p>
            <a:pPr eaLnBrk="1" hangingPunct="1"/>
            <a:endParaRPr lang="en-US" sz="1800" dirty="0" smtClean="0"/>
          </a:p>
          <a:p>
            <a:pPr lvl="3" eaLnBrk="1" hangingPunct="1"/>
            <a:r>
              <a:rPr lang="en-US" dirty="0" smtClean="0">
                <a:cs typeface="Arial" pitchFamily="34" charset="0"/>
              </a:rPr>
              <a:t>Built-in primitive type</a:t>
            </a:r>
          </a:p>
          <a:p>
            <a:pPr lvl="5"/>
            <a:r>
              <a:rPr lang="en-US" sz="1800" dirty="0">
                <a:cs typeface="Arial" pitchFamily="34" charset="0"/>
              </a:rPr>
              <a:t>Holds value  </a:t>
            </a:r>
            <a:endParaRPr lang="en-US" sz="1800" dirty="0" smtClean="0">
              <a:cs typeface="Arial" pitchFamily="34" charset="0"/>
            </a:endParaRPr>
          </a:p>
          <a:p>
            <a:pPr marL="1130300" lvl="5" indent="0">
              <a:buNone/>
            </a:pPr>
            <a:endParaRPr lang="en-US" sz="1800" dirty="0">
              <a:cs typeface="Arial" pitchFamily="34" charset="0"/>
            </a:endParaRPr>
          </a:p>
          <a:p>
            <a:pPr lvl="3" eaLnBrk="1" hangingPunct="1"/>
            <a:r>
              <a:rPr lang="en-US" dirty="0" smtClean="0">
                <a:cs typeface="Arial" pitchFamily="34" charset="0"/>
              </a:rPr>
              <a:t>Reference data type</a:t>
            </a:r>
          </a:p>
          <a:p>
            <a:pPr lvl="5"/>
            <a:r>
              <a:rPr lang="en-US" sz="1800" dirty="0">
                <a:cs typeface="Arial" pitchFamily="34" charset="0"/>
              </a:rPr>
              <a:t>Holds reference to </a:t>
            </a:r>
            <a:r>
              <a:rPr lang="en-US" sz="1800" dirty="0" smtClean="0">
                <a:cs typeface="Arial" pitchFamily="34" charset="0"/>
              </a:rPr>
              <a:t>objects</a:t>
            </a:r>
          </a:p>
          <a:p>
            <a:pPr lvl="5"/>
            <a:endParaRPr lang="en-US" sz="1800" dirty="0" smtClean="0">
              <a:cs typeface="Arial" pitchFamily="34" charset="0"/>
            </a:endParaRPr>
          </a:p>
          <a:p>
            <a:pPr eaLnBrk="1" hangingPunct="1"/>
            <a:r>
              <a:rPr lang="en-US" dirty="0" smtClean="0"/>
              <a:t>Example</a:t>
            </a:r>
            <a:endParaRPr lang="en-US" dirty="0"/>
          </a:p>
          <a:p>
            <a:pPr eaLnBrk="1" hangingPunct="1"/>
            <a:endParaRPr lang="en-US" dirty="0"/>
          </a:p>
          <a:p>
            <a:pPr eaLnBrk="1" hangingPunct="1"/>
            <a:endParaRPr lang="en-US" dirty="0"/>
          </a:p>
          <a:p>
            <a:pPr eaLnBrk="1" hangingPunct="1"/>
            <a:r>
              <a:rPr lang="en-US" dirty="0" smtClean="0"/>
              <a:t>Memory Representation</a:t>
            </a:r>
            <a:endParaRPr lang="en-US" dirty="0"/>
          </a:p>
          <a:p>
            <a:pPr marL="1130300" lvl="5" indent="0">
              <a:buNone/>
            </a:pPr>
            <a:endParaRPr lang="en-US" sz="1800" dirty="0" smtClean="0">
              <a:cs typeface="Arial" pitchFamily="34" charset="0"/>
            </a:endParaRPr>
          </a:p>
          <a:p>
            <a:pPr eaLnBrk="1" hangingPunct="1"/>
            <a:endParaRPr lang="en-US" dirty="0" smtClean="0"/>
          </a:p>
        </p:txBody>
      </p:sp>
      <p:sp>
        <p:nvSpPr>
          <p:cNvPr id="32770"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charset="0"/>
              </a:rPr>
              <a:t>Copyright © 2016 Tech Mahindra. All Rights Reserved.</a:t>
            </a:r>
            <a:endParaRPr lang="en-US" sz="700" dirty="0" smtClean="0">
              <a:solidFill>
                <a:schemeClr val="tx2"/>
              </a:solidFill>
              <a:latin typeface="Arial" charset="0"/>
            </a:endParaRPr>
          </a:p>
        </p:txBody>
      </p:sp>
      <p:sp>
        <p:nvSpPr>
          <p:cNvPr id="7" name="Text Box 12"/>
          <p:cNvSpPr txBox="1">
            <a:spLocks noChangeArrowheads="1"/>
          </p:cNvSpPr>
          <p:nvPr/>
        </p:nvSpPr>
        <p:spPr bwMode="auto">
          <a:xfrm>
            <a:off x="2133600" y="3962400"/>
            <a:ext cx="4038600" cy="646331"/>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a:r>
              <a:rPr lang="en-US" sz="1800" dirty="0" err="1">
                <a:latin typeface="Courier New" pitchFamily="49" charset="0"/>
              </a:rPr>
              <a:t>int</a:t>
            </a:r>
            <a:r>
              <a:rPr lang="en-US" sz="1800" dirty="0">
                <a:latin typeface="Courier New" pitchFamily="49" charset="0"/>
              </a:rPr>
              <a:t> primitive = 5;</a:t>
            </a:r>
          </a:p>
          <a:p>
            <a:pPr algn="l"/>
            <a:r>
              <a:rPr lang="en-US" sz="1800" dirty="0">
                <a:latin typeface="Courier New" pitchFamily="49" charset="0"/>
              </a:rPr>
              <a:t>String reference = “Hello” ;</a:t>
            </a:r>
          </a:p>
        </p:txBody>
      </p:sp>
      <p:grpSp>
        <p:nvGrpSpPr>
          <p:cNvPr id="8" name="Group 16"/>
          <p:cNvGrpSpPr>
            <a:grpSpLocks/>
          </p:cNvGrpSpPr>
          <p:nvPr/>
        </p:nvGrpSpPr>
        <p:grpSpPr bwMode="auto">
          <a:xfrm>
            <a:off x="2133600" y="5105400"/>
            <a:ext cx="4572000" cy="1219200"/>
            <a:chOff x="1152" y="2640"/>
            <a:chExt cx="2880" cy="768"/>
          </a:xfrm>
        </p:grpSpPr>
        <p:sp>
          <p:nvSpPr>
            <p:cNvPr id="9" name="Text Box 8"/>
            <p:cNvSpPr txBox="1">
              <a:spLocks noChangeArrowheads="1"/>
            </p:cNvSpPr>
            <p:nvPr/>
          </p:nvSpPr>
          <p:spPr bwMode="auto">
            <a:xfrm>
              <a:off x="1152" y="2736"/>
              <a:ext cx="8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eaLnBrk="1" hangingPunct="1">
                <a:spcBef>
                  <a:spcPct val="0"/>
                </a:spcBef>
                <a:buClrTx/>
                <a:buSzTx/>
                <a:buFontTx/>
                <a:buNone/>
              </a:pPr>
              <a:r>
                <a:rPr lang="en-US" sz="1800">
                  <a:solidFill>
                    <a:srgbClr val="CC3300"/>
                  </a:solidFill>
                  <a:latin typeface="Courier New" pitchFamily="49" charset="0"/>
                </a:rPr>
                <a:t>primitive</a:t>
              </a:r>
            </a:p>
          </p:txBody>
        </p:sp>
        <p:sp>
          <p:nvSpPr>
            <p:cNvPr id="10" name="Text Box 9"/>
            <p:cNvSpPr txBox="1">
              <a:spLocks noChangeArrowheads="1"/>
            </p:cNvSpPr>
            <p:nvPr/>
          </p:nvSpPr>
          <p:spPr bwMode="auto">
            <a:xfrm>
              <a:off x="1152" y="3120"/>
              <a:ext cx="8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r" eaLnBrk="1" hangingPunct="1">
                <a:spcBef>
                  <a:spcPct val="0"/>
                </a:spcBef>
                <a:buClrTx/>
                <a:buSzTx/>
                <a:buFontTx/>
                <a:buNone/>
              </a:pPr>
              <a:r>
                <a:rPr lang="en-US" sz="1800">
                  <a:solidFill>
                    <a:srgbClr val="CC3300"/>
                  </a:solidFill>
                  <a:latin typeface="Courier New" pitchFamily="49" charset="0"/>
                </a:rPr>
                <a:t>reference</a:t>
              </a:r>
            </a:p>
          </p:txBody>
        </p:sp>
        <p:grpSp>
          <p:nvGrpSpPr>
            <p:cNvPr id="11" name="Group 15"/>
            <p:cNvGrpSpPr>
              <a:grpSpLocks/>
            </p:cNvGrpSpPr>
            <p:nvPr/>
          </p:nvGrpSpPr>
          <p:grpSpPr bwMode="auto">
            <a:xfrm>
              <a:off x="2064" y="2640"/>
              <a:ext cx="1968" cy="768"/>
              <a:chOff x="2064" y="2640"/>
              <a:chExt cx="1968" cy="768"/>
            </a:xfrm>
          </p:grpSpPr>
          <p:sp>
            <p:nvSpPr>
              <p:cNvPr id="12" name="Line 6"/>
              <p:cNvSpPr>
                <a:spLocks noChangeShapeType="1"/>
              </p:cNvSpPr>
              <p:nvPr/>
            </p:nvSpPr>
            <p:spPr bwMode="auto">
              <a:xfrm>
                <a:off x="2352" y="3216"/>
                <a:ext cx="768" cy="0"/>
              </a:xfrm>
              <a:prstGeom prst="line">
                <a:avLst/>
              </a:prstGeom>
              <a:noFill/>
              <a:ln w="9525">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IN"/>
              </a:p>
            </p:txBody>
          </p:sp>
          <p:grpSp>
            <p:nvGrpSpPr>
              <p:cNvPr id="13" name="Group 14"/>
              <p:cNvGrpSpPr>
                <a:grpSpLocks/>
              </p:cNvGrpSpPr>
              <p:nvPr/>
            </p:nvGrpSpPr>
            <p:grpSpPr bwMode="auto">
              <a:xfrm>
                <a:off x="2064" y="2640"/>
                <a:ext cx="576" cy="768"/>
                <a:chOff x="2064" y="2640"/>
                <a:chExt cx="576" cy="768"/>
              </a:xfrm>
            </p:grpSpPr>
            <p:sp>
              <p:nvSpPr>
                <p:cNvPr id="17" name="Rectangle 4"/>
                <p:cNvSpPr>
                  <a:spLocks noChangeArrowheads="1"/>
                </p:cNvSpPr>
                <p:nvPr/>
              </p:nvSpPr>
              <p:spPr bwMode="auto">
                <a:xfrm>
                  <a:off x="2064" y="2640"/>
                  <a:ext cx="576" cy="384"/>
                </a:xfrm>
                <a:prstGeom prst="rect">
                  <a:avLst/>
                </a:prstGeom>
                <a:solidFill>
                  <a:srgbClr val="CCFFCC">
                    <a:alpha val="39999"/>
                  </a:srgbClr>
                </a:solidFill>
                <a:ln w="12700">
                  <a:solidFill>
                    <a:srgbClr val="008080"/>
                  </a:solidFill>
                  <a:miter lim="800000"/>
                  <a:headEnd/>
                  <a:tailEnd/>
                </a:ln>
              </p:spPr>
              <p:txBody>
                <a:bodyPr wrap="none" anchor="ctr"/>
                <a:lstStyle/>
                <a:p>
                  <a:endParaRPr lang="en-US"/>
                </a:p>
              </p:txBody>
            </p:sp>
            <p:sp>
              <p:nvSpPr>
                <p:cNvPr id="18" name="Rectangle 5"/>
                <p:cNvSpPr>
                  <a:spLocks noChangeArrowheads="1"/>
                </p:cNvSpPr>
                <p:nvPr/>
              </p:nvSpPr>
              <p:spPr bwMode="auto">
                <a:xfrm>
                  <a:off x="2064" y="3024"/>
                  <a:ext cx="576" cy="384"/>
                </a:xfrm>
                <a:prstGeom prst="rect">
                  <a:avLst/>
                </a:prstGeom>
                <a:solidFill>
                  <a:srgbClr val="CCFFCC">
                    <a:alpha val="50195"/>
                  </a:srgbClr>
                </a:solidFill>
                <a:ln w="12700">
                  <a:solidFill>
                    <a:srgbClr val="008080"/>
                  </a:solidFill>
                  <a:miter lim="800000"/>
                  <a:headEnd/>
                  <a:tailEnd/>
                </a:ln>
              </p:spPr>
              <p:txBody>
                <a:bodyPr wrap="none" anchor="ctr"/>
                <a:lstStyle/>
                <a:p>
                  <a:endParaRPr lang="en-US"/>
                </a:p>
              </p:txBody>
            </p:sp>
            <p:sp>
              <p:nvSpPr>
                <p:cNvPr id="19" name="Text Box 7"/>
                <p:cNvSpPr txBox="1">
                  <a:spLocks noChangeArrowheads="1"/>
                </p:cNvSpPr>
                <p:nvPr/>
              </p:nvSpPr>
              <p:spPr bwMode="auto">
                <a:xfrm>
                  <a:off x="2247" y="270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eaLnBrk="1" hangingPunct="1">
                    <a:spcBef>
                      <a:spcPct val="0"/>
                    </a:spcBef>
                    <a:buClrTx/>
                    <a:buSzTx/>
                    <a:buFontTx/>
                    <a:buNone/>
                  </a:pPr>
                  <a:r>
                    <a:rPr lang="en-US" sz="1800">
                      <a:solidFill>
                        <a:srgbClr val="008080"/>
                      </a:solidFill>
                      <a:latin typeface="Arial" charset="0"/>
                    </a:rPr>
                    <a:t>5</a:t>
                  </a:r>
                </a:p>
              </p:txBody>
            </p:sp>
          </p:grpSp>
          <p:grpSp>
            <p:nvGrpSpPr>
              <p:cNvPr id="14" name="Group 13"/>
              <p:cNvGrpSpPr>
                <a:grpSpLocks/>
              </p:cNvGrpSpPr>
              <p:nvPr/>
            </p:nvGrpSpPr>
            <p:grpSpPr bwMode="auto">
              <a:xfrm>
                <a:off x="3168" y="3024"/>
                <a:ext cx="864" cy="384"/>
                <a:chOff x="3168" y="3024"/>
                <a:chExt cx="864" cy="384"/>
              </a:xfrm>
            </p:grpSpPr>
            <p:sp>
              <p:nvSpPr>
                <p:cNvPr id="15" name="Rectangle 10"/>
                <p:cNvSpPr>
                  <a:spLocks noChangeArrowheads="1"/>
                </p:cNvSpPr>
                <p:nvPr/>
              </p:nvSpPr>
              <p:spPr bwMode="auto">
                <a:xfrm>
                  <a:off x="3168" y="3024"/>
                  <a:ext cx="864" cy="384"/>
                </a:xfrm>
                <a:prstGeom prst="rect">
                  <a:avLst/>
                </a:prstGeom>
                <a:solidFill>
                  <a:srgbClr val="99CCFF">
                    <a:alpha val="50195"/>
                  </a:srgbClr>
                </a:solidFill>
                <a:ln w="12700">
                  <a:solidFill>
                    <a:srgbClr val="333399"/>
                  </a:solidFill>
                  <a:miter lim="800000"/>
                  <a:headEnd/>
                  <a:tailEnd/>
                </a:ln>
              </p:spPr>
              <p:txBody>
                <a:bodyPr wrap="none" anchor="ctr"/>
                <a:lstStyle/>
                <a:p>
                  <a:endParaRPr lang="en-US"/>
                </a:p>
              </p:txBody>
            </p:sp>
            <p:sp>
              <p:nvSpPr>
                <p:cNvPr id="16" name="Text Box 11"/>
                <p:cNvSpPr txBox="1">
                  <a:spLocks noChangeArrowheads="1"/>
                </p:cNvSpPr>
                <p:nvPr/>
              </p:nvSpPr>
              <p:spPr bwMode="auto">
                <a:xfrm>
                  <a:off x="3378" y="3090"/>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eaLnBrk="1" hangingPunct="1">
                    <a:spcBef>
                      <a:spcPct val="0"/>
                    </a:spcBef>
                    <a:buClrTx/>
                    <a:buSzTx/>
                    <a:buFontTx/>
                    <a:buNone/>
                  </a:pPr>
                  <a:r>
                    <a:rPr lang="en-US" sz="1800">
                      <a:solidFill>
                        <a:schemeClr val="accent2"/>
                      </a:solidFill>
                      <a:latin typeface="Arial" charset="0"/>
                    </a:rPr>
                    <a:t>Hello</a:t>
                  </a:r>
                </a:p>
              </p:txBody>
            </p:sp>
          </p:grpSp>
        </p:grpSp>
      </p:grpSp>
    </p:spTree>
    <p:extLst>
      <p:ext uri="{BB962C8B-B14F-4D97-AF65-F5344CB8AC3E}">
        <p14:creationId xmlns:p14="http://schemas.microsoft.com/office/powerpoint/2010/main" val="2390570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p:cTn id="7" dur="1000" fill="hold"/>
                                        <p:tgtEl>
                                          <p:spTgt spid="82947">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82947">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82947">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82947">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82947">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82947">
                                            <p:txEl>
                                              <p:pRg st="2" end="2"/>
                                            </p:txEl>
                                          </p:spTgt>
                                        </p:tgtEl>
                                        <p:attrNameLst>
                                          <p:attrName>style.visibility</p:attrName>
                                        </p:attrNameLst>
                                      </p:cBhvr>
                                      <p:to>
                                        <p:strVal val="visible"/>
                                      </p:to>
                                    </p:set>
                                    <p:anim calcmode="lin" valueType="num">
                                      <p:cBhvr>
                                        <p:cTn id="14" dur="1000" fill="hold"/>
                                        <p:tgtEl>
                                          <p:spTgt spid="82947">
                                            <p:txEl>
                                              <p:pRg st="2" end="2"/>
                                            </p:txEl>
                                          </p:spTgt>
                                        </p:tgtEl>
                                        <p:attrNameLst>
                                          <p:attrName>ppt_w</p:attrName>
                                        </p:attrNameLst>
                                      </p:cBhvr>
                                      <p:tavLst>
                                        <p:tav tm="0">
                                          <p:val>
                                            <p:strVal val="#ppt_w*0.05"/>
                                          </p:val>
                                        </p:tav>
                                        <p:tav tm="100000">
                                          <p:val>
                                            <p:strVal val="#ppt_w"/>
                                          </p:val>
                                        </p:tav>
                                      </p:tavLst>
                                    </p:anim>
                                    <p:anim calcmode="lin" valueType="num">
                                      <p:cBhvr>
                                        <p:cTn id="15" dur="1000" fill="hold"/>
                                        <p:tgtEl>
                                          <p:spTgt spid="82947">
                                            <p:txEl>
                                              <p:pRg st="2" end="2"/>
                                            </p:txEl>
                                          </p:spTgt>
                                        </p:tgtEl>
                                        <p:attrNameLst>
                                          <p:attrName>ppt_h</p:attrName>
                                        </p:attrNameLst>
                                      </p:cBhvr>
                                      <p:tavLst>
                                        <p:tav tm="0">
                                          <p:val>
                                            <p:strVal val="#ppt_h"/>
                                          </p:val>
                                        </p:tav>
                                        <p:tav tm="100000">
                                          <p:val>
                                            <p:strVal val="#ppt_h"/>
                                          </p:val>
                                        </p:tav>
                                      </p:tavLst>
                                    </p:anim>
                                    <p:anim calcmode="lin" valueType="num">
                                      <p:cBhvr>
                                        <p:cTn id="16" dur="1000" fill="hold"/>
                                        <p:tgtEl>
                                          <p:spTgt spid="82947">
                                            <p:txEl>
                                              <p:pRg st="2" end="2"/>
                                            </p:txEl>
                                          </p:spTgt>
                                        </p:tgtEl>
                                        <p:attrNameLst>
                                          <p:attrName>ppt_x</p:attrName>
                                        </p:attrNameLst>
                                      </p:cBhvr>
                                      <p:tavLst>
                                        <p:tav tm="0">
                                          <p:val>
                                            <p:strVal val="#ppt_x-.2"/>
                                          </p:val>
                                        </p:tav>
                                        <p:tav tm="100000">
                                          <p:val>
                                            <p:strVal val="#ppt_x"/>
                                          </p:val>
                                        </p:tav>
                                      </p:tavLst>
                                    </p:anim>
                                    <p:anim calcmode="lin" valueType="num">
                                      <p:cBhvr>
                                        <p:cTn id="17" dur="1000" fill="hold"/>
                                        <p:tgtEl>
                                          <p:spTgt spid="82947">
                                            <p:txEl>
                                              <p:pRg st="2" end="2"/>
                                            </p:txEl>
                                          </p:spTgt>
                                        </p:tgtEl>
                                        <p:attrNameLst>
                                          <p:attrName>ppt_y</p:attrName>
                                        </p:attrNameLst>
                                      </p:cBhvr>
                                      <p:tavLst>
                                        <p:tav tm="0">
                                          <p:val>
                                            <p:strVal val="#ppt_y"/>
                                          </p:val>
                                        </p:tav>
                                        <p:tav tm="100000">
                                          <p:val>
                                            <p:strVal val="#ppt_y"/>
                                          </p:val>
                                        </p:tav>
                                      </p:tavLst>
                                    </p:anim>
                                    <p:animEffect transition="in" filter="fade">
                                      <p:cBhvr>
                                        <p:cTn id="18" dur="1000"/>
                                        <p:tgtEl>
                                          <p:spTgt spid="82947">
                                            <p:txEl>
                                              <p:pRg st="2" end="2"/>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82947">
                                            <p:txEl>
                                              <p:pRg st="3" end="3"/>
                                            </p:txEl>
                                          </p:spTgt>
                                        </p:tgtEl>
                                        <p:attrNameLst>
                                          <p:attrName>style.visibility</p:attrName>
                                        </p:attrNameLst>
                                      </p:cBhvr>
                                      <p:to>
                                        <p:strVal val="visible"/>
                                      </p:to>
                                    </p:set>
                                    <p:anim calcmode="lin" valueType="num">
                                      <p:cBhvr>
                                        <p:cTn id="21" dur="1000" fill="hold"/>
                                        <p:tgtEl>
                                          <p:spTgt spid="82947">
                                            <p:txEl>
                                              <p:pRg st="3" end="3"/>
                                            </p:txEl>
                                          </p:spTgt>
                                        </p:tgtEl>
                                        <p:attrNameLst>
                                          <p:attrName>ppt_w</p:attrName>
                                        </p:attrNameLst>
                                      </p:cBhvr>
                                      <p:tavLst>
                                        <p:tav tm="0">
                                          <p:val>
                                            <p:strVal val="#ppt_w*0.05"/>
                                          </p:val>
                                        </p:tav>
                                        <p:tav tm="100000">
                                          <p:val>
                                            <p:strVal val="#ppt_w"/>
                                          </p:val>
                                        </p:tav>
                                      </p:tavLst>
                                    </p:anim>
                                    <p:anim calcmode="lin" valueType="num">
                                      <p:cBhvr>
                                        <p:cTn id="22" dur="1000" fill="hold"/>
                                        <p:tgtEl>
                                          <p:spTgt spid="82947">
                                            <p:txEl>
                                              <p:pRg st="3" end="3"/>
                                            </p:txEl>
                                          </p:spTgt>
                                        </p:tgtEl>
                                        <p:attrNameLst>
                                          <p:attrName>ppt_h</p:attrName>
                                        </p:attrNameLst>
                                      </p:cBhvr>
                                      <p:tavLst>
                                        <p:tav tm="0">
                                          <p:val>
                                            <p:strVal val="#ppt_h"/>
                                          </p:val>
                                        </p:tav>
                                        <p:tav tm="100000">
                                          <p:val>
                                            <p:strVal val="#ppt_h"/>
                                          </p:val>
                                        </p:tav>
                                      </p:tavLst>
                                    </p:anim>
                                    <p:anim calcmode="lin" valueType="num">
                                      <p:cBhvr>
                                        <p:cTn id="23" dur="1000" fill="hold"/>
                                        <p:tgtEl>
                                          <p:spTgt spid="82947">
                                            <p:txEl>
                                              <p:pRg st="3" end="3"/>
                                            </p:txEl>
                                          </p:spTgt>
                                        </p:tgtEl>
                                        <p:attrNameLst>
                                          <p:attrName>ppt_x</p:attrName>
                                        </p:attrNameLst>
                                      </p:cBhvr>
                                      <p:tavLst>
                                        <p:tav tm="0">
                                          <p:val>
                                            <p:strVal val="#ppt_x-.2"/>
                                          </p:val>
                                        </p:tav>
                                        <p:tav tm="100000">
                                          <p:val>
                                            <p:strVal val="#ppt_x"/>
                                          </p:val>
                                        </p:tav>
                                      </p:tavLst>
                                    </p:anim>
                                    <p:anim calcmode="lin" valueType="num">
                                      <p:cBhvr>
                                        <p:cTn id="24" dur="1000" fill="hold"/>
                                        <p:tgtEl>
                                          <p:spTgt spid="82947">
                                            <p:txEl>
                                              <p:pRg st="3" end="3"/>
                                            </p:txEl>
                                          </p:spTgt>
                                        </p:tgtEl>
                                        <p:attrNameLst>
                                          <p:attrName>ppt_y</p:attrName>
                                        </p:attrNameLst>
                                      </p:cBhvr>
                                      <p:tavLst>
                                        <p:tav tm="0">
                                          <p:val>
                                            <p:strVal val="#ppt_y"/>
                                          </p:val>
                                        </p:tav>
                                        <p:tav tm="100000">
                                          <p:val>
                                            <p:strVal val="#ppt_y"/>
                                          </p:val>
                                        </p:tav>
                                      </p:tavLst>
                                    </p:anim>
                                    <p:animEffect transition="in" filter="fade">
                                      <p:cBhvr>
                                        <p:cTn id="25" dur="1000"/>
                                        <p:tgtEl>
                                          <p:spTgt spid="82947">
                                            <p:txEl>
                                              <p:pRg st="3" end="3"/>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82947">
                                            <p:txEl>
                                              <p:pRg st="5" end="5"/>
                                            </p:txEl>
                                          </p:spTgt>
                                        </p:tgtEl>
                                        <p:attrNameLst>
                                          <p:attrName>style.visibility</p:attrName>
                                        </p:attrNameLst>
                                      </p:cBhvr>
                                      <p:to>
                                        <p:strVal val="visible"/>
                                      </p:to>
                                    </p:set>
                                    <p:anim calcmode="lin" valueType="num">
                                      <p:cBhvr>
                                        <p:cTn id="28" dur="1000" fill="hold"/>
                                        <p:tgtEl>
                                          <p:spTgt spid="82947">
                                            <p:txEl>
                                              <p:pRg st="5" end="5"/>
                                            </p:txEl>
                                          </p:spTgt>
                                        </p:tgtEl>
                                        <p:attrNameLst>
                                          <p:attrName>ppt_w</p:attrName>
                                        </p:attrNameLst>
                                      </p:cBhvr>
                                      <p:tavLst>
                                        <p:tav tm="0">
                                          <p:val>
                                            <p:strVal val="#ppt_w*0.05"/>
                                          </p:val>
                                        </p:tav>
                                        <p:tav tm="100000">
                                          <p:val>
                                            <p:strVal val="#ppt_w"/>
                                          </p:val>
                                        </p:tav>
                                      </p:tavLst>
                                    </p:anim>
                                    <p:anim calcmode="lin" valueType="num">
                                      <p:cBhvr>
                                        <p:cTn id="29" dur="1000" fill="hold"/>
                                        <p:tgtEl>
                                          <p:spTgt spid="82947">
                                            <p:txEl>
                                              <p:pRg st="5" end="5"/>
                                            </p:txEl>
                                          </p:spTgt>
                                        </p:tgtEl>
                                        <p:attrNameLst>
                                          <p:attrName>ppt_h</p:attrName>
                                        </p:attrNameLst>
                                      </p:cBhvr>
                                      <p:tavLst>
                                        <p:tav tm="0">
                                          <p:val>
                                            <p:strVal val="#ppt_h"/>
                                          </p:val>
                                        </p:tav>
                                        <p:tav tm="100000">
                                          <p:val>
                                            <p:strVal val="#ppt_h"/>
                                          </p:val>
                                        </p:tav>
                                      </p:tavLst>
                                    </p:anim>
                                    <p:anim calcmode="lin" valueType="num">
                                      <p:cBhvr>
                                        <p:cTn id="30" dur="1000" fill="hold"/>
                                        <p:tgtEl>
                                          <p:spTgt spid="82947">
                                            <p:txEl>
                                              <p:pRg st="5" end="5"/>
                                            </p:txEl>
                                          </p:spTgt>
                                        </p:tgtEl>
                                        <p:attrNameLst>
                                          <p:attrName>ppt_x</p:attrName>
                                        </p:attrNameLst>
                                      </p:cBhvr>
                                      <p:tavLst>
                                        <p:tav tm="0">
                                          <p:val>
                                            <p:strVal val="#ppt_x-.2"/>
                                          </p:val>
                                        </p:tav>
                                        <p:tav tm="100000">
                                          <p:val>
                                            <p:strVal val="#ppt_x"/>
                                          </p:val>
                                        </p:tav>
                                      </p:tavLst>
                                    </p:anim>
                                    <p:anim calcmode="lin" valueType="num">
                                      <p:cBhvr>
                                        <p:cTn id="31" dur="1000" fill="hold"/>
                                        <p:tgtEl>
                                          <p:spTgt spid="82947">
                                            <p:txEl>
                                              <p:pRg st="5" end="5"/>
                                            </p:txEl>
                                          </p:spTgt>
                                        </p:tgtEl>
                                        <p:attrNameLst>
                                          <p:attrName>ppt_y</p:attrName>
                                        </p:attrNameLst>
                                      </p:cBhvr>
                                      <p:tavLst>
                                        <p:tav tm="0">
                                          <p:val>
                                            <p:strVal val="#ppt_y"/>
                                          </p:val>
                                        </p:tav>
                                        <p:tav tm="100000">
                                          <p:val>
                                            <p:strVal val="#ppt_y"/>
                                          </p:val>
                                        </p:tav>
                                      </p:tavLst>
                                    </p:anim>
                                    <p:animEffect transition="in" filter="fade">
                                      <p:cBhvr>
                                        <p:cTn id="32" dur="1000"/>
                                        <p:tgtEl>
                                          <p:spTgt spid="82947">
                                            <p:txEl>
                                              <p:pRg st="5" end="5"/>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82947">
                                            <p:txEl>
                                              <p:pRg st="6" end="6"/>
                                            </p:txEl>
                                          </p:spTgt>
                                        </p:tgtEl>
                                        <p:attrNameLst>
                                          <p:attrName>style.visibility</p:attrName>
                                        </p:attrNameLst>
                                      </p:cBhvr>
                                      <p:to>
                                        <p:strVal val="visible"/>
                                      </p:to>
                                    </p:set>
                                    <p:anim calcmode="lin" valueType="num">
                                      <p:cBhvr>
                                        <p:cTn id="35" dur="1000" fill="hold"/>
                                        <p:tgtEl>
                                          <p:spTgt spid="82947">
                                            <p:txEl>
                                              <p:pRg st="6" end="6"/>
                                            </p:txEl>
                                          </p:spTgt>
                                        </p:tgtEl>
                                        <p:attrNameLst>
                                          <p:attrName>ppt_w</p:attrName>
                                        </p:attrNameLst>
                                      </p:cBhvr>
                                      <p:tavLst>
                                        <p:tav tm="0">
                                          <p:val>
                                            <p:strVal val="#ppt_w*0.05"/>
                                          </p:val>
                                        </p:tav>
                                        <p:tav tm="100000">
                                          <p:val>
                                            <p:strVal val="#ppt_w"/>
                                          </p:val>
                                        </p:tav>
                                      </p:tavLst>
                                    </p:anim>
                                    <p:anim calcmode="lin" valueType="num">
                                      <p:cBhvr>
                                        <p:cTn id="36" dur="1000" fill="hold"/>
                                        <p:tgtEl>
                                          <p:spTgt spid="82947">
                                            <p:txEl>
                                              <p:pRg st="6" end="6"/>
                                            </p:txEl>
                                          </p:spTgt>
                                        </p:tgtEl>
                                        <p:attrNameLst>
                                          <p:attrName>ppt_h</p:attrName>
                                        </p:attrNameLst>
                                      </p:cBhvr>
                                      <p:tavLst>
                                        <p:tav tm="0">
                                          <p:val>
                                            <p:strVal val="#ppt_h"/>
                                          </p:val>
                                        </p:tav>
                                        <p:tav tm="100000">
                                          <p:val>
                                            <p:strVal val="#ppt_h"/>
                                          </p:val>
                                        </p:tav>
                                      </p:tavLst>
                                    </p:anim>
                                    <p:anim calcmode="lin" valueType="num">
                                      <p:cBhvr>
                                        <p:cTn id="37" dur="1000" fill="hold"/>
                                        <p:tgtEl>
                                          <p:spTgt spid="82947">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82947">
                                            <p:txEl>
                                              <p:pRg st="6" end="6"/>
                                            </p:txEl>
                                          </p:spTgt>
                                        </p:tgtEl>
                                        <p:attrNameLst>
                                          <p:attrName>ppt_y</p:attrName>
                                        </p:attrNameLst>
                                      </p:cBhvr>
                                      <p:tavLst>
                                        <p:tav tm="0">
                                          <p:val>
                                            <p:strVal val="#ppt_y"/>
                                          </p:val>
                                        </p:tav>
                                        <p:tav tm="100000">
                                          <p:val>
                                            <p:strVal val="#ppt_y"/>
                                          </p:val>
                                        </p:tav>
                                      </p:tavLst>
                                    </p:anim>
                                    <p:animEffect transition="in" filter="fade">
                                      <p:cBhvr>
                                        <p:cTn id="39" dur="1000"/>
                                        <p:tgtEl>
                                          <p:spTgt spid="82947">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4" presetClass="entr" presetSubtype="0" accel="100000" fill="hold" grpId="0" nodeType="clickEffect">
                                  <p:stCondLst>
                                    <p:cond delay="0"/>
                                  </p:stCondLst>
                                  <p:childTnLst>
                                    <p:set>
                                      <p:cBhvr>
                                        <p:cTn id="43" dur="1" fill="hold">
                                          <p:stCondLst>
                                            <p:cond delay="0"/>
                                          </p:stCondLst>
                                        </p:cTn>
                                        <p:tgtEl>
                                          <p:spTgt spid="82947">
                                            <p:txEl>
                                              <p:pRg st="8" end="8"/>
                                            </p:txEl>
                                          </p:spTgt>
                                        </p:tgtEl>
                                        <p:attrNameLst>
                                          <p:attrName>style.visibility</p:attrName>
                                        </p:attrNameLst>
                                      </p:cBhvr>
                                      <p:to>
                                        <p:strVal val="visible"/>
                                      </p:to>
                                    </p:set>
                                    <p:anim calcmode="lin" valueType="num">
                                      <p:cBhvr>
                                        <p:cTn id="44" dur="1000" fill="hold"/>
                                        <p:tgtEl>
                                          <p:spTgt spid="82947">
                                            <p:txEl>
                                              <p:pRg st="8" end="8"/>
                                            </p:txEl>
                                          </p:spTgt>
                                        </p:tgtEl>
                                        <p:attrNameLst>
                                          <p:attrName>ppt_w</p:attrName>
                                        </p:attrNameLst>
                                      </p:cBhvr>
                                      <p:tavLst>
                                        <p:tav tm="0">
                                          <p:val>
                                            <p:strVal val="#ppt_w*0.05"/>
                                          </p:val>
                                        </p:tav>
                                        <p:tav tm="100000">
                                          <p:val>
                                            <p:strVal val="#ppt_w"/>
                                          </p:val>
                                        </p:tav>
                                      </p:tavLst>
                                    </p:anim>
                                    <p:anim calcmode="lin" valueType="num">
                                      <p:cBhvr>
                                        <p:cTn id="45" dur="1000" fill="hold"/>
                                        <p:tgtEl>
                                          <p:spTgt spid="82947">
                                            <p:txEl>
                                              <p:pRg st="8" end="8"/>
                                            </p:txEl>
                                          </p:spTgt>
                                        </p:tgtEl>
                                        <p:attrNameLst>
                                          <p:attrName>ppt_h</p:attrName>
                                        </p:attrNameLst>
                                      </p:cBhvr>
                                      <p:tavLst>
                                        <p:tav tm="0">
                                          <p:val>
                                            <p:strVal val="#ppt_h"/>
                                          </p:val>
                                        </p:tav>
                                        <p:tav tm="100000">
                                          <p:val>
                                            <p:strVal val="#ppt_h"/>
                                          </p:val>
                                        </p:tav>
                                      </p:tavLst>
                                    </p:anim>
                                    <p:anim calcmode="lin" valueType="num">
                                      <p:cBhvr>
                                        <p:cTn id="46" dur="1000" fill="hold"/>
                                        <p:tgtEl>
                                          <p:spTgt spid="82947">
                                            <p:txEl>
                                              <p:pRg st="8" end="8"/>
                                            </p:txEl>
                                          </p:spTgt>
                                        </p:tgtEl>
                                        <p:attrNameLst>
                                          <p:attrName>ppt_x</p:attrName>
                                        </p:attrNameLst>
                                      </p:cBhvr>
                                      <p:tavLst>
                                        <p:tav tm="0">
                                          <p:val>
                                            <p:strVal val="#ppt_x-.2"/>
                                          </p:val>
                                        </p:tav>
                                        <p:tav tm="100000">
                                          <p:val>
                                            <p:strVal val="#ppt_x"/>
                                          </p:val>
                                        </p:tav>
                                      </p:tavLst>
                                    </p:anim>
                                    <p:anim calcmode="lin" valueType="num">
                                      <p:cBhvr>
                                        <p:cTn id="47" dur="1000" fill="hold"/>
                                        <p:tgtEl>
                                          <p:spTgt spid="82947">
                                            <p:txEl>
                                              <p:pRg st="8" end="8"/>
                                            </p:txEl>
                                          </p:spTgt>
                                        </p:tgtEl>
                                        <p:attrNameLst>
                                          <p:attrName>ppt_y</p:attrName>
                                        </p:attrNameLst>
                                      </p:cBhvr>
                                      <p:tavLst>
                                        <p:tav tm="0">
                                          <p:val>
                                            <p:strVal val="#ppt_y"/>
                                          </p:val>
                                        </p:tav>
                                        <p:tav tm="100000">
                                          <p:val>
                                            <p:strVal val="#ppt_y"/>
                                          </p:val>
                                        </p:tav>
                                      </p:tavLst>
                                    </p:anim>
                                    <p:animEffect transition="in" filter="fade">
                                      <p:cBhvr>
                                        <p:cTn id="48" dur="1000"/>
                                        <p:tgtEl>
                                          <p:spTgt spid="82947">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4" presetClass="entr" presetSubtype="0" accel="100000" fill="hold" grpId="0" nodeType="clickEffect">
                                  <p:stCondLst>
                                    <p:cond delay="0"/>
                                  </p:stCondLst>
                                  <p:childTnLst>
                                    <p:set>
                                      <p:cBhvr>
                                        <p:cTn id="52" dur="1" fill="hold">
                                          <p:stCondLst>
                                            <p:cond delay="0"/>
                                          </p:stCondLst>
                                        </p:cTn>
                                        <p:tgtEl>
                                          <p:spTgt spid="82947">
                                            <p:txEl>
                                              <p:pRg st="11" end="11"/>
                                            </p:txEl>
                                          </p:spTgt>
                                        </p:tgtEl>
                                        <p:attrNameLst>
                                          <p:attrName>style.visibility</p:attrName>
                                        </p:attrNameLst>
                                      </p:cBhvr>
                                      <p:to>
                                        <p:strVal val="visible"/>
                                      </p:to>
                                    </p:set>
                                    <p:anim calcmode="lin" valueType="num">
                                      <p:cBhvr>
                                        <p:cTn id="53" dur="1000" fill="hold"/>
                                        <p:tgtEl>
                                          <p:spTgt spid="82947">
                                            <p:txEl>
                                              <p:pRg st="11" end="11"/>
                                            </p:txEl>
                                          </p:spTgt>
                                        </p:tgtEl>
                                        <p:attrNameLst>
                                          <p:attrName>ppt_w</p:attrName>
                                        </p:attrNameLst>
                                      </p:cBhvr>
                                      <p:tavLst>
                                        <p:tav tm="0">
                                          <p:val>
                                            <p:strVal val="#ppt_w*0.05"/>
                                          </p:val>
                                        </p:tav>
                                        <p:tav tm="100000">
                                          <p:val>
                                            <p:strVal val="#ppt_w"/>
                                          </p:val>
                                        </p:tav>
                                      </p:tavLst>
                                    </p:anim>
                                    <p:anim calcmode="lin" valueType="num">
                                      <p:cBhvr>
                                        <p:cTn id="54" dur="1000" fill="hold"/>
                                        <p:tgtEl>
                                          <p:spTgt spid="82947">
                                            <p:txEl>
                                              <p:pRg st="11" end="11"/>
                                            </p:txEl>
                                          </p:spTgt>
                                        </p:tgtEl>
                                        <p:attrNameLst>
                                          <p:attrName>ppt_h</p:attrName>
                                        </p:attrNameLst>
                                      </p:cBhvr>
                                      <p:tavLst>
                                        <p:tav tm="0">
                                          <p:val>
                                            <p:strVal val="#ppt_h"/>
                                          </p:val>
                                        </p:tav>
                                        <p:tav tm="100000">
                                          <p:val>
                                            <p:strVal val="#ppt_h"/>
                                          </p:val>
                                        </p:tav>
                                      </p:tavLst>
                                    </p:anim>
                                    <p:anim calcmode="lin" valueType="num">
                                      <p:cBhvr>
                                        <p:cTn id="55" dur="1000" fill="hold"/>
                                        <p:tgtEl>
                                          <p:spTgt spid="82947">
                                            <p:txEl>
                                              <p:pRg st="11" end="11"/>
                                            </p:txEl>
                                          </p:spTgt>
                                        </p:tgtEl>
                                        <p:attrNameLst>
                                          <p:attrName>ppt_x</p:attrName>
                                        </p:attrNameLst>
                                      </p:cBhvr>
                                      <p:tavLst>
                                        <p:tav tm="0">
                                          <p:val>
                                            <p:strVal val="#ppt_x-.2"/>
                                          </p:val>
                                        </p:tav>
                                        <p:tav tm="100000">
                                          <p:val>
                                            <p:strVal val="#ppt_x"/>
                                          </p:val>
                                        </p:tav>
                                      </p:tavLst>
                                    </p:anim>
                                    <p:anim calcmode="lin" valueType="num">
                                      <p:cBhvr>
                                        <p:cTn id="56" dur="1000" fill="hold"/>
                                        <p:tgtEl>
                                          <p:spTgt spid="82947">
                                            <p:txEl>
                                              <p:pRg st="11" end="11"/>
                                            </p:txEl>
                                          </p:spTgt>
                                        </p:tgtEl>
                                        <p:attrNameLst>
                                          <p:attrName>ppt_y</p:attrName>
                                        </p:attrNameLst>
                                      </p:cBhvr>
                                      <p:tavLst>
                                        <p:tav tm="0">
                                          <p:val>
                                            <p:strVal val="#ppt_y"/>
                                          </p:val>
                                        </p:tav>
                                        <p:tav tm="100000">
                                          <p:val>
                                            <p:strVal val="#ppt_y"/>
                                          </p:val>
                                        </p:tav>
                                      </p:tavLst>
                                    </p:anim>
                                    <p:animEffect transition="in" filter="fade">
                                      <p:cBhvr>
                                        <p:cTn id="57" dur="1000"/>
                                        <p:tgtEl>
                                          <p:spTgt spid="82947">
                                            <p:txEl>
                                              <p:pRg st="11" end="11"/>
                                            </p:txEl>
                                          </p:spTgt>
                                        </p:tgtEl>
                                      </p:cBhvr>
                                    </p:animEffect>
                                  </p:childTnLst>
                                </p:cTn>
                              </p:par>
                            </p:childTnLst>
                          </p:cTn>
                        </p:par>
                        <p:par>
                          <p:cTn id="58" fill="hold">
                            <p:stCondLst>
                              <p:cond delay="1000"/>
                            </p:stCondLst>
                            <p:childTnLst>
                              <p:par>
                                <p:cTn id="59" presetID="18" presetClass="entr" presetSubtype="12"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strips(downLeft)">
                                      <p:cBhvr>
                                        <p:cTn id="61" dur="1000"/>
                                        <p:tgtEl>
                                          <p:spTgt spid="7"/>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20"/>
          <p:cNvSpPr>
            <a:spLocks noGrp="1" noChangeArrowheads="1"/>
          </p:cNvSpPr>
          <p:nvPr>
            <p:ph type="title"/>
          </p:nvPr>
        </p:nvSpPr>
        <p:spPr/>
        <p:txBody>
          <a:bodyPr/>
          <a:lstStyle/>
          <a:p>
            <a:pPr eaLnBrk="1" hangingPunct="1"/>
            <a:r>
              <a:rPr dirty="0" smtClean="0">
                <a:latin typeface="Arial" charset="0"/>
                <a:cs typeface="Arial" charset="0"/>
              </a:rPr>
              <a:t>Primitive Data Types</a:t>
            </a:r>
          </a:p>
        </p:txBody>
      </p:sp>
      <p:graphicFrame>
        <p:nvGraphicFramePr>
          <p:cNvPr id="1374675" name="Group 467"/>
          <p:cNvGraphicFramePr>
            <a:graphicFrameLocks noGrp="1"/>
          </p:cNvGraphicFramePr>
          <p:nvPr>
            <p:ph type="tbl" idx="4294967295"/>
            <p:extLst>
              <p:ext uri="{D42A27DB-BD31-4B8C-83A1-F6EECF244321}">
                <p14:modId xmlns:p14="http://schemas.microsoft.com/office/powerpoint/2010/main" val="3007204617"/>
              </p:ext>
            </p:extLst>
          </p:nvPr>
        </p:nvGraphicFramePr>
        <p:xfrm>
          <a:off x="457200" y="1197309"/>
          <a:ext cx="8229600" cy="5045713"/>
        </p:xfrm>
        <a:graphic>
          <a:graphicData uri="http://schemas.openxmlformats.org/drawingml/2006/table">
            <a:tbl>
              <a:tblPr/>
              <a:tblGrid>
                <a:gridCol w="949998">
                  <a:extLst>
                    <a:ext uri="{9D8B030D-6E8A-4147-A177-3AD203B41FA5}">
                      <a16:colId xmlns:a16="http://schemas.microsoft.com/office/drawing/2014/main" xmlns="" val="20000"/>
                    </a:ext>
                  </a:extLst>
                </a:gridCol>
                <a:gridCol w="730235">
                  <a:extLst>
                    <a:ext uri="{9D8B030D-6E8A-4147-A177-3AD203B41FA5}">
                      <a16:colId xmlns:a16="http://schemas.microsoft.com/office/drawing/2014/main" xmlns="" val="20001"/>
                    </a:ext>
                  </a:extLst>
                </a:gridCol>
                <a:gridCol w="1119529">
                  <a:extLst>
                    <a:ext uri="{9D8B030D-6E8A-4147-A177-3AD203B41FA5}">
                      <a16:colId xmlns:a16="http://schemas.microsoft.com/office/drawing/2014/main" xmlns="" val="20002"/>
                    </a:ext>
                  </a:extLst>
                </a:gridCol>
                <a:gridCol w="937413">
                  <a:extLst>
                    <a:ext uri="{9D8B030D-6E8A-4147-A177-3AD203B41FA5}">
                      <a16:colId xmlns:a16="http://schemas.microsoft.com/office/drawing/2014/main" xmlns="" val="20003"/>
                    </a:ext>
                  </a:extLst>
                </a:gridCol>
                <a:gridCol w="1017153">
                  <a:extLst>
                    <a:ext uri="{9D8B030D-6E8A-4147-A177-3AD203B41FA5}">
                      <a16:colId xmlns:a16="http://schemas.microsoft.com/office/drawing/2014/main" xmlns="" val="20004"/>
                    </a:ext>
                  </a:extLst>
                </a:gridCol>
                <a:gridCol w="1271441">
                  <a:extLst>
                    <a:ext uri="{9D8B030D-6E8A-4147-A177-3AD203B41FA5}">
                      <a16:colId xmlns:a16="http://schemas.microsoft.com/office/drawing/2014/main" xmlns="" val="20005"/>
                    </a:ext>
                  </a:extLst>
                </a:gridCol>
                <a:gridCol w="2203831">
                  <a:extLst>
                    <a:ext uri="{9D8B030D-6E8A-4147-A177-3AD203B41FA5}">
                      <a16:colId xmlns:a16="http://schemas.microsoft.com/office/drawing/2014/main" xmlns="" val="20006"/>
                    </a:ext>
                  </a:extLst>
                </a:gridCol>
              </a:tblGrid>
              <a:tr h="8382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Data</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Type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Size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(bits)</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Type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Signed</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Default </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ea typeface="Times New Roman" pitchFamily="18" charset="0"/>
                          <a:cs typeface="Courier New" pitchFamily="49" charset="0"/>
                        </a:rPr>
                        <a:t>Value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j-lt"/>
                          <a:ea typeface="Times New Roman" pitchFamily="18" charset="0"/>
                          <a:cs typeface="Courier New" pitchFamily="49" charset="0"/>
                        </a:rPr>
                        <a:t>Min Value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j-lt"/>
                          <a:ea typeface="Times New Roman" pitchFamily="18" charset="0"/>
                          <a:cs typeface="Courier New" pitchFamily="49" charset="0"/>
                        </a:rPr>
                        <a:t>Max Value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1D1D1"/>
                    </a:solidFill>
                  </a:tcPr>
                </a:tc>
                <a:extLst>
                  <a:ext uri="{0D108BD9-81ED-4DB2-BD59-A6C34878D82A}">
                    <a16:rowId xmlns:a16="http://schemas.microsoft.com/office/drawing/2014/main" xmlns="" val="10000"/>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mj-lt"/>
                          <a:ea typeface="Times New Roman" pitchFamily="18" charset="0"/>
                          <a:cs typeface="Courier New" pitchFamily="49" charset="0"/>
                        </a:rPr>
                        <a:t>boolean</a:t>
                      </a:r>
                      <a:endPar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1</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N/A</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N/A</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false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 false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True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char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16</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Single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Unicode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Character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‘\u0000’</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‘\u0000’ (0)</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a:t>
                      </a:r>
                      <a:r>
                        <a:rPr kumimoji="0" lang="en-US" sz="1600" b="0" i="0" u="none" strike="noStrike" cap="none" normalizeH="0" baseline="0" dirty="0" err="1" smtClean="0">
                          <a:ln>
                            <a:noFill/>
                          </a:ln>
                          <a:solidFill>
                            <a:schemeClr val="tx1"/>
                          </a:solidFill>
                          <a:effectLst/>
                          <a:latin typeface="+mj-lt"/>
                          <a:ea typeface="Times New Roman" pitchFamily="18" charset="0"/>
                          <a:cs typeface="Courier New" pitchFamily="49" charset="0"/>
                        </a:rPr>
                        <a:t>uFFFF</a:t>
                      </a: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 (2</a:t>
                      </a:r>
                      <a:r>
                        <a:rPr kumimoji="0" lang="en-US" sz="1600" b="0" i="0" u="none" strike="noStrike" cap="none" normalizeH="0" baseline="30000" dirty="0" smtClean="0">
                          <a:ln>
                            <a:noFill/>
                          </a:ln>
                          <a:solidFill>
                            <a:schemeClr val="tx1"/>
                          </a:solidFill>
                          <a:effectLst/>
                          <a:latin typeface="+mj-lt"/>
                          <a:ea typeface="Times New Roman" pitchFamily="18" charset="0"/>
                          <a:cs typeface="Courier New" pitchFamily="49" charset="0"/>
                        </a:rPr>
                        <a:t>16</a:t>
                      </a: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 – 1)</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byte</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8</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0" algn="l"/>
                          <a:tab pos="457200" algn="l"/>
                          <a:tab pos="609600" algn="l"/>
                          <a:tab pos="1217613" algn="l"/>
                          <a:tab pos="1827213" algn="l"/>
                          <a:tab pos="2435225" algn="l"/>
                          <a:tab pos="3044825" algn="l"/>
                          <a:tab pos="3654425" algn="l"/>
                          <a:tab pos="4262438" algn="l"/>
                          <a:tab pos="4872038" algn="l"/>
                          <a:tab pos="5480050" algn="l"/>
                          <a:tab pos="6089650" algn="l"/>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Integer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0" algn="l"/>
                          <a:tab pos="457200" algn="l"/>
                          <a:tab pos="609600" algn="l"/>
                          <a:tab pos="1217613" algn="l"/>
                          <a:tab pos="1827213" algn="l"/>
                          <a:tab pos="2435225" algn="l"/>
                          <a:tab pos="3044825" algn="l"/>
                          <a:tab pos="3654425" algn="l"/>
                          <a:tab pos="4262438" algn="l"/>
                          <a:tab pos="4872038" algn="l"/>
                          <a:tab pos="5480050" algn="l"/>
                          <a:tab pos="6089650" algn="l"/>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0</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-128(-2</a:t>
                      </a:r>
                      <a:r>
                        <a:rPr kumimoji="0" lang="en-US" sz="1600" b="0" i="0" u="none" strike="noStrike" cap="none" normalizeH="0" baseline="30000" smtClean="0">
                          <a:ln>
                            <a:noFill/>
                          </a:ln>
                          <a:solidFill>
                            <a:schemeClr val="tx1"/>
                          </a:solidFill>
                          <a:effectLst/>
                          <a:latin typeface="+mj-lt"/>
                          <a:ea typeface="Times New Roman" pitchFamily="18" charset="0"/>
                          <a:cs typeface="Courier New" pitchFamily="49" charset="0"/>
                        </a:rPr>
                        <a:t>7</a:t>
                      </a: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tab pos="0" algn="l"/>
                          <a:tab pos="457200" algn="l"/>
                          <a:tab pos="609600" algn="l"/>
                          <a:tab pos="1217613" algn="l"/>
                          <a:tab pos="1827213" algn="l"/>
                          <a:tab pos="2435225" algn="l"/>
                          <a:tab pos="3044825" algn="l"/>
                          <a:tab pos="3654425" algn="l"/>
                          <a:tab pos="4262438" algn="l"/>
                          <a:tab pos="4872038" algn="l"/>
                          <a:tab pos="5480050" algn="l"/>
                          <a:tab pos="6089650" algn="l"/>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127 (2</a:t>
                      </a:r>
                      <a:r>
                        <a:rPr kumimoji="0" lang="en-US" sz="1600" b="0" i="0" u="none" strike="noStrike" cap="none" normalizeH="0" baseline="30000" dirty="0" smtClean="0">
                          <a:ln>
                            <a:noFill/>
                          </a:ln>
                          <a:solidFill>
                            <a:schemeClr val="tx1"/>
                          </a:solidFill>
                          <a:effectLst/>
                          <a:latin typeface="+mj-lt"/>
                          <a:ea typeface="Times New Roman" pitchFamily="18" charset="0"/>
                          <a:cs typeface="Courier New" pitchFamily="49" charset="0"/>
                        </a:rPr>
                        <a:t>7</a:t>
                      </a: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 – 1)</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short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16</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rPr>
                        <a:t>Integer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0</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-2</a:t>
                      </a:r>
                      <a:r>
                        <a:rPr kumimoji="0" lang="en-US" sz="1600" b="0" i="0" u="none" strike="noStrike" cap="none" normalizeH="0" baseline="30000" smtClean="0">
                          <a:ln>
                            <a:noFill/>
                          </a:ln>
                          <a:solidFill>
                            <a:schemeClr val="tx1"/>
                          </a:solidFill>
                          <a:effectLst/>
                          <a:latin typeface="+mj-lt"/>
                          <a:ea typeface="Times New Roman" pitchFamily="18" charset="0"/>
                          <a:cs typeface="Courier New" pitchFamily="49" charset="0"/>
                        </a:rPr>
                        <a:t>15</a:t>
                      </a: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 </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2</a:t>
                      </a:r>
                      <a:r>
                        <a:rPr kumimoji="0" lang="en-US" sz="1600" b="0" i="0" u="none" strike="noStrike" cap="none" normalizeH="0" baseline="30000" smtClean="0">
                          <a:ln>
                            <a:noFill/>
                          </a:ln>
                          <a:solidFill>
                            <a:schemeClr val="tx1"/>
                          </a:solidFill>
                          <a:effectLst/>
                          <a:latin typeface="+mj-lt"/>
                          <a:ea typeface="Times New Roman" pitchFamily="18" charset="0"/>
                          <a:cs typeface="Courier New" pitchFamily="49" charset="0"/>
                        </a:rPr>
                        <a:t>15</a:t>
                      </a: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 – 1</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mj-lt"/>
                          <a:cs typeface="Times New Roman" pitchFamily="18" charset="0"/>
                        </a:rPr>
                        <a:t>int</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32</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Integer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0</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-2</a:t>
                      </a:r>
                      <a:r>
                        <a:rPr kumimoji="0" lang="en-US" sz="1600" b="0" i="0" u="none" strike="noStrike" cap="none" normalizeH="0" baseline="30000" smtClean="0">
                          <a:ln>
                            <a:noFill/>
                          </a:ln>
                          <a:solidFill>
                            <a:schemeClr val="tx1"/>
                          </a:solidFill>
                          <a:effectLst/>
                          <a:latin typeface="+mj-lt"/>
                          <a:cs typeface="Times New Roman" pitchFamily="18" charset="0"/>
                        </a:rPr>
                        <a:t>31</a:t>
                      </a:r>
                      <a:r>
                        <a:rPr kumimoji="0" lang="en-US" sz="1600" b="0" i="0" u="none" strike="noStrike" cap="none" normalizeH="0" baseline="0" smtClean="0">
                          <a:ln>
                            <a:noFill/>
                          </a:ln>
                          <a:solidFill>
                            <a:schemeClr val="tx1"/>
                          </a:solidFill>
                          <a:effectLst/>
                          <a:latin typeface="+mj-lt"/>
                          <a:cs typeface="Times New Roman" pitchFamily="18" charset="0"/>
                        </a:rPr>
                        <a:t> </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2</a:t>
                      </a:r>
                      <a:r>
                        <a:rPr kumimoji="0" lang="en-US" sz="1600" b="0" i="0" u="none" strike="noStrike" cap="none" normalizeH="0" baseline="30000" smtClean="0">
                          <a:ln>
                            <a:noFill/>
                          </a:ln>
                          <a:solidFill>
                            <a:schemeClr val="tx1"/>
                          </a:solidFill>
                          <a:effectLst/>
                          <a:latin typeface="+mj-lt"/>
                          <a:cs typeface="Times New Roman" pitchFamily="18" charset="0"/>
                        </a:rPr>
                        <a:t>31</a:t>
                      </a:r>
                      <a:r>
                        <a:rPr kumimoji="0" lang="en-US" sz="1600" b="0" i="0" u="none" strike="noStrike" cap="none" normalizeH="0" baseline="0" smtClean="0">
                          <a:ln>
                            <a:noFill/>
                          </a:ln>
                          <a:solidFill>
                            <a:schemeClr val="tx1"/>
                          </a:solidFill>
                          <a:effectLst/>
                          <a:latin typeface="+mj-lt"/>
                          <a:cs typeface="Times New Roman" pitchFamily="18" charset="0"/>
                        </a:rPr>
                        <a:t> – 1</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413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long</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64</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Integer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0L</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-2</a:t>
                      </a:r>
                      <a:r>
                        <a:rPr kumimoji="0" lang="en-US" sz="1600" b="0" i="0" u="none" strike="noStrike" cap="none" normalizeH="0" baseline="30000" smtClean="0">
                          <a:ln>
                            <a:noFill/>
                          </a:ln>
                          <a:solidFill>
                            <a:schemeClr val="tx1"/>
                          </a:solidFill>
                          <a:effectLst/>
                          <a:latin typeface="+mj-lt"/>
                          <a:cs typeface="Times New Roman" pitchFamily="18" charset="0"/>
                        </a:rPr>
                        <a:t>63</a:t>
                      </a:r>
                      <a:r>
                        <a:rPr kumimoji="0" lang="en-US" sz="1600" b="0" i="0" u="none" strike="noStrike" cap="none" normalizeH="0" baseline="0" smtClean="0">
                          <a:ln>
                            <a:noFill/>
                          </a:ln>
                          <a:solidFill>
                            <a:schemeClr val="tx1"/>
                          </a:solidFill>
                          <a:effectLst/>
                          <a:latin typeface="+mj-lt"/>
                          <a:cs typeface="Times New Roman" pitchFamily="18" charset="0"/>
                        </a:rPr>
                        <a:t> </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2</a:t>
                      </a:r>
                      <a:r>
                        <a:rPr kumimoji="0" lang="en-US" sz="1600" b="0" i="0" u="none" strike="noStrike" cap="none" normalizeH="0" baseline="30000" smtClean="0">
                          <a:ln>
                            <a:noFill/>
                          </a:ln>
                          <a:solidFill>
                            <a:schemeClr val="tx1"/>
                          </a:solidFill>
                          <a:effectLst/>
                          <a:latin typeface="+mj-lt"/>
                          <a:cs typeface="Times New Roman" pitchFamily="18" charset="0"/>
                        </a:rPr>
                        <a:t>63</a:t>
                      </a:r>
                      <a:r>
                        <a:rPr kumimoji="0" lang="en-US" sz="1600" b="0" i="0" u="none" strike="noStrike" cap="none" normalizeH="0" baseline="0" smtClean="0">
                          <a:ln>
                            <a:noFill/>
                          </a:ln>
                          <a:solidFill>
                            <a:schemeClr val="tx1"/>
                          </a:solidFill>
                          <a:effectLst/>
                          <a:latin typeface="+mj-lt"/>
                          <a:cs typeface="Times New Roman" pitchFamily="18" charset="0"/>
                        </a:rPr>
                        <a:t> – 1</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8382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float</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32</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Floating</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Point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Number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0.0F</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1.4E-45</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3.4028235E38</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8397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double</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64</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Floating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Point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ea typeface="Times New Roman" pitchFamily="18" charset="0"/>
                          <a:cs typeface="Courier New" pitchFamily="49" charset="0"/>
                        </a:rPr>
                        <a:t>Number</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Courier New" pitchFamily="49" charset="0"/>
                          <a:sym typeface="Wingdings" pitchFamily="2" charset="2"/>
                        </a:rPr>
                        <a:t></a:t>
                      </a: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0.0</a:t>
                      </a:r>
                      <a:endParaRPr kumimoji="0" lang="en-US" sz="1600" b="0" i="0" u="none" strike="noStrike" cap="none" normalizeH="0" baseline="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4.9E-324</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1.7976931348623157</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E308</a:t>
                      </a:r>
                      <a:endParaRPr kumimoji="0" lang="en-US" sz="1600" b="0" i="0" u="none" strike="noStrike" cap="none" normalizeH="0" baseline="0" dirty="0" smtClean="0">
                        <a:ln>
                          <a:noFill/>
                        </a:ln>
                        <a:solidFill>
                          <a:schemeClr val="tx1"/>
                        </a:solidFill>
                        <a:effectLst/>
                        <a:latin typeface="+mj-lt"/>
                      </a:endParaRPr>
                    </a:p>
                  </a:txBody>
                  <a:tcPr marL="91437" marR="914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2" name="Rectangle 1"/>
          <p:cNvSpPr/>
          <p:nvPr/>
        </p:nvSpPr>
        <p:spPr>
          <a:xfrm>
            <a:off x="457200" y="6248400"/>
            <a:ext cx="8382000" cy="307777"/>
          </a:xfrm>
          <a:prstGeom prst="rect">
            <a:avLst/>
          </a:prstGeom>
        </p:spPr>
        <p:txBody>
          <a:bodyPr wrap="square">
            <a:spAutoFit/>
          </a:bodyPr>
          <a:lstStyle/>
          <a:p>
            <a:pPr algn="ctr" eaLnBrk="1" hangingPunct="1"/>
            <a:r>
              <a:rPr lang="en-US" altLang="en-US" sz="1400" dirty="0" smtClean="0">
                <a:latin typeface="Arial" charset="0"/>
              </a:rPr>
              <a:t>Append uppercase or lowercase "</a:t>
            </a:r>
            <a:r>
              <a:rPr lang="en-US" altLang="en-US" sz="1400" dirty="0" smtClean="0">
                <a:latin typeface="Courier New" pitchFamily="49" charset="0"/>
                <a:cs typeface="Courier New" pitchFamily="49" charset="0"/>
              </a:rPr>
              <a:t>L</a:t>
            </a:r>
            <a:r>
              <a:rPr lang="en-US" altLang="en-US" sz="1400" dirty="0" smtClean="0">
                <a:latin typeface="Arial" charset="0"/>
              </a:rPr>
              <a:t>" or "</a:t>
            </a:r>
            <a:r>
              <a:rPr lang="en-US" altLang="en-US" sz="1400" dirty="0" smtClean="0">
                <a:latin typeface="Courier New" pitchFamily="49" charset="0"/>
                <a:cs typeface="Courier New" pitchFamily="49" charset="0"/>
              </a:rPr>
              <a:t>F</a:t>
            </a:r>
            <a:r>
              <a:rPr lang="en-US" altLang="en-US" sz="1400" dirty="0" smtClean="0">
                <a:latin typeface="Arial" charset="0"/>
              </a:rPr>
              <a:t>" to the number to specify a long or a float number.</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title"/>
          </p:nvPr>
        </p:nvSpPr>
        <p:spPr>
          <a:noFill/>
        </p:spPr>
        <p:txBody>
          <a:bodyPr/>
          <a:lstStyle/>
          <a:p>
            <a:pPr eaLnBrk="1" hangingPunct="1"/>
            <a:r>
              <a:rPr lang="en-US" dirty="0" smtClean="0">
                <a:latin typeface="Arial" charset="0"/>
                <a:cs typeface="Arial" charset="0"/>
              </a:rPr>
              <a:t>Unicode Character Set</a:t>
            </a:r>
            <a:endParaRPr lang="en-US" dirty="0">
              <a:latin typeface="Arial" charset="0"/>
              <a:cs typeface="Arial" charset="0"/>
            </a:endParaRPr>
          </a:p>
        </p:txBody>
      </p:sp>
      <p:sp>
        <p:nvSpPr>
          <p:cNvPr id="1219588" name="Rectangle 4"/>
          <p:cNvSpPr>
            <a:spLocks noChangeArrowheads="1"/>
          </p:cNvSpPr>
          <p:nvPr/>
        </p:nvSpPr>
        <p:spPr bwMode="auto">
          <a:xfrm>
            <a:off x="457200" y="1586301"/>
            <a:ext cx="8001000" cy="1538883"/>
          </a:xfrm>
          <a:prstGeom prst="rect">
            <a:avLst/>
          </a:prstGeom>
          <a:noFill/>
          <a:ln w="9525">
            <a:noFill/>
            <a:miter lim="800000"/>
            <a:headEnd/>
            <a:tailEnd/>
          </a:ln>
        </p:spPr>
        <p:txBody>
          <a:bodyPr tIns="0" bIns="0" anchor="ctr">
            <a:spAutoFit/>
          </a:bodyPr>
          <a:lstStyle/>
          <a:p>
            <a:pPr>
              <a:spcBef>
                <a:spcPts val="600"/>
              </a:spcBef>
              <a:buClr>
                <a:schemeClr val="accent1"/>
              </a:buClr>
              <a:buFont typeface="Wingdings" pitchFamily="2" charset="2"/>
              <a:buChar char="§"/>
              <a:tabLst>
                <a:tab pos="579438" algn="l"/>
              </a:tabLst>
              <a:defRPr/>
            </a:pPr>
            <a:r>
              <a:rPr lang="en-US" b="0" dirty="0">
                <a:solidFill>
                  <a:schemeClr val="tx2"/>
                </a:solidFill>
                <a:latin typeface="+mj-lt"/>
              </a:rPr>
              <a:t> </a:t>
            </a:r>
            <a:r>
              <a:rPr lang="en-US" b="0" dirty="0">
                <a:latin typeface="Arial" charset="0"/>
                <a:cs typeface="Arial" charset="0"/>
              </a:rPr>
              <a:t>char data type in Java is 2 bytes because it uses UNICODE character set to support </a:t>
            </a:r>
            <a:r>
              <a:rPr lang="en-US" b="0" dirty="0">
                <a:solidFill>
                  <a:srgbClr val="FF0000"/>
                </a:solidFill>
                <a:latin typeface="Arial" charset="0"/>
                <a:cs typeface="Arial" charset="0"/>
              </a:rPr>
              <a:t>internationalization</a:t>
            </a:r>
          </a:p>
          <a:p>
            <a:pPr>
              <a:spcBef>
                <a:spcPts val="600"/>
              </a:spcBef>
              <a:buClr>
                <a:schemeClr val="accent1"/>
              </a:buClr>
              <a:buFont typeface="Wingdings" pitchFamily="2" charset="2"/>
              <a:buChar char="§"/>
              <a:tabLst>
                <a:tab pos="579438" algn="l"/>
              </a:tabLst>
              <a:defRPr/>
            </a:pPr>
            <a:endParaRPr lang="en-US" b="0" dirty="0">
              <a:latin typeface="Arial" charset="0"/>
              <a:cs typeface="Arial" charset="0"/>
            </a:endParaRPr>
          </a:p>
          <a:p>
            <a:pPr>
              <a:spcBef>
                <a:spcPts val="600"/>
              </a:spcBef>
              <a:buClr>
                <a:schemeClr val="accent1"/>
              </a:buClr>
              <a:buFont typeface="Wingdings" pitchFamily="2" charset="2"/>
              <a:buChar char="§"/>
              <a:tabLst>
                <a:tab pos="579438" algn="l"/>
              </a:tabLst>
              <a:defRPr/>
            </a:pPr>
            <a:r>
              <a:rPr lang="en-US" b="0" dirty="0" smtClean="0">
                <a:latin typeface="Arial" charset="0"/>
                <a:cs typeface="Arial" charset="0"/>
              </a:rPr>
              <a:t> UNICODE </a:t>
            </a:r>
            <a:r>
              <a:rPr lang="en-US" b="0" dirty="0">
                <a:latin typeface="Arial" charset="0"/>
                <a:cs typeface="Arial" charset="0"/>
              </a:rPr>
              <a:t>character set supports all known scripts and languages in the world</a:t>
            </a:r>
          </a:p>
        </p:txBody>
      </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733200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dirty="0" smtClean="0">
                <a:latin typeface="Arial" charset="0"/>
                <a:cs typeface="Arial" charset="0"/>
              </a:rPr>
              <a:t>Operators</a:t>
            </a:r>
          </a:p>
        </p:txBody>
      </p:sp>
      <p:graphicFrame>
        <p:nvGraphicFramePr>
          <p:cNvPr id="1234264" name="Group 344"/>
          <p:cNvGraphicFramePr>
            <a:graphicFrameLocks noGrp="1"/>
          </p:cNvGraphicFramePr>
          <p:nvPr>
            <p:ph type="tbl" idx="4294967295"/>
            <p:extLst>
              <p:ext uri="{D42A27DB-BD31-4B8C-83A1-F6EECF244321}">
                <p14:modId xmlns:p14="http://schemas.microsoft.com/office/powerpoint/2010/main" val="4293449391"/>
              </p:ext>
            </p:extLst>
          </p:nvPr>
        </p:nvGraphicFramePr>
        <p:xfrm>
          <a:off x="457200" y="1066800"/>
          <a:ext cx="8153401" cy="5277803"/>
        </p:xfrm>
        <a:graphic>
          <a:graphicData uri="http://schemas.openxmlformats.org/drawingml/2006/table">
            <a:tbl>
              <a:tblPr/>
              <a:tblGrid>
                <a:gridCol w="2792261">
                  <a:extLst>
                    <a:ext uri="{9D8B030D-6E8A-4147-A177-3AD203B41FA5}">
                      <a16:colId xmlns:a16="http://schemas.microsoft.com/office/drawing/2014/main" xmlns="" val="20000"/>
                    </a:ext>
                  </a:extLst>
                </a:gridCol>
                <a:gridCol w="3495360">
                  <a:extLst>
                    <a:ext uri="{9D8B030D-6E8A-4147-A177-3AD203B41FA5}">
                      <a16:colId xmlns:a16="http://schemas.microsoft.com/office/drawing/2014/main" xmlns="" val="20001"/>
                    </a:ext>
                  </a:extLst>
                </a:gridCol>
                <a:gridCol w="1865780">
                  <a:extLst>
                    <a:ext uri="{9D8B030D-6E8A-4147-A177-3AD203B41FA5}">
                      <a16:colId xmlns:a16="http://schemas.microsoft.com/office/drawing/2014/main" xmlns="" val="20002"/>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kern="1200" cap="none" normalizeH="0" baseline="0" dirty="0" smtClean="0">
                          <a:ln>
                            <a:noFill/>
                          </a:ln>
                          <a:solidFill>
                            <a:schemeClr val="tx1"/>
                          </a:solidFill>
                          <a:effectLst/>
                          <a:latin typeface="+mj-lt"/>
                          <a:ea typeface="+mn-ea"/>
                          <a:cs typeface="Times New Roman" pitchFamily="18" charset="0"/>
                        </a:rPr>
                        <a:t>Type of Operators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kern="1200" cap="none" normalizeH="0" baseline="0" smtClean="0">
                          <a:ln>
                            <a:noFill/>
                          </a:ln>
                          <a:solidFill>
                            <a:schemeClr val="tx1"/>
                          </a:solidFill>
                          <a:effectLst/>
                          <a:latin typeface="+mj-lt"/>
                          <a:ea typeface="+mn-ea"/>
                          <a:cs typeface="Times New Roman" pitchFamily="18" charset="0"/>
                        </a:rPr>
                        <a:t>Operators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kern="1200" cap="none" normalizeH="0" baseline="0" dirty="0" smtClean="0">
                          <a:ln>
                            <a:noFill/>
                          </a:ln>
                          <a:solidFill>
                            <a:schemeClr val="tx1"/>
                          </a:solidFill>
                          <a:effectLst/>
                          <a:latin typeface="+mj-lt"/>
                          <a:ea typeface="+mn-ea"/>
                          <a:cs typeface="Times New Roman" pitchFamily="18" charset="0"/>
                        </a:rPr>
                        <a:t>Associativity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25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Postfix operators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 . (parameters)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Prefix Unary operators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  -- + -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Right to Left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Object creation and cast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new (type)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Right to Left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048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Multiplication/Division/Modulus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Addition/Subtraction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Shift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&gt;&gt; &gt;&gt;&gt; &lt;&lt;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Relational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&lt; &lt;= &gt; &gt;= </a:t>
                      </a:r>
                      <a:r>
                        <a:rPr kumimoji="0" lang="en-US" sz="1400" b="0" i="0" u="none" strike="noStrike" kern="1200" cap="none" normalizeH="0" baseline="0" dirty="0" err="1" smtClean="0">
                          <a:ln>
                            <a:noFill/>
                          </a:ln>
                          <a:solidFill>
                            <a:schemeClr val="tx1"/>
                          </a:solidFill>
                          <a:effectLst/>
                          <a:latin typeface="+mj-lt"/>
                          <a:ea typeface="+mn-ea"/>
                          <a:cs typeface="Times New Roman" pitchFamily="18" charset="0"/>
                        </a:rPr>
                        <a:t>instanceof</a:t>
                      </a:r>
                      <a:endParaRPr kumimoji="0" lang="en-US" sz="1400" b="0" i="0" u="none" strike="noStrike" kern="1200" cap="none" normalizeH="0" baseline="0" dirty="0" smtClean="0">
                        <a:ln>
                          <a:noFill/>
                        </a:ln>
                        <a:solidFill>
                          <a:schemeClr val="tx1"/>
                        </a:solidFill>
                        <a:effectLst/>
                        <a:latin typeface="+mj-lt"/>
                        <a:ea typeface="+mn-ea"/>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825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Equality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Bit-wise/Boolean AND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&amp;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Bit-wise/Boolean XOR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Bit-wise/Boolean 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4603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Logical AND (Short-circuit or Conditional)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&amp;&amp;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461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Logical OR (Short-circuit or Conditional)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Left to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284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Ternary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smtClean="0">
                          <a:ln>
                            <a:noFill/>
                          </a:ln>
                          <a:solidFill>
                            <a:schemeClr val="tx1"/>
                          </a:solidFill>
                          <a:effectLst/>
                          <a:latin typeface="+mj-lt"/>
                          <a:ea typeface="+mn-ea"/>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Right to Left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33528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Assignment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 += -= *= /= %= &lt;&lt;= &gt;&gt;= &gt;&gt;&gt;= &amp;=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mj-lt"/>
                          <a:ea typeface="+mn-ea"/>
                          <a:cs typeface="Times New Roman" pitchFamily="18" charset="0"/>
                        </a:rPr>
                        <a:t>Right to Left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bl>
          </a:graphicData>
        </a:graphic>
      </p:graphicFrame>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smtClean="0">
                <a:latin typeface="Arial" charset="0"/>
                <a:cs typeface="Arial" charset="0"/>
              </a:rPr>
              <a:t>Agenda</a:t>
            </a:r>
          </a:p>
        </p:txBody>
      </p:sp>
      <p:sp>
        <p:nvSpPr>
          <p:cNvPr id="16387" name="Rectangle 3"/>
          <p:cNvSpPr>
            <a:spLocks noGrp="1" noChangeArrowheads="1"/>
          </p:cNvSpPr>
          <p:nvPr>
            <p:ph type="body" idx="1"/>
          </p:nvPr>
        </p:nvSpPr>
        <p:spPr bwMode="auto"/>
        <p:txBody>
          <a:bodyPr/>
          <a:lstStyle/>
          <a:p>
            <a:r>
              <a:rPr dirty="0" smtClean="0">
                <a:latin typeface="Arial" charset="0"/>
                <a:cs typeface="Arial" charset="0"/>
              </a:rPr>
              <a:t>Introduction to Java</a:t>
            </a:r>
          </a:p>
          <a:p>
            <a:r>
              <a:rPr lang="en-US" dirty="0" smtClean="0">
                <a:latin typeface="Arial" charset="0"/>
                <a:cs typeface="Arial" charset="0"/>
              </a:rPr>
              <a:t>Java Architecture</a:t>
            </a:r>
          </a:p>
          <a:p>
            <a:r>
              <a:rPr lang="en-US" dirty="0" smtClean="0">
                <a:latin typeface="Arial" charset="0"/>
                <a:cs typeface="Arial" charset="0"/>
              </a:rPr>
              <a:t>Setting up the environment</a:t>
            </a:r>
          </a:p>
          <a:p>
            <a:r>
              <a:rPr lang="en-US" dirty="0" smtClean="0">
                <a:latin typeface="Arial" charset="0"/>
                <a:cs typeface="Arial" charset="0"/>
              </a:rPr>
              <a:t>Language Fundamentals</a:t>
            </a:r>
          </a:p>
          <a:p>
            <a:r>
              <a:rPr lang="en-US" dirty="0" smtClean="0">
                <a:latin typeface="Arial" charset="0"/>
                <a:cs typeface="Arial" charset="0"/>
              </a:rPr>
              <a:t>Data types and operators</a:t>
            </a:r>
          </a:p>
          <a:p>
            <a:r>
              <a:rPr lang="en-US" dirty="0" smtClean="0">
                <a:latin typeface="Arial" charset="0"/>
                <a:cs typeface="Arial" charset="0"/>
              </a:rPr>
              <a:t>Control Structures</a:t>
            </a:r>
          </a:p>
          <a:p>
            <a:r>
              <a:rPr lang="en-US" dirty="0" smtClean="0">
                <a:latin typeface="Arial" charset="0"/>
                <a:cs typeface="Arial" charset="0"/>
              </a:rPr>
              <a:t>Arrays and Strings</a:t>
            </a:r>
          </a:p>
          <a:p>
            <a:r>
              <a:rPr lang="en-US" dirty="0" smtClean="0">
                <a:latin typeface="Arial" charset="0"/>
                <a:cs typeface="Arial" charset="0"/>
              </a:rPr>
              <a:t>Command line arguments</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dirty="0" smtClean="0">
              <a:latin typeface="Arial" charset="0"/>
              <a:cs typeface="Arial" charset="0"/>
            </a:endParaRPr>
          </a:p>
          <a:p>
            <a:endParaRPr dirty="0" smtClean="0">
              <a:latin typeface="Arial" charset="0"/>
              <a:cs typeface="Arial" charset="0"/>
            </a:endParaRPr>
          </a:p>
          <a:p>
            <a:endParaRPr dirty="0" smtClean="0">
              <a:latin typeface="Arial" charset="0"/>
              <a:cs typeface="Arial" charset="0"/>
            </a:endParaRPr>
          </a:p>
          <a:p>
            <a:endParaRPr dirty="0" smtClean="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795886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04800" y="430306"/>
            <a:ext cx="6705600" cy="411162"/>
          </a:xfrm>
        </p:spPr>
        <p:txBody>
          <a:bodyPr/>
          <a:lstStyle/>
          <a:p>
            <a:pPr eaLnBrk="1" hangingPunct="1"/>
            <a:r>
              <a:rPr sz="2400" dirty="0" smtClean="0">
                <a:latin typeface="Arial" charset="0"/>
                <a:cs typeface="Arial" charset="0"/>
              </a:rPr>
              <a:t> </a:t>
            </a:r>
            <a:r>
              <a:rPr dirty="0" smtClean="0">
                <a:latin typeface="Arial" charset="0"/>
                <a:cs typeface="Arial" charset="0"/>
              </a:rPr>
              <a:t>Conversions and Casting </a:t>
            </a:r>
          </a:p>
        </p:txBody>
      </p:sp>
      <p:sp>
        <p:nvSpPr>
          <p:cNvPr id="1235971" name="Rectangle 3"/>
          <p:cNvSpPr>
            <a:spLocks noGrp="1" noChangeArrowheads="1"/>
          </p:cNvSpPr>
          <p:nvPr>
            <p:ph type="body" idx="1"/>
          </p:nvPr>
        </p:nvSpPr>
        <p:spPr bwMode="auto"/>
        <p:txBody>
          <a:bodyPr/>
          <a:lstStyle/>
          <a:p>
            <a:pPr eaLnBrk="1" hangingPunct="1"/>
            <a:r>
              <a:rPr lang="en-US" dirty="0" smtClean="0"/>
              <a:t>Automatic type changing is known as </a:t>
            </a:r>
            <a:r>
              <a:rPr lang="en-US" b="1" dirty="0">
                <a:solidFill>
                  <a:srgbClr val="FF0000"/>
                </a:solidFill>
              </a:rPr>
              <a:t>Implicit Conversion</a:t>
            </a:r>
          </a:p>
          <a:p>
            <a:pPr lvl="3" eaLnBrk="1" hangingPunct="1"/>
            <a:r>
              <a:rPr lang="en-US" dirty="0" smtClean="0"/>
              <a:t>A variable of smaller capacity can be assigned to another variable of bigger capacity. This is called </a:t>
            </a:r>
            <a:r>
              <a:rPr lang="en-US" dirty="0" smtClean="0">
                <a:solidFill>
                  <a:srgbClr val="FF0000"/>
                </a:solidFill>
              </a:rPr>
              <a:t>widening</a:t>
            </a:r>
          </a:p>
          <a:p>
            <a:pPr lvl="1" eaLnBrk="1" hangingPunct="1">
              <a:buNone/>
            </a:pPr>
            <a:r>
              <a:rPr lang="en-US" sz="1600" dirty="0" smtClean="0">
                <a:solidFill>
                  <a:schemeClr val="accent2"/>
                </a:solidFill>
                <a:latin typeface="Lucida Console" pitchFamily="49" charset="0"/>
              </a:rPr>
              <a:t>		   	</a:t>
            </a:r>
            <a:r>
              <a:rPr lang="en-US" dirty="0" err="1">
                <a:latin typeface="Courier New" pitchFamily="49" charset="0"/>
              </a:rPr>
              <a:t>int</a:t>
            </a:r>
            <a:r>
              <a:rPr lang="en-US" dirty="0">
                <a:latin typeface="Courier New" pitchFamily="49" charset="0"/>
              </a:rPr>
              <a:t> i = 10;</a:t>
            </a:r>
          </a:p>
          <a:p>
            <a:pPr lvl="1" eaLnBrk="1" hangingPunct="1">
              <a:buNone/>
            </a:pPr>
            <a:r>
              <a:rPr lang="en-US" dirty="0">
                <a:latin typeface="Courier New" pitchFamily="49" charset="0"/>
              </a:rPr>
              <a:t>			double d;</a:t>
            </a:r>
          </a:p>
          <a:p>
            <a:pPr lvl="1" eaLnBrk="1" hangingPunct="1">
              <a:buNone/>
            </a:pPr>
            <a:r>
              <a:rPr lang="en-US" dirty="0">
                <a:latin typeface="Courier New" pitchFamily="49" charset="0"/>
              </a:rPr>
              <a:t>			d = i;</a:t>
            </a:r>
          </a:p>
          <a:p>
            <a:pPr lvl="1" eaLnBrk="1" hangingPunct="1">
              <a:buNone/>
            </a:pPr>
            <a:endParaRPr lang="en-US" sz="1600" dirty="0" smtClean="0">
              <a:solidFill>
                <a:schemeClr val="accent2"/>
              </a:solidFill>
              <a:latin typeface="Lucida Console" pitchFamily="49" charset="0"/>
            </a:endParaRPr>
          </a:p>
          <a:p>
            <a:pPr lvl="3" eaLnBrk="1" hangingPunct="1"/>
            <a:r>
              <a:rPr lang="en-US" dirty="0">
                <a:latin typeface="Arial" pitchFamily="34" charset="0"/>
              </a:rPr>
              <a:t>Legal conversions are</a:t>
            </a:r>
          </a:p>
          <a:p>
            <a:pPr eaLnBrk="1" hangingPunct="1">
              <a:spcBef>
                <a:spcPts val="600"/>
              </a:spcBef>
              <a:buNone/>
              <a:defRPr/>
            </a:pPr>
            <a:r>
              <a:rPr lang="en-US" sz="1600" dirty="0">
                <a:solidFill>
                  <a:schemeClr val="accent2"/>
                </a:solidFill>
                <a:latin typeface="Lucida Console" pitchFamily="49" charset="0"/>
              </a:rPr>
              <a:t>	</a:t>
            </a:r>
            <a:r>
              <a:rPr lang="en-US" sz="1600" dirty="0" smtClean="0">
                <a:solidFill>
                  <a:schemeClr val="accent2"/>
                </a:solidFill>
                <a:latin typeface="Lucida Console" pitchFamily="49" charset="0"/>
              </a:rPr>
              <a:t>	</a:t>
            </a:r>
            <a:r>
              <a:rPr lang="en-IN" b="1" dirty="0">
                <a:cs typeface="Arial" charset="0"/>
              </a:rPr>
              <a:t>byte </a:t>
            </a:r>
            <a:r>
              <a:rPr lang="en-IN" b="1" dirty="0">
                <a:cs typeface="Arial" charset="0"/>
                <a:sym typeface="Wingdings" pitchFamily="2" charset="2"/>
              </a:rPr>
              <a:t></a:t>
            </a:r>
            <a:r>
              <a:rPr lang="en-IN" b="1" dirty="0">
                <a:cs typeface="Arial" charset="0"/>
              </a:rPr>
              <a:t> short </a:t>
            </a:r>
            <a:r>
              <a:rPr lang="en-IN" b="1" dirty="0">
                <a:cs typeface="Arial" charset="0"/>
                <a:sym typeface="Wingdings" pitchFamily="2" charset="2"/>
              </a:rPr>
              <a:t></a:t>
            </a:r>
            <a:r>
              <a:rPr lang="en-IN" b="1" dirty="0">
                <a:cs typeface="Arial" charset="0"/>
              </a:rPr>
              <a:t> int </a:t>
            </a:r>
            <a:r>
              <a:rPr lang="en-IN" b="1" dirty="0">
                <a:cs typeface="Arial" charset="0"/>
                <a:sym typeface="Wingdings" pitchFamily="2" charset="2"/>
              </a:rPr>
              <a:t></a:t>
            </a:r>
            <a:r>
              <a:rPr lang="en-IN" b="1" dirty="0">
                <a:cs typeface="Arial" charset="0"/>
              </a:rPr>
              <a:t> long </a:t>
            </a:r>
            <a:r>
              <a:rPr lang="en-IN" b="1" dirty="0">
                <a:cs typeface="Arial" charset="0"/>
                <a:sym typeface="Wingdings" pitchFamily="2" charset="2"/>
              </a:rPr>
              <a:t></a:t>
            </a:r>
            <a:r>
              <a:rPr lang="en-IN" b="1" dirty="0">
                <a:cs typeface="Arial" charset="0"/>
              </a:rPr>
              <a:t> float </a:t>
            </a:r>
            <a:r>
              <a:rPr lang="en-IN" b="1" dirty="0">
                <a:cs typeface="Arial" charset="0"/>
                <a:sym typeface="Wingdings" pitchFamily="2" charset="2"/>
              </a:rPr>
              <a:t></a:t>
            </a:r>
            <a:r>
              <a:rPr lang="en-IN" b="1" dirty="0">
                <a:cs typeface="Arial" charset="0"/>
              </a:rPr>
              <a:t> double </a:t>
            </a:r>
          </a:p>
          <a:p>
            <a:pPr eaLnBrk="1" hangingPunct="1">
              <a:spcBef>
                <a:spcPts val="600"/>
              </a:spcBef>
              <a:buNone/>
              <a:defRPr/>
            </a:pPr>
            <a:r>
              <a:rPr lang="en-IN" b="1" dirty="0">
                <a:cs typeface="Arial" charset="0"/>
              </a:rPr>
              <a:t>                                	</a:t>
            </a:r>
            <a:r>
              <a:rPr lang="en-IN" b="1" dirty="0">
                <a:cs typeface="Arial" charset="0"/>
                <a:sym typeface="Symbol" pitchFamily="18" charset="2"/>
              </a:rPr>
              <a:t></a:t>
            </a:r>
            <a:endParaRPr lang="en-IN" b="1" dirty="0">
              <a:cs typeface="Arial" charset="0"/>
            </a:endParaRPr>
          </a:p>
          <a:p>
            <a:pPr eaLnBrk="1" hangingPunct="1">
              <a:spcBef>
                <a:spcPts val="600"/>
              </a:spcBef>
              <a:buNone/>
              <a:defRPr/>
            </a:pPr>
            <a:r>
              <a:rPr lang="en-IN" b="1" dirty="0">
                <a:cs typeface="Arial" charset="0"/>
              </a:rPr>
              <a:t>                            	           char</a:t>
            </a:r>
            <a:endParaRPr lang="en-IN" dirty="0">
              <a:cs typeface="Arial" charset="0"/>
            </a:endParaRPr>
          </a:p>
          <a:p>
            <a:pPr eaLnBrk="1" hangingPunct="1"/>
            <a:r>
              <a:rPr lang="en-US" dirty="0" smtClean="0"/>
              <a:t>Whenever a larger type is converted to a smaller type, we have to explicitly specify the </a:t>
            </a:r>
            <a:r>
              <a:rPr lang="en-US" dirty="0" smtClean="0">
                <a:solidFill>
                  <a:srgbClr val="FF0000"/>
                </a:solidFill>
              </a:rPr>
              <a:t>type cast operator </a:t>
            </a:r>
            <a:r>
              <a:rPr lang="en-US" dirty="0"/>
              <a:t>as narrowing is not allowed</a:t>
            </a:r>
          </a:p>
          <a:p>
            <a:pPr lvl="4" eaLnBrk="1" hangingPunct="1"/>
            <a:endParaRPr lang="en-US" dirty="0" smtClean="0">
              <a:solidFill>
                <a:schemeClr val="accent2"/>
              </a:solidFill>
            </a:endParaRPr>
          </a:p>
          <a:p>
            <a:pPr lvl="1" eaLnBrk="1" hangingPunct="1">
              <a:buNone/>
            </a:pPr>
            <a:r>
              <a:rPr lang="en-US" sz="1600" dirty="0" smtClean="0">
                <a:solidFill>
                  <a:schemeClr val="accent2"/>
                </a:solidFill>
                <a:latin typeface="Lucida Console" pitchFamily="49" charset="0"/>
              </a:rPr>
              <a:t>			</a:t>
            </a:r>
            <a:r>
              <a:rPr lang="en-US" dirty="0">
                <a:latin typeface="Courier New" pitchFamily="49" charset="0"/>
              </a:rPr>
              <a:t>double d = 10</a:t>
            </a:r>
          </a:p>
          <a:p>
            <a:pPr lvl="1" eaLnBrk="1" hangingPunct="1">
              <a:buNone/>
            </a:pPr>
            <a:r>
              <a:rPr lang="en-US" dirty="0">
                <a:latin typeface="Courier New" pitchFamily="49" charset="0"/>
              </a:rPr>
              <a:t>			</a:t>
            </a:r>
            <a:r>
              <a:rPr lang="en-US" dirty="0" err="1">
                <a:latin typeface="Courier New" pitchFamily="49" charset="0"/>
              </a:rPr>
              <a:t>int</a:t>
            </a:r>
            <a:r>
              <a:rPr lang="en-US" dirty="0">
                <a:latin typeface="Courier New" pitchFamily="49" charset="0"/>
              </a:rPr>
              <a:t> i;</a:t>
            </a:r>
          </a:p>
          <a:p>
            <a:pPr lvl="1" eaLnBrk="1" hangingPunct="1">
              <a:buNone/>
            </a:pPr>
            <a:r>
              <a:rPr lang="en-US" dirty="0">
                <a:latin typeface="Courier New" pitchFamily="49" charset="0"/>
              </a:rPr>
              <a:t>			i = (</a:t>
            </a:r>
            <a:r>
              <a:rPr lang="en-US" dirty="0" err="1">
                <a:latin typeface="Courier New" pitchFamily="49" charset="0"/>
              </a:rPr>
              <a:t>int</a:t>
            </a:r>
            <a:r>
              <a:rPr lang="en-US" dirty="0">
                <a:latin typeface="Courier New" pitchFamily="49" charset="0"/>
              </a:rPr>
              <a:t>) d;</a:t>
            </a:r>
          </a:p>
        </p:txBody>
      </p:sp>
      <p:grpSp>
        <p:nvGrpSpPr>
          <p:cNvPr id="4" name="Group 7"/>
          <p:cNvGrpSpPr>
            <a:grpSpLocks/>
          </p:cNvGrpSpPr>
          <p:nvPr/>
        </p:nvGrpSpPr>
        <p:grpSpPr bwMode="auto">
          <a:xfrm>
            <a:off x="5190564" y="5797120"/>
            <a:ext cx="2658036" cy="527480"/>
            <a:chOff x="4032" y="2480"/>
            <a:chExt cx="1632" cy="160"/>
          </a:xfrm>
        </p:grpSpPr>
        <p:sp>
          <p:nvSpPr>
            <p:cNvPr id="5" name="AutoShape 4"/>
            <p:cNvSpPr>
              <a:spLocks noChangeArrowheads="1"/>
            </p:cNvSpPr>
            <p:nvPr/>
          </p:nvSpPr>
          <p:spPr bwMode="auto">
            <a:xfrm flipH="1">
              <a:off x="4032" y="2480"/>
              <a:ext cx="1632" cy="160"/>
            </a:xfrm>
            <a:prstGeom prst="wedgeRoundRectCallout">
              <a:avLst>
                <a:gd name="adj1" fmla="val 118811"/>
                <a:gd name="adj2" fmla="val 75546"/>
                <a:gd name="adj3" fmla="val 16667"/>
              </a:avLst>
            </a:prstGeom>
            <a:solidFill>
              <a:srgbClr val="99CCFF">
                <a:alpha val="50195"/>
              </a:srgbClr>
            </a:solidFill>
            <a:ln w="12700" algn="ctr">
              <a:solidFill>
                <a:srgbClr val="333399"/>
              </a:solidFill>
              <a:miter lim="800000"/>
              <a:headEnd/>
              <a:tailEnd/>
            </a:ln>
          </p:spPr>
          <p:txBody>
            <a:bodyPr anchor="ctr"/>
            <a:lstStyle/>
            <a:p>
              <a:endParaRPr lang="en-US" sz="1200" b="1">
                <a:latin typeface="Arial" charset="0"/>
              </a:endParaRPr>
            </a:p>
          </p:txBody>
        </p:sp>
        <p:sp>
          <p:nvSpPr>
            <p:cNvPr id="6" name="Text Box 5"/>
            <p:cNvSpPr txBox="1">
              <a:spLocks noChangeArrowheads="1"/>
            </p:cNvSpPr>
            <p:nvPr/>
          </p:nvSpPr>
          <p:spPr bwMode="auto">
            <a:xfrm>
              <a:off x="4120" y="2522"/>
              <a:ext cx="149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400" dirty="0"/>
                <a:t>Type cast operator</a:t>
              </a:r>
            </a:p>
          </p:txBody>
        </p:sp>
      </p:gr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dirty="0" smtClean="0"/>
              <a:t>Control Structures</a:t>
            </a:r>
          </a:p>
        </p:txBody>
      </p:sp>
      <p:sp>
        <p:nvSpPr>
          <p:cNvPr id="107523" name="Rectangle 3"/>
          <p:cNvSpPr>
            <a:spLocks noGrp="1" noChangeArrowheads="1"/>
          </p:cNvSpPr>
          <p:nvPr>
            <p:ph type="body" idx="1"/>
          </p:nvPr>
        </p:nvSpPr>
        <p:spPr/>
        <p:txBody>
          <a:bodyPr/>
          <a:lstStyle/>
          <a:p>
            <a:pPr eaLnBrk="1" hangingPunct="1"/>
            <a:r>
              <a:rPr lang="en-US" sz="1900" dirty="0" smtClean="0"/>
              <a:t>Work the same as in C / C++</a:t>
            </a:r>
          </a:p>
          <a:p>
            <a:pPr marL="0" indent="0" eaLnBrk="1" hangingPunct="1">
              <a:buNone/>
            </a:pPr>
            <a:endParaRPr lang="en-US" sz="1900" dirty="0">
              <a:solidFill>
                <a:schemeClr val="accent2"/>
              </a:solidFill>
              <a:latin typeface="Courier New" pitchFamily="49" charset="0"/>
            </a:endParaRPr>
          </a:p>
          <a:p>
            <a:pPr marL="0" indent="0" eaLnBrk="1" hangingPunct="1">
              <a:buNone/>
            </a:pPr>
            <a:r>
              <a:rPr lang="en-US" sz="1900" dirty="0" smtClean="0">
                <a:solidFill>
                  <a:schemeClr val="accent2"/>
                </a:solidFill>
                <a:latin typeface="Courier New" pitchFamily="49" charset="0"/>
              </a:rPr>
              <a:t>	</a:t>
            </a:r>
            <a:r>
              <a:rPr lang="en-US" dirty="0" smtClean="0">
                <a:solidFill>
                  <a:schemeClr val="accent2"/>
                </a:solidFill>
                <a:latin typeface="Courier New" pitchFamily="49" charset="0"/>
              </a:rPr>
              <a:t>if/else, for, while, do/while, switch</a:t>
            </a:r>
          </a:p>
        </p:txBody>
      </p:sp>
      <p:sp>
        <p:nvSpPr>
          <p:cNvPr id="43010"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charset="0"/>
              </a:rPr>
              <a:t>Copyright © 2016 Tech Mahindra. All </a:t>
            </a:r>
            <a:r>
              <a:rPr lang="en-IN" sz="700" dirty="0">
                <a:solidFill>
                  <a:schemeClr val="tx2"/>
                </a:solidFill>
                <a:latin typeface="Arial" pitchFamily="34" charset="0"/>
              </a:rPr>
              <a:t>Rights Res</a:t>
            </a:r>
            <a:r>
              <a:rPr lang="en-IN" sz="700" dirty="0" smtClean="0">
                <a:solidFill>
                  <a:schemeClr val="tx2"/>
                </a:solidFill>
                <a:latin typeface="Arial" charset="0"/>
              </a:rPr>
              <a:t>erved.</a:t>
            </a:r>
            <a:endParaRPr lang="en-US" sz="700" dirty="0" smtClean="0">
              <a:solidFill>
                <a:schemeClr val="tx2"/>
              </a:solidFill>
              <a:latin typeface="Arial" charset="0"/>
            </a:endParaRPr>
          </a:p>
        </p:txBody>
      </p:sp>
      <p:pic>
        <p:nvPicPr>
          <p:cNvPr id="2314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2133600"/>
            <a:ext cx="82423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355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Effect transition="in" filter="wipe(down)">
                                      <p:cBhvr>
                                        <p:cTn id="7" dur="1000"/>
                                        <p:tgtEl>
                                          <p:spTgt spid="107523">
                                            <p:txEl>
                                              <p:pRg st="0" end="0"/>
                                            </p:tx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animEffect transition="in" filter="wipe(down)">
                                      <p:cBhvr>
                                        <p:cTn id="11" dur="1000"/>
                                        <p:tgtEl>
                                          <p:spTgt spid="107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title"/>
          </p:nvPr>
        </p:nvSpPr>
        <p:spPr/>
        <p:txBody>
          <a:bodyPr/>
          <a:lstStyle/>
          <a:p>
            <a:pPr eaLnBrk="1" hangingPunct="1"/>
            <a:r>
              <a:rPr lang="en-US" dirty="0" smtClean="0"/>
              <a:t>Flow Control Statements</a:t>
            </a:r>
          </a:p>
        </p:txBody>
      </p:sp>
      <p:sp>
        <p:nvSpPr>
          <p:cNvPr id="111623" name="Rectangle 7"/>
          <p:cNvSpPr>
            <a:spLocks noGrp="1" noChangeArrowheads="1"/>
          </p:cNvSpPr>
          <p:nvPr>
            <p:ph type="body" idx="1"/>
          </p:nvPr>
        </p:nvSpPr>
        <p:spPr/>
        <p:txBody>
          <a:bodyPr/>
          <a:lstStyle/>
          <a:p>
            <a:pPr algn="just" eaLnBrk="1" hangingPunct="1"/>
            <a:r>
              <a:rPr lang="en-US" dirty="0" smtClean="0"/>
              <a:t>Java supports </a:t>
            </a:r>
            <a:r>
              <a:rPr lang="en-US" dirty="0" smtClean="0">
                <a:solidFill>
                  <a:srgbClr val="FF0000"/>
                </a:solidFill>
              </a:rPr>
              <a:t>continue</a:t>
            </a:r>
            <a:r>
              <a:rPr lang="en-US" dirty="0" smtClean="0"/>
              <a:t> &amp; </a:t>
            </a:r>
            <a:r>
              <a:rPr lang="en-US" dirty="0" smtClean="0">
                <a:solidFill>
                  <a:srgbClr val="FF0000"/>
                </a:solidFill>
              </a:rPr>
              <a:t>break</a:t>
            </a:r>
            <a:r>
              <a:rPr lang="en-US" dirty="0" smtClean="0"/>
              <a:t> keywords</a:t>
            </a:r>
          </a:p>
          <a:p>
            <a:pPr algn="just" eaLnBrk="1" hangingPunct="1"/>
            <a:endParaRPr lang="en-US" dirty="0">
              <a:latin typeface="Arial" charset="0"/>
              <a:cs typeface="Arial" charset="0"/>
            </a:endParaRPr>
          </a:p>
          <a:p>
            <a:pPr algn="just" eaLnBrk="1" hangingPunct="1"/>
            <a:r>
              <a:rPr lang="en-IN" dirty="0" smtClean="0">
                <a:latin typeface="Arial" charset="0"/>
                <a:cs typeface="Arial" charset="0"/>
              </a:rPr>
              <a:t>A break </a:t>
            </a:r>
            <a:r>
              <a:rPr lang="en-IN" dirty="0">
                <a:latin typeface="Arial" charset="0"/>
                <a:cs typeface="Arial" charset="0"/>
              </a:rPr>
              <a:t>statement will cause the current </a:t>
            </a:r>
            <a:r>
              <a:rPr lang="en-IN" dirty="0" smtClean="0">
                <a:latin typeface="Arial" charset="0"/>
                <a:cs typeface="Arial" charset="0"/>
              </a:rPr>
              <a:t>iteration </a:t>
            </a:r>
            <a:r>
              <a:rPr lang="en-IN" dirty="0">
                <a:latin typeface="Arial" charset="0"/>
                <a:cs typeface="Arial" charset="0"/>
              </a:rPr>
              <a:t>of </a:t>
            </a:r>
            <a:r>
              <a:rPr lang="en-IN" dirty="0" smtClean="0">
                <a:latin typeface="Arial" charset="0"/>
                <a:cs typeface="Arial" charset="0"/>
              </a:rPr>
              <a:t>the innermost loop to </a:t>
            </a:r>
            <a:r>
              <a:rPr lang="en-IN" dirty="0">
                <a:latin typeface="Arial" charset="0"/>
                <a:cs typeface="Arial" charset="0"/>
              </a:rPr>
              <a:t>stop and the next line of code following the </a:t>
            </a:r>
            <a:r>
              <a:rPr lang="en-IN" dirty="0" smtClean="0">
                <a:latin typeface="Arial" charset="0"/>
                <a:cs typeface="Arial" charset="0"/>
              </a:rPr>
              <a:t>loop </a:t>
            </a:r>
            <a:r>
              <a:rPr lang="en-IN" dirty="0">
                <a:latin typeface="Arial" charset="0"/>
                <a:cs typeface="Arial" charset="0"/>
              </a:rPr>
              <a:t>to be </a:t>
            </a:r>
            <a:r>
              <a:rPr lang="en-IN" dirty="0" smtClean="0">
                <a:latin typeface="Arial" charset="0"/>
                <a:cs typeface="Arial" charset="0"/>
              </a:rPr>
              <a:t>executed.</a:t>
            </a:r>
          </a:p>
          <a:p>
            <a:pPr algn="just" eaLnBrk="1" hangingPunct="1"/>
            <a:endParaRPr lang="en-IN" dirty="0">
              <a:latin typeface="Arial" charset="0"/>
              <a:cs typeface="Arial" charset="0"/>
            </a:endParaRPr>
          </a:p>
          <a:p>
            <a:pPr algn="just" eaLnBrk="1" hangingPunct="1"/>
            <a:r>
              <a:rPr lang="en-IN" dirty="0" smtClean="0">
                <a:latin typeface="Arial" charset="0"/>
                <a:cs typeface="Arial" charset="0"/>
              </a:rPr>
              <a:t>A continue </a:t>
            </a:r>
            <a:r>
              <a:rPr lang="en-IN" dirty="0">
                <a:latin typeface="Arial" charset="0"/>
                <a:cs typeface="Arial" charset="0"/>
              </a:rPr>
              <a:t>statement will cause the current iteration of </a:t>
            </a:r>
            <a:r>
              <a:rPr lang="en-IN" dirty="0" smtClean="0">
                <a:latin typeface="Arial" charset="0"/>
                <a:cs typeface="Arial" charset="0"/>
              </a:rPr>
              <a:t>the innermost </a:t>
            </a:r>
            <a:r>
              <a:rPr lang="en-IN" dirty="0">
                <a:latin typeface="Arial" charset="0"/>
                <a:cs typeface="Arial" charset="0"/>
              </a:rPr>
              <a:t>loop to stop, and the condition of that loop to be checked, and if the </a:t>
            </a:r>
            <a:r>
              <a:rPr lang="en-IN" dirty="0" smtClean="0">
                <a:latin typeface="Arial" charset="0"/>
                <a:cs typeface="Arial" charset="0"/>
              </a:rPr>
              <a:t>condition </a:t>
            </a:r>
            <a:r>
              <a:rPr lang="en-IN" dirty="0">
                <a:latin typeface="Arial" charset="0"/>
                <a:cs typeface="Arial" charset="0"/>
              </a:rPr>
              <a:t>is met, perform the loop again.</a:t>
            </a:r>
          </a:p>
          <a:p>
            <a:pPr marL="495300" indent="-495300" algn="just" eaLnBrk="1" hangingPunct="1">
              <a:buNone/>
              <a:defRPr/>
            </a:pPr>
            <a:endParaRPr lang="en-IN" dirty="0">
              <a:latin typeface="Arial" charset="0"/>
              <a:cs typeface="Arial" charset="0"/>
            </a:endParaRPr>
          </a:p>
          <a:p>
            <a:pPr marL="495300" indent="-495300" algn="just" eaLnBrk="1" hangingPunct="1">
              <a:buNone/>
              <a:defRPr/>
            </a:pPr>
            <a:endParaRPr lang="en-IN" dirty="0">
              <a:latin typeface="Arial" charset="0"/>
              <a:cs typeface="Arial" charset="0"/>
            </a:endParaRPr>
          </a:p>
          <a:p>
            <a:pPr algn="just" eaLnBrk="1" hangingPunct="1"/>
            <a:endParaRPr lang="en-US" dirty="0" smtClean="0"/>
          </a:p>
        </p:txBody>
      </p:sp>
      <p:sp>
        <p:nvSpPr>
          <p:cNvPr id="44034"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charset="0"/>
              </a:rPr>
              <a:t>Copyright © 2016 Tech Mahindra. All Rights Reserved.</a:t>
            </a:r>
            <a:endParaRPr lang="en-US" sz="700" dirty="0" smtClean="0">
              <a:solidFill>
                <a:schemeClr val="tx2"/>
              </a:solidFill>
              <a:latin typeface="Arial" charset="0"/>
            </a:endParaRPr>
          </a:p>
        </p:txBody>
      </p:sp>
      <p:pic>
        <p:nvPicPr>
          <p:cNvPr id="2324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4114800"/>
            <a:ext cx="77851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034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11623">
                                            <p:txEl>
                                              <p:pRg st="0" end="0"/>
                                            </p:txEl>
                                          </p:spTgt>
                                        </p:tgtEl>
                                        <p:attrNameLst>
                                          <p:attrName>style.visibility</p:attrName>
                                        </p:attrNameLst>
                                      </p:cBhvr>
                                      <p:to>
                                        <p:strVal val="visible"/>
                                      </p:to>
                                    </p:set>
                                    <p:anim calcmode="lin" valueType="num">
                                      <p:cBhvr>
                                        <p:cTn id="7" dur="2000" fill="hold"/>
                                        <p:tgtEl>
                                          <p:spTgt spid="111623">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111623">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11623">
                                            <p:txEl>
                                              <p:pRg st="0" end="0"/>
                                            </p:txEl>
                                          </p:spTgt>
                                        </p:tgtEl>
                                      </p:cBhvr>
                                    </p:animEffect>
                                  </p:childTnLst>
                                </p:cTn>
                              </p:par>
                            </p:childTnLst>
                          </p:cTn>
                        </p:par>
                        <p:par>
                          <p:cTn id="10" fill="hold">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111623">
                                            <p:txEl>
                                              <p:pRg st="2" end="2"/>
                                            </p:txEl>
                                          </p:spTgt>
                                        </p:tgtEl>
                                        <p:attrNameLst>
                                          <p:attrName>style.visibility</p:attrName>
                                        </p:attrNameLst>
                                      </p:cBhvr>
                                      <p:to>
                                        <p:strVal val="visible"/>
                                      </p:to>
                                    </p:set>
                                    <p:anim calcmode="lin" valueType="num">
                                      <p:cBhvr>
                                        <p:cTn id="13" dur="2000" fill="hold"/>
                                        <p:tgtEl>
                                          <p:spTgt spid="111623">
                                            <p:txEl>
                                              <p:pRg st="2" end="2"/>
                                            </p:txEl>
                                          </p:spTgt>
                                        </p:tgtEl>
                                        <p:attrNameLst>
                                          <p:attrName>ppt_w</p:attrName>
                                        </p:attrNameLst>
                                      </p:cBhvr>
                                      <p:tavLst>
                                        <p:tav tm="0">
                                          <p:val>
                                            <p:strVal val="#ppt_w*0.70"/>
                                          </p:val>
                                        </p:tav>
                                        <p:tav tm="100000">
                                          <p:val>
                                            <p:strVal val="#ppt_w"/>
                                          </p:val>
                                        </p:tav>
                                      </p:tavLst>
                                    </p:anim>
                                    <p:anim calcmode="lin" valueType="num">
                                      <p:cBhvr>
                                        <p:cTn id="14" dur="2000" fill="hold"/>
                                        <p:tgtEl>
                                          <p:spTgt spid="111623">
                                            <p:txEl>
                                              <p:pRg st="2" end="2"/>
                                            </p:txEl>
                                          </p:spTgt>
                                        </p:tgtEl>
                                        <p:attrNameLst>
                                          <p:attrName>ppt_h</p:attrName>
                                        </p:attrNameLst>
                                      </p:cBhvr>
                                      <p:tavLst>
                                        <p:tav tm="0">
                                          <p:val>
                                            <p:strVal val="#ppt_h"/>
                                          </p:val>
                                        </p:tav>
                                        <p:tav tm="100000">
                                          <p:val>
                                            <p:strVal val="#ppt_h"/>
                                          </p:val>
                                        </p:tav>
                                      </p:tavLst>
                                    </p:anim>
                                    <p:animEffect transition="in" filter="fade">
                                      <p:cBhvr>
                                        <p:cTn id="15" dur="2000"/>
                                        <p:tgtEl>
                                          <p:spTgt spid="111623">
                                            <p:txEl>
                                              <p:pRg st="2" end="2"/>
                                            </p:txEl>
                                          </p:spTgt>
                                        </p:tgtEl>
                                      </p:cBhvr>
                                    </p:animEffect>
                                  </p:childTnLst>
                                </p:cTn>
                              </p:par>
                            </p:childTnLst>
                          </p:cTn>
                        </p:par>
                        <p:par>
                          <p:cTn id="16" fill="hold">
                            <p:stCondLst>
                              <p:cond delay="4000"/>
                            </p:stCondLst>
                            <p:childTnLst>
                              <p:par>
                                <p:cTn id="17" presetID="55" presetClass="entr" presetSubtype="0" fill="hold" grpId="0" nodeType="afterEffect">
                                  <p:stCondLst>
                                    <p:cond delay="0"/>
                                  </p:stCondLst>
                                  <p:childTnLst>
                                    <p:set>
                                      <p:cBhvr>
                                        <p:cTn id="18" dur="1" fill="hold">
                                          <p:stCondLst>
                                            <p:cond delay="0"/>
                                          </p:stCondLst>
                                        </p:cTn>
                                        <p:tgtEl>
                                          <p:spTgt spid="111623">
                                            <p:txEl>
                                              <p:pRg st="4" end="4"/>
                                            </p:txEl>
                                          </p:spTgt>
                                        </p:tgtEl>
                                        <p:attrNameLst>
                                          <p:attrName>style.visibility</p:attrName>
                                        </p:attrNameLst>
                                      </p:cBhvr>
                                      <p:to>
                                        <p:strVal val="visible"/>
                                      </p:to>
                                    </p:set>
                                    <p:anim calcmode="lin" valueType="num">
                                      <p:cBhvr>
                                        <p:cTn id="19" dur="2000" fill="hold"/>
                                        <p:tgtEl>
                                          <p:spTgt spid="111623">
                                            <p:txEl>
                                              <p:pRg st="4" end="4"/>
                                            </p:txEl>
                                          </p:spTgt>
                                        </p:tgtEl>
                                        <p:attrNameLst>
                                          <p:attrName>ppt_w</p:attrName>
                                        </p:attrNameLst>
                                      </p:cBhvr>
                                      <p:tavLst>
                                        <p:tav tm="0">
                                          <p:val>
                                            <p:strVal val="#ppt_w*0.70"/>
                                          </p:val>
                                        </p:tav>
                                        <p:tav tm="100000">
                                          <p:val>
                                            <p:strVal val="#ppt_w"/>
                                          </p:val>
                                        </p:tav>
                                      </p:tavLst>
                                    </p:anim>
                                    <p:anim calcmode="lin" valueType="num">
                                      <p:cBhvr>
                                        <p:cTn id="20" dur="2000" fill="hold"/>
                                        <p:tgtEl>
                                          <p:spTgt spid="111623">
                                            <p:txEl>
                                              <p:pRg st="4" end="4"/>
                                            </p:txEl>
                                          </p:spTgt>
                                        </p:tgtEl>
                                        <p:attrNameLst>
                                          <p:attrName>ppt_h</p:attrName>
                                        </p:attrNameLst>
                                      </p:cBhvr>
                                      <p:tavLst>
                                        <p:tav tm="0">
                                          <p:val>
                                            <p:strVal val="#ppt_h"/>
                                          </p:val>
                                        </p:tav>
                                        <p:tav tm="100000">
                                          <p:val>
                                            <p:strVal val="#ppt_h"/>
                                          </p:val>
                                        </p:tav>
                                      </p:tavLst>
                                    </p:anim>
                                    <p:animEffect transition="in" filter="fade">
                                      <p:cBhvr>
                                        <p:cTn id="21" dur="2000"/>
                                        <p:tgtEl>
                                          <p:spTgt spid="1116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dirty="0" smtClean="0"/>
              <a:t>Arrays</a:t>
            </a:r>
          </a:p>
        </p:txBody>
      </p:sp>
      <p:sp>
        <p:nvSpPr>
          <p:cNvPr id="136195" name="Rectangle 3"/>
          <p:cNvSpPr>
            <a:spLocks noGrp="1" noChangeArrowheads="1"/>
          </p:cNvSpPr>
          <p:nvPr>
            <p:ph type="body" idx="1"/>
          </p:nvPr>
        </p:nvSpPr>
        <p:spPr/>
        <p:txBody>
          <a:bodyPr/>
          <a:lstStyle/>
          <a:p>
            <a:pPr eaLnBrk="1" hangingPunct="1"/>
            <a:r>
              <a:rPr lang="en-US" sz="1800" dirty="0" smtClean="0"/>
              <a:t>An ordered collection of homogeneous data elements</a:t>
            </a:r>
          </a:p>
          <a:p>
            <a:pPr lvl="4" eaLnBrk="1" hangingPunct="1"/>
            <a:endParaRPr lang="en-US" sz="1000" dirty="0" smtClean="0"/>
          </a:p>
          <a:p>
            <a:pPr eaLnBrk="1" hangingPunct="1"/>
            <a:r>
              <a:rPr lang="en-IN" dirty="0" smtClean="0">
                <a:latin typeface="Arial" charset="0"/>
                <a:cs typeface="Arial" charset="0"/>
              </a:rPr>
              <a:t>Size to be specified at compile time </a:t>
            </a:r>
            <a:r>
              <a:rPr lang="en-US" sz="1800" dirty="0" smtClean="0"/>
              <a:t>and is static – cannot be modified</a:t>
            </a:r>
          </a:p>
          <a:p>
            <a:pPr lvl="4" eaLnBrk="1" hangingPunct="1"/>
            <a:endParaRPr lang="en-US" sz="1000" dirty="0" smtClean="0"/>
          </a:p>
          <a:p>
            <a:pPr eaLnBrk="1" hangingPunct="1"/>
            <a:r>
              <a:rPr lang="en-US" sz="1800" dirty="0" smtClean="0"/>
              <a:t>Arrays in Java are objects and can be of primitive data type or reference type</a:t>
            </a:r>
          </a:p>
          <a:p>
            <a:pPr eaLnBrk="1" hangingPunct="1"/>
            <a:endParaRPr lang="en-US" dirty="0"/>
          </a:p>
          <a:p>
            <a:pPr eaLnBrk="1" hangingPunct="1"/>
            <a:r>
              <a:rPr lang="en-IN" dirty="0" smtClean="0">
                <a:latin typeface="Arial" charset="0"/>
                <a:cs typeface="Arial" charset="0"/>
              </a:rPr>
              <a:t>The length property on arrays tells the size of the array</a:t>
            </a:r>
          </a:p>
          <a:p>
            <a:pPr eaLnBrk="1" hangingPunct="1"/>
            <a:endParaRPr lang="en-US" sz="1800" dirty="0" smtClean="0"/>
          </a:p>
          <a:p>
            <a:pPr lvl="4" eaLnBrk="1" hangingPunct="1"/>
            <a:endParaRPr lang="en-US" sz="1000" dirty="0" smtClean="0"/>
          </a:p>
        </p:txBody>
      </p:sp>
      <p:sp>
        <p:nvSpPr>
          <p:cNvPr id="15362"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pitchFamily="34" charset="0"/>
              </a:rPr>
              <a:t>Copyright © 2016 Tech Mahindra. All Rights Reserved.</a:t>
            </a:r>
            <a:endParaRPr lang="en-US" sz="700" dirty="0" smtClean="0">
              <a:solidFill>
                <a:schemeClr val="tx2"/>
              </a:solidFill>
              <a:latin typeface="Arial" pitchFamily="34" charset="0"/>
            </a:endParaRPr>
          </a:p>
        </p:txBody>
      </p:sp>
      <p:grpSp>
        <p:nvGrpSpPr>
          <p:cNvPr id="2" name="Group 32"/>
          <p:cNvGrpSpPr>
            <a:grpSpLocks/>
          </p:cNvGrpSpPr>
          <p:nvPr/>
        </p:nvGrpSpPr>
        <p:grpSpPr bwMode="auto">
          <a:xfrm>
            <a:off x="990600" y="3269596"/>
            <a:ext cx="7086600" cy="1905000"/>
            <a:chOff x="672" y="2736"/>
            <a:chExt cx="4464" cy="1200"/>
          </a:xfrm>
        </p:grpSpPr>
        <p:grpSp>
          <p:nvGrpSpPr>
            <p:cNvPr id="15383" name="Group 29"/>
            <p:cNvGrpSpPr>
              <a:grpSpLocks/>
            </p:cNvGrpSpPr>
            <p:nvPr/>
          </p:nvGrpSpPr>
          <p:grpSpPr bwMode="auto">
            <a:xfrm>
              <a:off x="816" y="2832"/>
              <a:ext cx="1488" cy="336"/>
              <a:chOff x="816" y="2916"/>
              <a:chExt cx="1488" cy="336"/>
            </a:xfrm>
          </p:grpSpPr>
          <p:grpSp>
            <p:nvGrpSpPr>
              <p:cNvPr id="15398" name="Group 4"/>
              <p:cNvGrpSpPr>
                <a:grpSpLocks/>
              </p:cNvGrpSpPr>
              <p:nvPr/>
            </p:nvGrpSpPr>
            <p:grpSpPr bwMode="auto">
              <a:xfrm>
                <a:off x="843" y="2916"/>
                <a:ext cx="1440" cy="336"/>
                <a:chOff x="624" y="2880"/>
                <a:chExt cx="1440" cy="336"/>
              </a:xfrm>
            </p:grpSpPr>
            <p:sp>
              <p:nvSpPr>
                <p:cNvPr id="15404" name="AutoShape 5"/>
                <p:cNvSpPr>
                  <a:spLocks noChangeArrowheads="1"/>
                </p:cNvSpPr>
                <p:nvPr/>
              </p:nvSpPr>
              <p:spPr bwMode="auto">
                <a:xfrm>
                  <a:off x="624"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p>
                  <a:endParaRPr lang="en-US"/>
                </a:p>
              </p:txBody>
            </p:sp>
            <p:sp>
              <p:nvSpPr>
                <p:cNvPr id="15405" name="AutoShape 6"/>
                <p:cNvSpPr>
                  <a:spLocks noChangeArrowheads="1"/>
                </p:cNvSpPr>
                <p:nvPr/>
              </p:nvSpPr>
              <p:spPr bwMode="auto">
                <a:xfrm>
                  <a:off x="912"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p>
                  <a:endParaRPr lang="en-US"/>
                </a:p>
              </p:txBody>
            </p:sp>
            <p:sp>
              <p:nvSpPr>
                <p:cNvPr id="15406" name="AutoShape 7"/>
                <p:cNvSpPr>
                  <a:spLocks noChangeArrowheads="1"/>
                </p:cNvSpPr>
                <p:nvPr/>
              </p:nvSpPr>
              <p:spPr bwMode="auto">
                <a:xfrm>
                  <a:off x="1200"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p>
                  <a:endParaRPr lang="en-US"/>
                </a:p>
              </p:txBody>
            </p:sp>
            <p:sp>
              <p:nvSpPr>
                <p:cNvPr id="15407" name="AutoShape 8"/>
                <p:cNvSpPr>
                  <a:spLocks noChangeArrowheads="1"/>
                </p:cNvSpPr>
                <p:nvPr/>
              </p:nvSpPr>
              <p:spPr bwMode="auto">
                <a:xfrm>
                  <a:off x="1488"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p>
                  <a:endParaRPr lang="en-US"/>
                </a:p>
              </p:txBody>
            </p:sp>
            <p:sp>
              <p:nvSpPr>
                <p:cNvPr id="15408" name="AutoShape 9"/>
                <p:cNvSpPr>
                  <a:spLocks noChangeArrowheads="1"/>
                </p:cNvSpPr>
                <p:nvPr/>
              </p:nvSpPr>
              <p:spPr bwMode="auto">
                <a:xfrm>
                  <a:off x="1776"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p>
                  <a:endParaRPr lang="en-US"/>
                </a:p>
              </p:txBody>
            </p:sp>
          </p:grpSp>
          <p:sp>
            <p:nvSpPr>
              <p:cNvPr id="15399" name="Text Box 10"/>
              <p:cNvSpPr txBox="1">
                <a:spLocks noChangeArrowheads="1"/>
              </p:cNvSpPr>
              <p:nvPr/>
            </p:nvSpPr>
            <p:spPr bwMode="auto">
              <a:xfrm>
                <a:off x="816"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a:t>22</a:t>
                </a:r>
              </a:p>
            </p:txBody>
          </p:sp>
          <p:sp>
            <p:nvSpPr>
              <p:cNvPr id="15400" name="Text Box 11"/>
              <p:cNvSpPr txBox="1">
                <a:spLocks noChangeArrowheads="1"/>
              </p:cNvSpPr>
              <p:nvPr/>
            </p:nvSpPr>
            <p:spPr bwMode="auto">
              <a:xfrm>
                <a:off x="1680"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a:t>100</a:t>
                </a:r>
              </a:p>
            </p:txBody>
          </p:sp>
          <p:sp>
            <p:nvSpPr>
              <p:cNvPr id="15401" name="Text Box 12"/>
              <p:cNvSpPr txBox="1">
                <a:spLocks noChangeArrowheads="1"/>
              </p:cNvSpPr>
              <p:nvPr/>
            </p:nvSpPr>
            <p:spPr bwMode="auto">
              <a:xfrm>
                <a:off x="1392"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a:t>66</a:t>
                </a:r>
              </a:p>
            </p:txBody>
          </p:sp>
          <p:sp>
            <p:nvSpPr>
              <p:cNvPr id="15402" name="Text Box 13"/>
              <p:cNvSpPr txBox="1">
                <a:spLocks noChangeArrowheads="1"/>
              </p:cNvSpPr>
              <p:nvPr/>
            </p:nvSpPr>
            <p:spPr bwMode="auto">
              <a:xfrm>
                <a:off x="1968"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dirty="0"/>
                  <a:t>72</a:t>
                </a:r>
              </a:p>
            </p:txBody>
          </p:sp>
          <p:sp>
            <p:nvSpPr>
              <p:cNvPr id="15403" name="Text Box 14"/>
              <p:cNvSpPr txBox="1">
                <a:spLocks noChangeArrowheads="1"/>
              </p:cNvSpPr>
              <p:nvPr/>
            </p:nvSpPr>
            <p:spPr bwMode="auto">
              <a:xfrm>
                <a:off x="1104"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a:t>33</a:t>
                </a:r>
              </a:p>
            </p:txBody>
          </p:sp>
        </p:grpSp>
        <p:grpSp>
          <p:nvGrpSpPr>
            <p:cNvPr id="15384" name="Group 31"/>
            <p:cNvGrpSpPr>
              <a:grpSpLocks/>
            </p:cNvGrpSpPr>
            <p:nvPr/>
          </p:nvGrpSpPr>
          <p:grpSpPr bwMode="auto">
            <a:xfrm>
              <a:off x="3216" y="2736"/>
              <a:ext cx="1920" cy="240"/>
              <a:chOff x="3168" y="2736"/>
              <a:chExt cx="1920" cy="240"/>
            </a:xfrm>
          </p:grpSpPr>
          <p:sp>
            <p:nvSpPr>
              <p:cNvPr id="15396" name="AutoShape 15"/>
              <p:cNvSpPr>
                <a:spLocks noChangeArrowheads="1"/>
              </p:cNvSpPr>
              <p:nvPr/>
            </p:nvSpPr>
            <p:spPr bwMode="auto">
              <a:xfrm>
                <a:off x="3168" y="2736"/>
                <a:ext cx="1920" cy="240"/>
              </a:xfrm>
              <a:prstGeom prst="wedgeRoundRectCallout">
                <a:avLst>
                  <a:gd name="adj1" fmla="val -94843"/>
                  <a:gd name="adj2" fmla="val 59583"/>
                  <a:gd name="adj3" fmla="val 16667"/>
                </a:avLst>
              </a:prstGeom>
              <a:solidFill>
                <a:srgbClr val="99CCFF">
                  <a:alpha val="50195"/>
                </a:srgbClr>
              </a:solidFill>
              <a:ln w="12700" algn="ctr">
                <a:solidFill>
                  <a:schemeClr val="tx1"/>
                </a:solidFill>
                <a:miter lim="800000"/>
                <a:headEnd/>
                <a:tailEnd/>
              </a:ln>
            </p:spPr>
            <p:txBody>
              <a:bodyPr/>
              <a:lstStyle/>
              <a:p>
                <a:endParaRPr lang="en-US" sz="1200"/>
              </a:p>
            </p:txBody>
          </p:sp>
          <p:sp>
            <p:nvSpPr>
              <p:cNvPr id="15397" name="Text Box 16"/>
              <p:cNvSpPr txBox="1">
                <a:spLocks noChangeArrowheads="1"/>
              </p:cNvSpPr>
              <p:nvPr/>
            </p:nvSpPr>
            <p:spPr bwMode="auto">
              <a:xfrm>
                <a:off x="3168" y="2763"/>
                <a:ext cx="19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a:t>An array holding 5 int elements</a:t>
                </a:r>
              </a:p>
            </p:txBody>
          </p:sp>
        </p:grpSp>
        <p:sp>
          <p:nvSpPr>
            <p:cNvPr id="15385" name="AutoShape 21"/>
            <p:cNvSpPr>
              <a:spLocks noChangeArrowheads="1"/>
            </p:cNvSpPr>
            <p:nvPr/>
          </p:nvSpPr>
          <p:spPr bwMode="auto">
            <a:xfrm>
              <a:off x="2928" y="3696"/>
              <a:ext cx="2016" cy="240"/>
            </a:xfrm>
            <a:prstGeom prst="wedgeRoundRectCallout">
              <a:avLst>
                <a:gd name="adj1" fmla="val -70833"/>
                <a:gd name="adj2" fmla="val -63333"/>
                <a:gd name="adj3" fmla="val 16667"/>
              </a:avLst>
            </a:prstGeom>
            <a:solidFill>
              <a:srgbClr val="FFFF99">
                <a:alpha val="50195"/>
              </a:srgbClr>
            </a:solidFill>
            <a:ln w="12700" algn="ctr">
              <a:solidFill>
                <a:schemeClr val="tx1"/>
              </a:solidFill>
              <a:miter lim="800000"/>
              <a:headEnd/>
              <a:tailEnd/>
            </a:ln>
          </p:spPr>
          <p:txBody>
            <a:bodyPr/>
            <a:lstStyle/>
            <a:p>
              <a:endParaRPr lang="en-US" sz="1200" b="1">
                <a:latin typeface="Arial" pitchFamily="34" charset="0"/>
              </a:endParaRPr>
            </a:p>
          </p:txBody>
        </p:sp>
        <p:sp>
          <p:nvSpPr>
            <p:cNvPr id="15386" name="Text Box 22"/>
            <p:cNvSpPr txBox="1">
              <a:spLocks noChangeArrowheads="1"/>
            </p:cNvSpPr>
            <p:nvPr/>
          </p:nvSpPr>
          <p:spPr bwMode="auto">
            <a:xfrm>
              <a:off x="2880" y="3744"/>
              <a:ext cx="19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dirty="0"/>
                <a:t>An array holding 4 </a:t>
              </a:r>
              <a:r>
                <a:rPr lang="en-US" sz="1200" dirty="0" smtClean="0"/>
                <a:t>Car objects</a:t>
              </a:r>
              <a:endParaRPr lang="en-US" sz="1200" dirty="0"/>
            </a:p>
          </p:txBody>
        </p:sp>
        <p:grpSp>
          <p:nvGrpSpPr>
            <p:cNvPr id="15387" name="Group 27"/>
            <p:cNvGrpSpPr>
              <a:grpSpLocks/>
            </p:cNvGrpSpPr>
            <p:nvPr/>
          </p:nvGrpSpPr>
          <p:grpSpPr bwMode="auto">
            <a:xfrm>
              <a:off x="672" y="3360"/>
              <a:ext cx="1737" cy="528"/>
              <a:chOff x="624" y="3360"/>
              <a:chExt cx="1737" cy="528"/>
            </a:xfrm>
          </p:grpSpPr>
          <p:sp>
            <p:nvSpPr>
              <p:cNvPr id="15388" name="AutoShape 17"/>
              <p:cNvSpPr>
                <a:spLocks noChangeArrowheads="1"/>
              </p:cNvSpPr>
              <p:nvPr/>
            </p:nvSpPr>
            <p:spPr bwMode="auto">
              <a:xfrm>
                <a:off x="624" y="3360"/>
                <a:ext cx="442" cy="528"/>
              </a:xfrm>
              <a:prstGeom prst="can">
                <a:avLst>
                  <a:gd name="adj" fmla="val 29864"/>
                </a:avLst>
              </a:prstGeom>
              <a:solidFill>
                <a:srgbClr val="FFCC99"/>
              </a:solidFill>
              <a:ln w="12700">
                <a:solidFill>
                  <a:schemeClr val="tx1"/>
                </a:solidFill>
                <a:round/>
                <a:headEnd/>
                <a:tailEnd/>
              </a:ln>
            </p:spPr>
            <p:txBody>
              <a:bodyPr wrap="none" anchor="ctr"/>
              <a:lstStyle/>
              <a:p>
                <a:endParaRPr lang="en-US"/>
              </a:p>
            </p:txBody>
          </p:sp>
          <p:sp>
            <p:nvSpPr>
              <p:cNvPr id="15389" name="AutoShape 18"/>
              <p:cNvSpPr>
                <a:spLocks noChangeArrowheads="1"/>
              </p:cNvSpPr>
              <p:nvPr/>
            </p:nvSpPr>
            <p:spPr bwMode="auto">
              <a:xfrm>
                <a:off x="1056" y="3360"/>
                <a:ext cx="441" cy="528"/>
              </a:xfrm>
              <a:prstGeom prst="can">
                <a:avLst>
                  <a:gd name="adj" fmla="val 29932"/>
                </a:avLst>
              </a:prstGeom>
              <a:solidFill>
                <a:srgbClr val="FFCC99"/>
              </a:solidFill>
              <a:ln w="12700">
                <a:solidFill>
                  <a:schemeClr val="tx1"/>
                </a:solidFill>
                <a:round/>
                <a:headEnd/>
                <a:tailEnd/>
              </a:ln>
            </p:spPr>
            <p:txBody>
              <a:bodyPr wrap="none" anchor="ctr"/>
              <a:lstStyle/>
              <a:p>
                <a:endParaRPr lang="en-US"/>
              </a:p>
            </p:txBody>
          </p:sp>
          <p:sp>
            <p:nvSpPr>
              <p:cNvPr id="15390" name="AutoShape 19"/>
              <p:cNvSpPr>
                <a:spLocks noChangeArrowheads="1"/>
              </p:cNvSpPr>
              <p:nvPr/>
            </p:nvSpPr>
            <p:spPr bwMode="auto">
              <a:xfrm>
                <a:off x="1488" y="3360"/>
                <a:ext cx="442" cy="528"/>
              </a:xfrm>
              <a:prstGeom prst="can">
                <a:avLst>
                  <a:gd name="adj" fmla="val 29864"/>
                </a:avLst>
              </a:prstGeom>
              <a:solidFill>
                <a:srgbClr val="FFCC99"/>
              </a:solidFill>
              <a:ln w="12700">
                <a:solidFill>
                  <a:schemeClr val="tx1"/>
                </a:solidFill>
                <a:round/>
                <a:headEnd/>
                <a:tailEnd/>
              </a:ln>
            </p:spPr>
            <p:txBody>
              <a:bodyPr wrap="none" anchor="ctr"/>
              <a:lstStyle/>
              <a:p>
                <a:endParaRPr lang="en-US"/>
              </a:p>
            </p:txBody>
          </p:sp>
          <p:sp>
            <p:nvSpPr>
              <p:cNvPr id="15391" name="AutoShape 20"/>
              <p:cNvSpPr>
                <a:spLocks noChangeArrowheads="1"/>
              </p:cNvSpPr>
              <p:nvPr/>
            </p:nvSpPr>
            <p:spPr bwMode="auto">
              <a:xfrm>
                <a:off x="1920" y="3360"/>
                <a:ext cx="441" cy="528"/>
              </a:xfrm>
              <a:prstGeom prst="can">
                <a:avLst>
                  <a:gd name="adj" fmla="val 29932"/>
                </a:avLst>
              </a:prstGeom>
              <a:solidFill>
                <a:srgbClr val="FFCC99"/>
              </a:solidFill>
              <a:ln w="12700">
                <a:solidFill>
                  <a:schemeClr val="tx1"/>
                </a:solidFill>
                <a:round/>
                <a:headEnd/>
                <a:tailEnd/>
              </a:ln>
            </p:spPr>
            <p:txBody>
              <a:bodyPr wrap="none" anchor="ctr"/>
              <a:lstStyle/>
              <a:p>
                <a:endParaRPr lang="en-US"/>
              </a:p>
            </p:txBody>
          </p:sp>
        </p:grpSp>
      </p:grpSp>
      <p:grpSp>
        <p:nvGrpSpPr>
          <p:cNvPr id="7" name="Group 48"/>
          <p:cNvGrpSpPr>
            <a:grpSpLocks/>
          </p:cNvGrpSpPr>
          <p:nvPr/>
        </p:nvGrpSpPr>
        <p:grpSpPr bwMode="auto">
          <a:xfrm>
            <a:off x="990600" y="5057775"/>
            <a:ext cx="7253287" cy="1266825"/>
            <a:chOff x="663" y="3090"/>
            <a:chExt cx="4569" cy="798"/>
          </a:xfrm>
        </p:grpSpPr>
        <p:sp>
          <p:nvSpPr>
            <p:cNvPr id="15368" name="AutoShape 33"/>
            <p:cNvSpPr>
              <a:spLocks noChangeArrowheads="1"/>
            </p:cNvSpPr>
            <p:nvPr/>
          </p:nvSpPr>
          <p:spPr bwMode="auto">
            <a:xfrm>
              <a:off x="663" y="3360"/>
              <a:ext cx="442" cy="528"/>
            </a:xfrm>
            <a:prstGeom prst="can">
              <a:avLst>
                <a:gd name="adj" fmla="val 29864"/>
              </a:avLst>
            </a:prstGeom>
            <a:solidFill>
              <a:srgbClr val="FFCC99"/>
            </a:solidFill>
            <a:ln w="12700">
              <a:solidFill>
                <a:schemeClr val="tx1"/>
              </a:solidFill>
              <a:round/>
              <a:headEnd/>
              <a:tailEnd/>
            </a:ln>
          </p:spPr>
          <p:txBody>
            <a:bodyPr wrap="none" anchor="ctr"/>
            <a:lstStyle/>
            <a:p>
              <a:endParaRPr lang="en-US"/>
            </a:p>
          </p:txBody>
        </p:sp>
        <p:sp>
          <p:nvSpPr>
            <p:cNvPr id="15369" name="AutoShape 34"/>
            <p:cNvSpPr>
              <a:spLocks noChangeArrowheads="1"/>
            </p:cNvSpPr>
            <p:nvPr/>
          </p:nvSpPr>
          <p:spPr bwMode="auto">
            <a:xfrm>
              <a:off x="1095" y="3360"/>
              <a:ext cx="441" cy="528"/>
            </a:xfrm>
            <a:prstGeom prst="can">
              <a:avLst>
                <a:gd name="adj" fmla="val 29932"/>
              </a:avLst>
            </a:prstGeom>
            <a:solidFill>
              <a:srgbClr val="FFCC99"/>
            </a:solidFill>
            <a:ln w="12700">
              <a:solidFill>
                <a:schemeClr val="tx1"/>
              </a:solidFill>
              <a:round/>
              <a:headEnd/>
              <a:tailEnd/>
            </a:ln>
          </p:spPr>
          <p:txBody>
            <a:bodyPr wrap="none" anchor="ctr"/>
            <a:lstStyle/>
            <a:p>
              <a:endParaRPr lang="en-US"/>
            </a:p>
          </p:txBody>
        </p:sp>
        <p:sp>
          <p:nvSpPr>
            <p:cNvPr id="15370" name="AutoShape 35"/>
            <p:cNvSpPr>
              <a:spLocks noChangeArrowheads="1"/>
            </p:cNvSpPr>
            <p:nvPr/>
          </p:nvSpPr>
          <p:spPr bwMode="auto">
            <a:xfrm>
              <a:off x="1527" y="3360"/>
              <a:ext cx="442" cy="528"/>
            </a:xfrm>
            <a:prstGeom prst="can">
              <a:avLst>
                <a:gd name="adj" fmla="val 29864"/>
              </a:avLst>
            </a:prstGeom>
            <a:solidFill>
              <a:srgbClr val="FFCC99"/>
            </a:solidFill>
            <a:ln w="12700">
              <a:solidFill>
                <a:schemeClr val="tx1"/>
              </a:solidFill>
              <a:round/>
              <a:headEnd/>
              <a:tailEnd/>
            </a:ln>
          </p:spPr>
          <p:txBody>
            <a:bodyPr wrap="none" anchor="ctr"/>
            <a:lstStyle/>
            <a:p>
              <a:endParaRPr lang="en-US"/>
            </a:p>
          </p:txBody>
        </p:sp>
        <p:sp>
          <p:nvSpPr>
            <p:cNvPr id="15371" name="AutoShape 36"/>
            <p:cNvSpPr>
              <a:spLocks noChangeArrowheads="1"/>
            </p:cNvSpPr>
            <p:nvPr/>
          </p:nvSpPr>
          <p:spPr bwMode="auto">
            <a:xfrm>
              <a:off x="1959" y="3360"/>
              <a:ext cx="441" cy="528"/>
            </a:xfrm>
            <a:prstGeom prst="can">
              <a:avLst>
                <a:gd name="adj" fmla="val 29932"/>
              </a:avLst>
            </a:prstGeom>
            <a:solidFill>
              <a:srgbClr val="FFCC99"/>
            </a:solidFill>
            <a:ln w="12700">
              <a:solidFill>
                <a:schemeClr val="tx1"/>
              </a:solidFill>
              <a:round/>
              <a:headEnd/>
              <a:tailEnd/>
            </a:ln>
          </p:spPr>
          <p:txBody>
            <a:bodyPr wrap="none" anchor="ctr"/>
            <a:lstStyle/>
            <a:p>
              <a:endParaRPr lang="en-US"/>
            </a:p>
          </p:txBody>
        </p:sp>
        <p:sp>
          <p:nvSpPr>
            <p:cNvPr id="15372" name="Oval 37"/>
            <p:cNvSpPr>
              <a:spLocks noChangeArrowheads="1"/>
            </p:cNvSpPr>
            <p:nvPr/>
          </p:nvSpPr>
          <p:spPr bwMode="auto">
            <a:xfrm>
              <a:off x="825" y="3720"/>
              <a:ext cx="78" cy="66"/>
            </a:xfrm>
            <a:prstGeom prst="ellipse">
              <a:avLst/>
            </a:prstGeom>
            <a:solidFill>
              <a:schemeClr val="tx1"/>
            </a:solidFill>
            <a:ln w="9525">
              <a:solidFill>
                <a:schemeClr val="tx1"/>
              </a:solidFill>
              <a:round/>
              <a:headEnd/>
              <a:tailEnd/>
            </a:ln>
          </p:spPr>
          <p:txBody>
            <a:bodyPr wrap="none" anchor="ctr"/>
            <a:lstStyle/>
            <a:p>
              <a:endParaRPr lang="en-US"/>
            </a:p>
          </p:txBody>
        </p:sp>
        <p:sp>
          <p:nvSpPr>
            <p:cNvPr id="15373" name="Oval 38"/>
            <p:cNvSpPr>
              <a:spLocks noChangeArrowheads="1"/>
            </p:cNvSpPr>
            <p:nvPr/>
          </p:nvSpPr>
          <p:spPr bwMode="auto">
            <a:xfrm>
              <a:off x="1257" y="3717"/>
              <a:ext cx="78" cy="66"/>
            </a:xfrm>
            <a:prstGeom prst="ellipse">
              <a:avLst/>
            </a:prstGeom>
            <a:solidFill>
              <a:schemeClr val="tx1"/>
            </a:solidFill>
            <a:ln w="9525">
              <a:solidFill>
                <a:schemeClr val="tx1"/>
              </a:solidFill>
              <a:round/>
              <a:headEnd/>
              <a:tailEnd/>
            </a:ln>
          </p:spPr>
          <p:txBody>
            <a:bodyPr wrap="none" anchor="ctr"/>
            <a:lstStyle/>
            <a:p>
              <a:endParaRPr lang="en-US"/>
            </a:p>
          </p:txBody>
        </p:sp>
        <p:sp>
          <p:nvSpPr>
            <p:cNvPr id="15374" name="Oval 39"/>
            <p:cNvSpPr>
              <a:spLocks noChangeArrowheads="1"/>
            </p:cNvSpPr>
            <p:nvPr/>
          </p:nvSpPr>
          <p:spPr bwMode="auto">
            <a:xfrm>
              <a:off x="1689" y="3726"/>
              <a:ext cx="78" cy="66"/>
            </a:xfrm>
            <a:prstGeom prst="ellipse">
              <a:avLst/>
            </a:prstGeom>
            <a:solidFill>
              <a:schemeClr val="tx1"/>
            </a:solidFill>
            <a:ln w="9525">
              <a:solidFill>
                <a:schemeClr val="tx1"/>
              </a:solidFill>
              <a:round/>
              <a:headEnd/>
              <a:tailEnd/>
            </a:ln>
          </p:spPr>
          <p:txBody>
            <a:bodyPr wrap="none" anchor="ctr"/>
            <a:lstStyle/>
            <a:p>
              <a:endParaRPr lang="en-US"/>
            </a:p>
          </p:txBody>
        </p:sp>
        <p:sp>
          <p:nvSpPr>
            <p:cNvPr id="15375" name="Oval 40"/>
            <p:cNvSpPr>
              <a:spLocks noChangeArrowheads="1"/>
            </p:cNvSpPr>
            <p:nvPr/>
          </p:nvSpPr>
          <p:spPr bwMode="auto">
            <a:xfrm>
              <a:off x="2124" y="3714"/>
              <a:ext cx="78" cy="66"/>
            </a:xfrm>
            <a:prstGeom prst="ellipse">
              <a:avLst/>
            </a:prstGeom>
            <a:solidFill>
              <a:schemeClr val="tx1"/>
            </a:solidFill>
            <a:ln w="9525">
              <a:solidFill>
                <a:schemeClr val="tx1"/>
              </a:solidFill>
              <a:round/>
              <a:headEnd/>
              <a:tailEnd/>
            </a:ln>
          </p:spPr>
          <p:txBody>
            <a:bodyPr wrap="none" anchor="ctr"/>
            <a:lstStyle/>
            <a:p>
              <a:endParaRPr lang="en-US"/>
            </a:p>
          </p:txBody>
        </p:sp>
        <p:sp>
          <p:nvSpPr>
            <p:cNvPr id="15376" name="Line 41"/>
            <p:cNvSpPr>
              <a:spLocks noChangeShapeType="1"/>
            </p:cNvSpPr>
            <p:nvPr/>
          </p:nvSpPr>
          <p:spPr bwMode="auto">
            <a:xfrm flipV="1">
              <a:off x="864" y="3090"/>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7" name="Line 42"/>
            <p:cNvSpPr>
              <a:spLocks noChangeShapeType="1"/>
            </p:cNvSpPr>
            <p:nvPr/>
          </p:nvSpPr>
          <p:spPr bwMode="auto">
            <a:xfrm flipV="1">
              <a:off x="1296" y="310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8" name="Line 43"/>
            <p:cNvSpPr>
              <a:spLocks noChangeShapeType="1"/>
            </p:cNvSpPr>
            <p:nvPr/>
          </p:nvSpPr>
          <p:spPr bwMode="auto">
            <a:xfrm flipV="1">
              <a:off x="1728" y="310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79" name="Line 44"/>
            <p:cNvSpPr>
              <a:spLocks noChangeShapeType="1"/>
            </p:cNvSpPr>
            <p:nvPr/>
          </p:nvSpPr>
          <p:spPr bwMode="auto">
            <a:xfrm flipV="1">
              <a:off x="2160" y="310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15380" name="Group 47"/>
            <p:cNvGrpSpPr>
              <a:grpSpLocks/>
            </p:cNvGrpSpPr>
            <p:nvPr/>
          </p:nvGrpSpPr>
          <p:grpSpPr bwMode="auto">
            <a:xfrm>
              <a:off x="3024" y="3456"/>
              <a:ext cx="2208" cy="240"/>
              <a:chOff x="3024" y="3456"/>
              <a:chExt cx="2208" cy="240"/>
            </a:xfrm>
          </p:grpSpPr>
          <p:sp>
            <p:nvSpPr>
              <p:cNvPr id="15381" name="AutoShape 45"/>
              <p:cNvSpPr>
                <a:spLocks noChangeArrowheads="1"/>
              </p:cNvSpPr>
              <p:nvPr/>
            </p:nvSpPr>
            <p:spPr bwMode="auto">
              <a:xfrm>
                <a:off x="3024" y="3456"/>
                <a:ext cx="2208" cy="240"/>
              </a:xfrm>
              <a:prstGeom prst="wedgeRoundRectCallout">
                <a:avLst>
                  <a:gd name="adj1" fmla="val -85236"/>
                  <a:gd name="adj2" fmla="val 58333"/>
                  <a:gd name="adj3" fmla="val 16667"/>
                </a:avLst>
              </a:prstGeom>
              <a:solidFill>
                <a:srgbClr val="CCFFCC">
                  <a:alpha val="50195"/>
                </a:srgbClr>
              </a:solidFill>
              <a:ln w="12700" algn="ctr">
                <a:solidFill>
                  <a:schemeClr val="tx1"/>
                </a:solidFill>
                <a:miter lim="800000"/>
                <a:headEnd/>
                <a:tailEnd/>
              </a:ln>
            </p:spPr>
            <p:txBody>
              <a:bodyPr/>
              <a:lstStyle/>
              <a:p>
                <a:endParaRPr lang="en-US" sz="1200" b="1">
                  <a:latin typeface="Arial" pitchFamily="34" charset="0"/>
                </a:endParaRPr>
              </a:p>
            </p:txBody>
          </p:sp>
          <p:sp>
            <p:nvSpPr>
              <p:cNvPr id="15382" name="Text Box 46"/>
              <p:cNvSpPr txBox="1">
                <a:spLocks noChangeArrowheads="1"/>
              </p:cNvSpPr>
              <p:nvPr/>
            </p:nvSpPr>
            <p:spPr bwMode="auto">
              <a:xfrm>
                <a:off x="3168" y="3504"/>
                <a:ext cx="19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US" sz="1200" dirty="0"/>
                  <a:t>Reference to </a:t>
                </a:r>
                <a:r>
                  <a:rPr lang="en-US" sz="1200" dirty="0" smtClean="0"/>
                  <a:t>Car Object</a:t>
                </a:r>
                <a:endParaRPr lang="en-US" sz="1200" dirty="0"/>
              </a:p>
            </p:txBody>
          </p:sp>
        </p:grpSp>
      </p:grpSp>
      <p:pic>
        <p:nvPicPr>
          <p:cNvPr id="49" name="Picture 9" descr="pg02-car">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037" y="4648200"/>
            <a:ext cx="4921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9" descr="pg02-car">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6218" y="4688541"/>
            <a:ext cx="4921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9" descr="pg02-car">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7118" y="4717256"/>
            <a:ext cx="4921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9" descr="pg02-car">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7680" y="4717255"/>
            <a:ext cx="4921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609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7"/>
          <p:cNvSpPr>
            <a:spLocks noGrp="1" noChangeArrowheads="1"/>
          </p:cNvSpPr>
          <p:nvPr>
            <p:ph type="title"/>
          </p:nvPr>
        </p:nvSpPr>
        <p:spPr/>
        <p:txBody>
          <a:bodyPr/>
          <a:lstStyle/>
          <a:p>
            <a:pPr eaLnBrk="1" hangingPunct="1"/>
            <a:r>
              <a:rPr lang="en-US" dirty="0" smtClean="0"/>
              <a:t>Arrays</a:t>
            </a:r>
          </a:p>
        </p:txBody>
      </p:sp>
      <p:sp>
        <p:nvSpPr>
          <p:cNvPr id="219144" name="Rectangle 8"/>
          <p:cNvSpPr>
            <a:spLocks noGrp="1" noChangeArrowheads="1"/>
          </p:cNvSpPr>
          <p:nvPr>
            <p:ph type="body" idx="1"/>
          </p:nvPr>
        </p:nvSpPr>
        <p:spPr>
          <a:xfrm>
            <a:off x="304800" y="963613"/>
            <a:ext cx="8839200" cy="5486400"/>
          </a:xfrm>
        </p:spPr>
        <p:txBody>
          <a:bodyPr/>
          <a:lstStyle/>
          <a:p>
            <a:pPr eaLnBrk="1" hangingPunct="1">
              <a:spcBef>
                <a:spcPts val="600"/>
              </a:spcBef>
              <a:defRPr/>
            </a:pPr>
            <a:r>
              <a:rPr lang="en-IN" dirty="0">
                <a:latin typeface="Arial" charset="0"/>
                <a:cs typeface="Arial" charset="0"/>
              </a:rPr>
              <a:t>Arrays should be  </a:t>
            </a:r>
          </a:p>
          <a:p>
            <a:pPr marL="495300" indent="-495300" eaLnBrk="1" hangingPunct="1">
              <a:spcBef>
                <a:spcPts val="600"/>
              </a:spcBef>
              <a:buNone/>
              <a:defRPr/>
            </a:pPr>
            <a:r>
              <a:rPr lang="en-IN" dirty="0" smtClean="0">
                <a:latin typeface="Arial" charset="0"/>
                <a:cs typeface="Arial" charset="0"/>
              </a:rPr>
              <a:t>	Declared</a:t>
            </a:r>
            <a:endParaRPr lang="en-IN" dirty="0">
              <a:latin typeface="Arial" charset="0"/>
              <a:cs typeface="Arial" charset="0"/>
            </a:endParaRPr>
          </a:p>
          <a:p>
            <a:pPr marL="495300" indent="-495300" eaLnBrk="1" hangingPunct="1">
              <a:spcBef>
                <a:spcPts val="600"/>
              </a:spcBef>
              <a:buNone/>
              <a:defRPr/>
            </a:pPr>
            <a:r>
              <a:rPr lang="en-IN" b="1" dirty="0">
                <a:latin typeface="Arial" charset="0"/>
                <a:cs typeface="Arial" charset="0"/>
              </a:rPr>
              <a:t>			</a:t>
            </a:r>
            <a:r>
              <a:rPr lang="en-IN" dirty="0" err="1">
                <a:latin typeface="Arial" charset="0"/>
                <a:cs typeface="Arial" charset="0"/>
              </a:rPr>
              <a:t>int</a:t>
            </a:r>
            <a:r>
              <a:rPr lang="en-IN" dirty="0">
                <a:latin typeface="Arial" charset="0"/>
                <a:cs typeface="Arial" charset="0"/>
              </a:rPr>
              <a:t>[] a; String b[]; Object []c; </a:t>
            </a:r>
          </a:p>
          <a:p>
            <a:pPr marL="495300" indent="-495300" eaLnBrk="1" hangingPunct="1">
              <a:spcBef>
                <a:spcPts val="600"/>
              </a:spcBef>
              <a:buNone/>
              <a:defRPr/>
            </a:pPr>
            <a:r>
              <a:rPr lang="en-IN" dirty="0" smtClean="0">
                <a:latin typeface="Arial" charset="0"/>
                <a:cs typeface="Arial" charset="0"/>
              </a:rPr>
              <a:t>	Allocated </a:t>
            </a:r>
            <a:r>
              <a:rPr lang="en-IN" dirty="0">
                <a:latin typeface="Arial" charset="0"/>
                <a:cs typeface="Arial" charset="0"/>
              </a:rPr>
              <a:t>(constructed</a:t>
            </a:r>
            <a:r>
              <a:rPr lang="en-IN" dirty="0" smtClean="0">
                <a:latin typeface="Arial" charset="0"/>
                <a:cs typeface="Arial" charset="0"/>
              </a:rPr>
              <a:t>)</a:t>
            </a:r>
            <a:endParaRPr lang="en-IN" dirty="0">
              <a:latin typeface="Arial" charset="0"/>
              <a:cs typeface="Arial" charset="0"/>
            </a:endParaRPr>
          </a:p>
          <a:p>
            <a:pPr marL="495300" indent="-495300" eaLnBrk="1" hangingPunct="1">
              <a:spcBef>
                <a:spcPts val="600"/>
              </a:spcBef>
              <a:buNone/>
              <a:defRPr/>
            </a:pPr>
            <a:r>
              <a:rPr lang="en-IN" dirty="0">
                <a:latin typeface="Arial" charset="0"/>
                <a:cs typeface="Arial" charset="0"/>
              </a:rPr>
              <a:t>			a = new </a:t>
            </a:r>
            <a:r>
              <a:rPr lang="en-IN" dirty="0" err="1">
                <a:latin typeface="Arial" charset="0"/>
                <a:cs typeface="Arial" charset="0"/>
              </a:rPr>
              <a:t>int</a:t>
            </a:r>
            <a:r>
              <a:rPr lang="en-IN" dirty="0">
                <a:latin typeface="Arial" charset="0"/>
                <a:cs typeface="Arial" charset="0"/>
              </a:rPr>
              <a:t>[10];</a:t>
            </a:r>
          </a:p>
          <a:p>
            <a:pPr marL="495300" indent="-495300" eaLnBrk="1" hangingPunct="1">
              <a:spcBef>
                <a:spcPts val="600"/>
              </a:spcBef>
              <a:buNone/>
              <a:defRPr/>
            </a:pPr>
            <a:r>
              <a:rPr lang="en-IN" dirty="0">
                <a:latin typeface="Arial" charset="0"/>
                <a:cs typeface="Arial" charset="0"/>
              </a:rPr>
              <a:t>                       	b = new String[</a:t>
            </a:r>
            <a:r>
              <a:rPr lang="en-IN" dirty="0" err="1">
                <a:latin typeface="Arial" charset="0"/>
                <a:cs typeface="Arial" charset="0"/>
              </a:rPr>
              <a:t>arraysize</a:t>
            </a:r>
            <a:r>
              <a:rPr lang="en-IN" dirty="0">
                <a:latin typeface="Arial" charset="0"/>
                <a:cs typeface="Arial" charset="0"/>
              </a:rPr>
              <a:t>] </a:t>
            </a:r>
          </a:p>
          <a:p>
            <a:pPr marL="495300" indent="-495300" eaLnBrk="1" hangingPunct="1">
              <a:spcBef>
                <a:spcPts val="600"/>
              </a:spcBef>
              <a:buNone/>
              <a:defRPr/>
            </a:pPr>
            <a:r>
              <a:rPr lang="en-IN" dirty="0">
                <a:latin typeface="Arial" charset="0"/>
                <a:cs typeface="Arial" charset="0"/>
              </a:rPr>
              <a:t>        </a:t>
            </a:r>
            <a:r>
              <a:rPr lang="en-IN" dirty="0" smtClean="0">
                <a:latin typeface="Arial" charset="0"/>
                <a:cs typeface="Arial" charset="0"/>
              </a:rPr>
              <a:t>Initialized </a:t>
            </a:r>
            <a:r>
              <a:rPr lang="en-IN" dirty="0">
                <a:latin typeface="Arial" charset="0"/>
                <a:cs typeface="Arial" charset="0"/>
              </a:rPr>
              <a:t>	</a:t>
            </a:r>
          </a:p>
          <a:p>
            <a:pPr marL="495300" indent="-495300" eaLnBrk="1" hangingPunct="1">
              <a:spcBef>
                <a:spcPts val="600"/>
              </a:spcBef>
              <a:buNone/>
              <a:defRPr/>
            </a:pPr>
            <a:r>
              <a:rPr lang="en-IN" dirty="0">
                <a:latin typeface="Arial" charset="0"/>
                <a:cs typeface="Arial" charset="0"/>
              </a:rPr>
              <a:t>			for (</a:t>
            </a:r>
            <a:r>
              <a:rPr lang="en-IN" dirty="0" err="1">
                <a:latin typeface="Arial" charset="0"/>
                <a:cs typeface="Arial" charset="0"/>
              </a:rPr>
              <a:t>int</a:t>
            </a:r>
            <a:r>
              <a:rPr lang="en-IN" dirty="0">
                <a:latin typeface="Arial" charset="0"/>
                <a:cs typeface="Arial" charset="0"/>
              </a:rPr>
              <a:t> i = 0; i &lt; </a:t>
            </a:r>
            <a:r>
              <a:rPr lang="en-IN" dirty="0" err="1">
                <a:latin typeface="Arial" charset="0"/>
                <a:cs typeface="Arial" charset="0"/>
              </a:rPr>
              <a:t>a.length</a:t>
            </a:r>
            <a:r>
              <a:rPr lang="en-IN" dirty="0">
                <a:latin typeface="Arial" charset="0"/>
                <a:cs typeface="Arial" charset="0"/>
              </a:rPr>
              <a:t>; a[i++] = 0</a:t>
            </a:r>
            <a:r>
              <a:rPr lang="en-IN" dirty="0" smtClean="0">
                <a:latin typeface="Arial" charset="0"/>
                <a:cs typeface="Arial" charset="0"/>
              </a:rPr>
              <a:t>)</a:t>
            </a:r>
          </a:p>
          <a:p>
            <a:pPr marL="495300" indent="-495300" eaLnBrk="1" hangingPunct="1">
              <a:spcBef>
                <a:spcPts val="600"/>
              </a:spcBef>
              <a:buNone/>
              <a:defRPr/>
            </a:pPr>
            <a:endParaRPr lang="en-IN" dirty="0">
              <a:latin typeface="Arial" charset="0"/>
              <a:cs typeface="Arial" charset="0"/>
            </a:endParaRPr>
          </a:p>
          <a:p>
            <a:pPr eaLnBrk="1" hangingPunct="1">
              <a:spcBef>
                <a:spcPts val="600"/>
              </a:spcBef>
              <a:defRPr/>
            </a:pPr>
            <a:r>
              <a:rPr lang="en-IN" dirty="0" smtClean="0">
                <a:latin typeface="Arial" charset="0"/>
                <a:cs typeface="Arial" charset="0"/>
              </a:rPr>
              <a:t>An </a:t>
            </a:r>
            <a:r>
              <a:rPr lang="en-US" dirty="0" smtClean="0"/>
              <a:t>array </a:t>
            </a:r>
            <a:r>
              <a:rPr lang="en-US" dirty="0"/>
              <a:t>can </a:t>
            </a:r>
            <a:r>
              <a:rPr lang="en-US" dirty="0" smtClean="0"/>
              <a:t>also be </a:t>
            </a:r>
            <a:r>
              <a:rPr lang="en-US" dirty="0"/>
              <a:t>initialized while it is </a:t>
            </a:r>
            <a:r>
              <a:rPr lang="en-US" dirty="0" smtClean="0"/>
              <a:t>declared as </a:t>
            </a:r>
            <a:r>
              <a:rPr lang="en-US" dirty="0"/>
              <a:t>follows</a:t>
            </a:r>
            <a:r>
              <a:rPr lang="en-US" dirty="0" smtClean="0"/>
              <a:t>:</a:t>
            </a:r>
          </a:p>
          <a:p>
            <a:pPr eaLnBrk="1" hangingPunct="1">
              <a:lnSpc>
                <a:spcPct val="160000"/>
              </a:lnSpc>
              <a:spcBef>
                <a:spcPct val="20000"/>
              </a:spcBef>
              <a:buClrTx/>
              <a:buSzPct val="110000"/>
              <a:buNone/>
            </a:pPr>
            <a:r>
              <a:rPr lang="en-US" dirty="0" smtClean="0">
                <a:latin typeface="Arial" charset="0"/>
                <a:cs typeface="Arial" charset="0"/>
              </a:rPr>
              <a:t>			</a:t>
            </a:r>
            <a:r>
              <a:rPr lang="en-US" dirty="0" err="1" smtClean="0">
                <a:latin typeface="Arial" charset="0"/>
                <a:cs typeface="Arial" charset="0"/>
              </a:rPr>
              <a:t>int</a:t>
            </a:r>
            <a:r>
              <a:rPr lang="en-US" dirty="0" smtClean="0">
                <a:latin typeface="Arial" charset="0"/>
                <a:cs typeface="Arial" charset="0"/>
              </a:rPr>
              <a:t> [] x = {1, 2, 3, 4};</a:t>
            </a:r>
          </a:p>
          <a:p>
            <a:pPr eaLnBrk="1" hangingPunct="1">
              <a:lnSpc>
                <a:spcPct val="160000"/>
              </a:lnSpc>
              <a:spcBef>
                <a:spcPct val="20000"/>
              </a:spcBef>
              <a:buClrTx/>
              <a:buSzPct val="110000"/>
              <a:buNone/>
            </a:pPr>
            <a:r>
              <a:rPr lang="en-US" dirty="0" smtClean="0">
                <a:latin typeface="Arial" charset="0"/>
                <a:cs typeface="Arial" charset="0"/>
              </a:rPr>
              <a:t>			char [] c = {‘a’, ‘b’, ‘c’};</a:t>
            </a:r>
          </a:p>
          <a:p>
            <a:pPr eaLnBrk="1" hangingPunct="1">
              <a:spcBef>
                <a:spcPts val="600"/>
              </a:spcBef>
              <a:defRPr/>
            </a:pPr>
            <a:r>
              <a:rPr lang="en-US" dirty="0" smtClean="0">
                <a:latin typeface="Arial" charset="0"/>
                <a:cs typeface="Arial" charset="0"/>
              </a:rPr>
              <a:t>Unlike </a:t>
            </a:r>
            <a:r>
              <a:rPr lang="en-US" dirty="0">
                <a:latin typeface="Arial" charset="0"/>
                <a:cs typeface="Arial" charset="0"/>
              </a:rPr>
              <a:t>C</a:t>
            </a:r>
            <a:r>
              <a:rPr lang="en-US" dirty="0"/>
              <a:t>, Java checks the boundary of an array while accessing an element in </a:t>
            </a:r>
            <a:r>
              <a:rPr lang="en-US" dirty="0" smtClean="0"/>
              <a:t>it</a:t>
            </a:r>
            <a:endParaRPr lang="en-US" i="1" dirty="0" smtClean="0">
              <a:solidFill>
                <a:schemeClr val="accent2"/>
              </a:solidFill>
            </a:endParaRPr>
          </a:p>
        </p:txBody>
      </p:sp>
      <p:sp>
        <p:nvSpPr>
          <p:cNvPr id="16386"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pitchFamily="34" charset="0"/>
              </a:rPr>
              <a:t>Copyright © 2016 Tech Mahindra. All Rights Reserved.</a:t>
            </a:r>
            <a:endParaRPr lang="en-US" sz="700" dirty="0" smtClean="0">
              <a:solidFill>
                <a:schemeClr val="tx2"/>
              </a:solidFill>
              <a:latin typeface="Arial" pitchFamily="34" charset="0"/>
            </a:endParaRPr>
          </a:p>
        </p:txBody>
      </p:sp>
    </p:spTree>
    <p:extLst>
      <p:ext uri="{BB962C8B-B14F-4D97-AF65-F5344CB8AC3E}">
        <p14:creationId xmlns:p14="http://schemas.microsoft.com/office/powerpoint/2010/main" val="2892549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19144">
                                            <p:txEl>
                                              <p:pRg st="0" end="0"/>
                                            </p:txEl>
                                          </p:spTgt>
                                        </p:tgtEl>
                                        <p:attrNameLst>
                                          <p:attrName>style.visibility</p:attrName>
                                        </p:attrNameLst>
                                      </p:cBhvr>
                                      <p:to>
                                        <p:strVal val="visible"/>
                                      </p:to>
                                    </p:set>
                                    <p:anim calcmode="lin" valueType="num">
                                      <p:cBhvr>
                                        <p:cTn id="7" dur="2000" fill="hold"/>
                                        <p:tgtEl>
                                          <p:spTgt spid="219144">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219144">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219144">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219144">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219144">
                                            <p:txEl>
                                              <p:pRg st="0" end="0"/>
                                            </p:txEl>
                                          </p:spTgt>
                                        </p:tgtEl>
                                      </p:cBhvr>
                                    </p:animEffect>
                                  </p:childTnLst>
                                </p:cTn>
                              </p:par>
                            </p:childTnLst>
                          </p:cTn>
                        </p:par>
                        <p:par>
                          <p:cTn id="12" fill="hold">
                            <p:stCondLst>
                              <p:cond delay="2000"/>
                            </p:stCondLst>
                            <p:childTnLst>
                              <p:par>
                                <p:cTn id="13" presetID="54" presetClass="entr" presetSubtype="0" accel="100000" fill="hold" grpId="0" nodeType="afterEffect">
                                  <p:stCondLst>
                                    <p:cond delay="0"/>
                                  </p:stCondLst>
                                  <p:childTnLst>
                                    <p:set>
                                      <p:cBhvr>
                                        <p:cTn id="14" dur="1" fill="hold">
                                          <p:stCondLst>
                                            <p:cond delay="0"/>
                                          </p:stCondLst>
                                        </p:cTn>
                                        <p:tgtEl>
                                          <p:spTgt spid="219144">
                                            <p:txEl>
                                              <p:pRg st="1" end="1"/>
                                            </p:txEl>
                                          </p:spTgt>
                                        </p:tgtEl>
                                        <p:attrNameLst>
                                          <p:attrName>style.visibility</p:attrName>
                                        </p:attrNameLst>
                                      </p:cBhvr>
                                      <p:to>
                                        <p:strVal val="visible"/>
                                      </p:to>
                                    </p:set>
                                    <p:anim calcmode="lin" valueType="num">
                                      <p:cBhvr>
                                        <p:cTn id="15" dur="2000" fill="hold"/>
                                        <p:tgtEl>
                                          <p:spTgt spid="219144">
                                            <p:txEl>
                                              <p:pRg st="1" end="1"/>
                                            </p:txEl>
                                          </p:spTgt>
                                        </p:tgtEl>
                                        <p:attrNameLst>
                                          <p:attrName>ppt_w</p:attrName>
                                        </p:attrNameLst>
                                      </p:cBhvr>
                                      <p:tavLst>
                                        <p:tav tm="0">
                                          <p:val>
                                            <p:strVal val="#ppt_w*0.05"/>
                                          </p:val>
                                        </p:tav>
                                        <p:tav tm="100000">
                                          <p:val>
                                            <p:strVal val="#ppt_w"/>
                                          </p:val>
                                        </p:tav>
                                      </p:tavLst>
                                    </p:anim>
                                    <p:anim calcmode="lin" valueType="num">
                                      <p:cBhvr>
                                        <p:cTn id="16" dur="2000" fill="hold"/>
                                        <p:tgtEl>
                                          <p:spTgt spid="219144">
                                            <p:txEl>
                                              <p:pRg st="1" end="1"/>
                                            </p:txEl>
                                          </p:spTgt>
                                        </p:tgtEl>
                                        <p:attrNameLst>
                                          <p:attrName>ppt_h</p:attrName>
                                        </p:attrNameLst>
                                      </p:cBhvr>
                                      <p:tavLst>
                                        <p:tav tm="0">
                                          <p:val>
                                            <p:strVal val="#ppt_h"/>
                                          </p:val>
                                        </p:tav>
                                        <p:tav tm="100000">
                                          <p:val>
                                            <p:strVal val="#ppt_h"/>
                                          </p:val>
                                        </p:tav>
                                      </p:tavLst>
                                    </p:anim>
                                    <p:anim calcmode="lin" valueType="num">
                                      <p:cBhvr>
                                        <p:cTn id="17" dur="2000" fill="hold"/>
                                        <p:tgtEl>
                                          <p:spTgt spid="219144">
                                            <p:txEl>
                                              <p:pRg st="1" end="1"/>
                                            </p:txEl>
                                          </p:spTgt>
                                        </p:tgtEl>
                                        <p:attrNameLst>
                                          <p:attrName>ppt_x</p:attrName>
                                        </p:attrNameLst>
                                      </p:cBhvr>
                                      <p:tavLst>
                                        <p:tav tm="0">
                                          <p:val>
                                            <p:strVal val="#ppt_x-.2"/>
                                          </p:val>
                                        </p:tav>
                                        <p:tav tm="100000">
                                          <p:val>
                                            <p:strVal val="#ppt_x"/>
                                          </p:val>
                                        </p:tav>
                                      </p:tavLst>
                                    </p:anim>
                                    <p:anim calcmode="lin" valueType="num">
                                      <p:cBhvr>
                                        <p:cTn id="18" dur="2000" fill="hold"/>
                                        <p:tgtEl>
                                          <p:spTgt spid="219144">
                                            <p:txEl>
                                              <p:pRg st="1" end="1"/>
                                            </p:txEl>
                                          </p:spTgt>
                                        </p:tgtEl>
                                        <p:attrNameLst>
                                          <p:attrName>ppt_y</p:attrName>
                                        </p:attrNameLst>
                                      </p:cBhvr>
                                      <p:tavLst>
                                        <p:tav tm="0">
                                          <p:val>
                                            <p:strVal val="#ppt_y"/>
                                          </p:val>
                                        </p:tav>
                                        <p:tav tm="100000">
                                          <p:val>
                                            <p:strVal val="#ppt_y"/>
                                          </p:val>
                                        </p:tav>
                                      </p:tavLst>
                                    </p:anim>
                                    <p:animEffect transition="in" filter="fade">
                                      <p:cBhvr>
                                        <p:cTn id="19" dur="2000"/>
                                        <p:tgtEl>
                                          <p:spTgt spid="219144">
                                            <p:txEl>
                                              <p:pRg st="1" end="1"/>
                                            </p:txEl>
                                          </p:spTgt>
                                        </p:tgtEl>
                                      </p:cBhvr>
                                    </p:animEffect>
                                  </p:childTnLst>
                                </p:cTn>
                              </p:par>
                            </p:childTnLst>
                          </p:cTn>
                        </p:par>
                        <p:par>
                          <p:cTn id="20" fill="hold">
                            <p:stCondLst>
                              <p:cond delay="4000"/>
                            </p:stCondLst>
                            <p:childTnLst>
                              <p:par>
                                <p:cTn id="21" presetID="54" presetClass="entr" presetSubtype="0" accel="100000" fill="hold" grpId="0" nodeType="afterEffect">
                                  <p:stCondLst>
                                    <p:cond delay="0"/>
                                  </p:stCondLst>
                                  <p:childTnLst>
                                    <p:set>
                                      <p:cBhvr>
                                        <p:cTn id="22" dur="1" fill="hold">
                                          <p:stCondLst>
                                            <p:cond delay="0"/>
                                          </p:stCondLst>
                                        </p:cTn>
                                        <p:tgtEl>
                                          <p:spTgt spid="219144">
                                            <p:txEl>
                                              <p:pRg st="2" end="2"/>
                                            </p:txEl>
                                          </p:spTgt>
                                        </p:tgtEl>
                                        <p:attrNameLst>
                                          <p:attrName>style.visibility</p:attrName>
                                        </p:attrNameLst>
                                      </p:cBhvr>
                                      <p:to>
                                        <p:strVal val="visible"/>
                                      </p:to>
                                    </p:set>
                                    <p:anim calcmode="lin" valueType="num">
                                      <p:cBhvr>
                                        <p:cTn id="23" dur="2000" fill="hold"/>
                                        <p:tgtEl>
                                          <p:spTgt spid="219144">
                                            <p:txEl>
                                              <p:pRg st="2" end="2"/>
                                            </p:txEl>
                                          </p:spTgt>
                                        </p:tgtEl>
                                        <p:attrNameLst>
                                          <p:attrName>ppt_w</p:attrName>
                                        </p:attrNameLst>
                                      </p:cBhvr>
                                      <p:tavLst>
                                        <p:tav tm="0">
                                          <p:val>
                                            <p:strVal val="#ppt_w*0.05"/>
                                          </p:val>
                                        </p:tav>
                                        <p:tav tm="100000">
                                          <p:val>
                                            <p:strVal val="#ppt_w"/>
                                          </p:val>
                                        </p:tav>
                                      </p:tavLst>
                                    </p:anim>
                                    <p:anim calcmode="lin" valueType="num">
                                      <p:cBhvr>
                                        <p:cTn id="24" dur="2000" fill="hold"/>
                                        <p:tgtEl>
                                          <p:spTgt spid="219144">
                                            <p:txEl>
                                              <p:pRg st="2" end="2"/>
                                            </p:txEl>
                                          </p:spTgt>
                                        </p:tgtEl>
                                        <p:attrNameLst>
                                          <p:attrName>ppt_h</p:attrName>
                                        </p:attrNameLst>
                                      </p:cBhvr>
                                      <p:tavLst>
                                        <p:tav tm="0">
                                          <p:val>
                                            <p:strVal val="#ppt_h"/>
                                          </p:val>
                                        </p:tav>
                                        <p:tav tm="100000">
                                          <p:val>
                                            <p:strVal val="#ppt_h"/>
                                          </p:val>
                                        </p:tav>
                                      </p:tavLst>
                                    </p:anim>
                                    <p:anim calcmode="lin" valueType="num">
                                      <p:cBhvr>
                                        <p:cTn id="25" dur="2000" fill="hold"/>
                                        <p:tgtEl>
                                          <p:spTgt spid="219144">
                                            <p:txEl>
                                              <p:pRg st="2" end="2"/>
                                            </p:txEl>
                                          </p:spTgt>
                                        </p:tgtEl>
                                        <p:attrNameLst>
                                          <p:attrName>ppt_x</p:attrName>
                                        </p:attrNameLst>
                                      </p:cBhvr>
                                      <p:tavLst>
                                        <p:tav tm="0">
                                          <p:val>
                                            <p:strVal val="#ppt_x-.2"/>
                                          </p:val>
                                        </p:tav>
                                        <p:tav tm="100000">
                                          <p:val>
                                            <p:strVal val="#ppt_x"/>
                                          </p:val>
                                        </p:tav>
                                      </p:tavLst>
                                    </p:anim>
                                    <p:anim calcmode="lin" valueType="num">
                                      <p:cBhvr>
                                        <p:cTn id="26" dur="2000" fill="hold"/>
                                        <p:tgtEl>
                                          <p:spTgt spid="219144">
                                            <p:txEl>
                                              <p:pRg st="2" end="2"/>
                                            </p:txEl>
                                          </p:spTgt>
                                        </p:tgtEl>
                                        <p:attrNameLst>
                                          <p:attrName>ppt_y</p:attrName>
                                        </p:attrNameLst>
                                      </p:cBhvr>
                                      <p:tavLst>
                                        <p:tav tm="0">
                                          <p:val>
                                            <p:strVal val="#ppt_y"/>
                                          </p:val>
                                        </p:tav>
                                        <p:tav tm="100000">
                                          <p:val>
                                            <p:strVal val="#ppt_y"/>
                                          </p:val>
                                        </p:tav>
                                      </p:tavLst>
                                    </p:anim>
                                    <p:animEffect transition="in" filter="fade">
                                      <p:cBhvr>
                                        <p:cTn id="27" dur="2000"/>
                                        <p:tgtEl>
                                          <p:spTgt spid="219144">
                                            <p:txEl>
                                              <p:pRg st="2" end="2"/>
                                            </p:txEl>
                                          </p:spTgt>
                                        </p:tgtEl>
                                      </p:cBhvr>
                                    </p:animEffect>
                                  </p:childTnLst>
                                </p:cTn>
                              </p:par>
                            </p:childTnLst>
                          </p:cTn>
                        </p:par>
                        <p:par>
                          <p:cTn id="28" fill="hold">
                            <p:stCondLst>
                              <p:cond delay="6000"/>
                            </p:stCondLst>
                            <p:childTnLst>
                              <p:par>
                                <p:cTn id="29" presetID="54" presetClass="entr" presetSubtype="0" accel="100000" fill="hold" grpId="0" nodeType="afterEffect">
                                  <p:stCondLst>
                                    <p:cond delay="0"/>
                                  </p:stCondLst>
                                  <p:childTnLst>
                                    <p:set>
                                      <p:cBhvr>
                                        <p:cTn id="30" dur="1" fill="hold">
                                          <p:stCondLst>
                                            <p:cond delay="0"/>
                                          </p:stCondLst>
                                        </p:cTn>
                                        <p:tgtEl>
                                          <p:spTgt spid="219144">
                                            <p:txEl>
                                              <p:pRg st="3" end="3"/>
                                            </p:txEl>
                                          </p:spTgt>
                                        </p:tgtEl>
                                        <p:attrNameLst>
                                          <p:attrName>style.visibility</p:attrName>
                                        </p:attrNameLst>
                                      </p:cBhvr>
                                      <p:to>
                                        <p:strVal val="visible"/>
                                      </p:to>
                                    </p:set>
                                    <p:anim calcmode="lin" valueType="num">
                                      <p:cBhvr>
                                        <p:cTn id="31" dur="2000" fill="hold"/>
                                        <p:tgtEl>
                                          <p:spTgt spid="219144">
                                            <p:txEl>
                                              <p:pRg st="3" end="3"/>
                                            </p:txEl>
                                          </p:spTgt>
                                        </p:tgtEl>
                                        <p:attrNameLst>
                                          <p:attrName>ppt_w</p:attrName>
                                        </p:attrNameLst>
                                      </p:cBhvr>
                                      <p:tavLst>
                                        <p:tav tm="0">
                                          <p:val>
                                            <p:strVal val="#ppt_w*0.05"/>
                                          </p:val>
                                        </p:tav>
                                        <p:tav tm="100000">
                                          <p:val>
                                            <p:strVal val="#ppt_w"/>
                                          </p:val>
                                        </p:tav>
                                      </p:tavLst>
                                    </p:anim>
                                    <p:anim calcmode="lin" valueType="num">
                                      <p:cBhvr>
                                        <p:cTn id="32" dur="2000" fill="hold"/>
                                        <p:tgtEl>
                                          <p:spTgt spid="219144">
                                            <p:txEl>
                                              <p:pRg st="3" end="3"/>
                                            </p:txEl>
                                          </p:spTgt>
                                        </p:tgtEl>
                                        <p:attrNameLst>
                                          <p:attrName>ppt_h</p:attrName>
                                        </p:attrNameLst>
                                      </p:cBhvr>
                                      <p:tavLst>
                                        <p:tav tm="0">
                                          <p:val>
                                            <p:strVal val="#ppt_h"/>
                                          </p:val>
                                        </p:tav>
                                        <p:tav tm="100000">
                                          <p:val>
                                            <p:strVal val="#ppt_h"/>
                                          </p:val>
                                        </p:tav>
                                      </p:tavLst>
                                    </p:anim>
                                    <p:anim calcmode="lin" valueType="num">
                                      <p:cBhvr>
                                        <p:cTn id="33" dur="2000" fill="hold"/>
                                        <p:tgtEl>
                                          <p:spTgt spid="219144">
                                            <p:txEl>
                                              <p:pRg st="3" end="3"/>
                                            </p:txEl>
                                          </p:spTgt>
                                        </p:tgtEl>
                                        <p:attrNameLst>
                                          <p:attrName>ppt_x</p:attrName>
                                        </p:attrNameLst>
                                      </p:cBhvr>
                                      <p:tavLst>
                                        <p:tav tm="0">
                                          <p:val>
                                            <p:strVal val="#ppt_x-.2"/>
                                          </p:val>
                                        </p:tav>
                                        <p:tav tm="100000">
                                          <p:val>
                                            <p:strVal val="#ppt_x"/>
                                          </p:val>
                                        </p:tav>
                                      </p:tavLst>
                                    </p:anim>
                                    <p:anim calcmode="lin" valueType="num">
                                      <p:cBhvr>
                                        <p:cTn id="34" dur="2000" fill="hold"/>
                                        <p:tgtEl>
                                          <p:spTgt spid="219144">
                                            <p:txEl>
                                              <p:pRg st="3" end="3"/>
                                            </p:txEl>
                                          </p:spTgt>
                                        </p:tgtEl>
                                        <p:attrNameLst>
                                          <p:attrName>ppt_y</p:attrName>
                                        </p:attrNameLst>
                                      </p:cBhvr>
                                      <p:tavLst>
                                        <p:tav tm="0">
                                          <p:val>
                                            <p:strVal val="#ppt_y"/>
                                          </p:val>
                                        </p:tav>
                                        <p:tav tm="100000">
                                          <p:val>
                                            <p:strVal val="#ppt_y"/>
                                          </p:val>
                                        </p:tav>
                                      </p:tavLst>
                                    </p:anim>
                                    <p:animEffect transition="in" filter="fade">
                                      <p:cBhvr>
                                        <p:cTn id="35" dur="2000"/>
                                        <p:tgtEl>
                                          <p:spTgt spid="219144">
                                            <p:txEl>
                                              <p:pRg st="3" end="3"/>
                                            </p:txEl>
                                          </p:spTgt>
                                        </p:tgtEl>
                                      </p:cBhvr>
                                    </p:animEffect>
                                  </p:childTnLst>
                                </p:cTn>
                              </p:par>
                            </p:childTnLst>
                          </p:cTn>
                        </p:par>
                        <p:par>
                          <p:cTn id="36" fill="hold">
                            <p:stCondLst>
                              <p:cond delay="8000"/>
                            </p:stCondLst>
                            <p:childTnLst>
                              <p:par>
                                <p:cTn id="37" presetID="54" presetClass="entr" presetSubtype="0" accel="100000" fill="hold" grpId="0" nodeType="afterEffect">
                                  <p:stCondLst>
                                    <p:cond delay="0"/>
                                  </p:stCondLst>
                                  <p:childTnLst>
                                    <p:set>
                                      <p:cBhvr>
                                        <p:cTn id="38" dur="1" fill="hold">
                                          <p:stCondLst>
                                            <p:cond delay="0"/>
                                          </p:stCondLst>
                                        </p:cTn>
                                        <p:tgtEl>
                                          <p:spTgt spid="219144">
                                            <p:txEl>
                                              <p:pRg st="4" end="4"/>
                                            </p:txEl>
                                          </p:spTgt>
                                        </p:tgtEl>
                                        <p:attrNameLst>
                                          <p:attrName>style.visibility</p:attrName>
                                        </p:attrNameLst>
                                      </p:cBhvr>
                                      <p:to>
                                        <p:strVal val="visible"/>
                                      </p:to>
                                    </p:set>
                                    <p:anim calcmode="lin" valueType="num">
                                      <p:cBhvr>
                                        <p:cTn id="39" dur="2000" fill="hold"/>
                                        <p:tgtEl>
                                          <p:spTgt spid="219144">
                                            <p:txEl>
                                              <p:pRg st="4" end="4"/>
                                            </p:txEl>
                                          </p:spTgt>
                                        </p:tgtEl>
                                        <p:attrNameLst>
                                          <p:attrName>ppt_w</p:attrName>
                                        </p:attrNameLst>
                                      </p:cBhvr>
                                      <p:tavLst>
                                        <p:tav tm="0">
                                          <p:val>
                                            <p:strVal val="#ppt_w*0.05"/>
                                          </p:val>
                                        </p:tav>
                                        <p:tav tm="100000">
                                          <p:val>
                                            <p:strVal val="#ppt_w"/>
                                          </p:val>
                                        </p:tav>
                                      </p:tavLst>
                                    </p:anim>
                                    <p:anim calcmode="lin" valueType="num">
                                      <p:cBhvr>
                                        <p:cTn id="40" dur="2000" fill="hold"/>
                                        <p:tgtEl>
                                          <p:spTgt spid="219144">
                                            <p:txEl>
                                              <p:pRg st="4" end="4"/>
                                            </p:txEl>
                                          </p:spTgt>
                                        </p:tgtEl>
                                        <p:attrNameLst>
                                          <p:attrName>ppt_h</p:attrName>
                                        </p:attrNameLst>
                                      </p:cBhvr>
                                      <p:tavLst>
                                        <p:tav tm="0">
                                          <p:val>
                                            <p:strVal val="#ppt_h"/>
                                          </p:val>
                                        </p:tav>
                                        <p:tav tm="100000">
                                          <p:val>
                                            <p:strVal val="#ppt_h"/>
                                          </p:val>
                                        </p:tav>
                                      </p:tavLst>
                                    </p:anim>
                                    <p:anim calcmode="lin" valueType="num">
                                      <p:cBhvr>
                                        <p:cTn id="41" dur="2000" fill="hold"/>
                                        <p:tgtEl>
                                          <p:spTgt spid="219144">
                                            <p:txEl>
                                              <p:pRg st="4" end="4"/>
                                            </p:txEl>
                                          </p:spTgt>
                                        </p:tgtEl>
                                        <p:attrNameLst>
                                          <p:attrName>ppt_x</p:attrName>
                                        </p:attrNameLst>
                                      </p:cBhvr>
                                      <p:tavLst>
                                        <p:tav tm="0">
                                          <p:val>
                                            <p:strVal val="#ppt_x-.2"/>
                                          </p:val>
                                        </p:tav>
                                        <p:tav tm="100000">
                                          <p:val>
                                            <p:strVal val="#ppt_x"/>
                                          </p:val>
                                        </p:tav>
                                      </p:tavLst>
                                    </p:anim>
                                    <p:anim calcmode="lin" valueType="num">
                                      <p:cBhvr>
                                        <p:cTn id="42" dur="2000" fill="hold"/>
                                        <p:tgtEl>
                                          <p:spTgt spid="219144">
                                            <p:txEl>
                                              <p:pRg st="4" end="4"/>
                                            </p:txEl>
                                          </p:spTgt>
                                        </p:tgtEl>
                                        <p:attrNameLst>
                                          <p:attrName>ppt_y</p:attrName>
                                        </p:attrNameLst>
                                      </p:cBhvr>
                                      <p:tavLst>
                                        <p:tav tm="0">
                                          <p:val>
                                            <p:strVal val="#ppt_y"/>
                                          </p:val>
                                        </p:tav>
                                        <p:tav tm="100000">
                                          <p:val>
                                            <p:strVal val="#ppt_y"/>
                                          </p:val>
                                        </p:tav>
                                      </p:tavLst>
                                    </p:anim>
                                    <p:animEffect transition="in" filter="fade">
                                      <p:cBhvr>
                                        <p:cTn id="43" dur="2000"/>
                                        <p:tgtEl>
                                          <p:spTgt spid="219144">
                                            <p:txEl>
                                              <p:pRg st="4" end="4"/>
                                            </p:txEl>
                                          </p:spTgt>
                                        </p:tgtEl>
                                      </p:cBhvr>
                                    </p:animEffect>
                                  </p:childTnLst>
                                </p:cTn>
                              </p:par>
                            </p:childTnLst>
                          </p:cTn>
                        </p:par>
                        <p:par>
                          <p:cTn id="44" fill="hold">
                            <p:stCondLst>
                              <p:cond delay="10000"/>
                            </p:stCondLst>
                            <p:childTnLst>
                              <p:par>
                                <p:cTn id="45" presetID="54" presetClass="entr" presetSubtype="0" accel="100000" fill="hold" grpId="0" nodeType="afterEffect">
                                  <p:stCondLst>
                                    <p:cond delay="0"/>
                                  </p:stCondLst>
                                  <p:childTnLst>
                                    <p:set>
                                      <p:cBhvr>
                                        <p:cTn id="46" dur="1" fill="hold">
                                          <p:stCondLst>
                                            <p:cond delay="0"/>
                                          </p:stCondLst>
                                        </p:cTn>
                                        <p:tgtEl>
                                          <p:spTgt spid="219144">
                                            <p:txEl>
                                              <p:pRg st="5" end="5"/>
                                            </p:txEl>
                                          </p:spTgt>
                                        </p:tgtEl>
                                        <p:attrNameLst>
                                          <p:attrName>style.visibility</p:attrName>
                                        </p:attrNameLst>
                                      </p:cBhvr>
                                      <p:to>
                                        <p:strVal val="visible"/>
                                      </p:to>
                                    </p:set>
                                    <p:anim calcmode="lin" valueType="num">
                                      <p:cBhvr>
                                        <p:cTn id="47" dur="2000" fill="hold"/>
                                        <p:tgtEl>
                                          <p:spTgt spid="219144">
                                            <p:txEl>
                                              <p:pRg st="5" end="5"/>
                                            </p:txEl>
                                          </p:spTgt>
                                        </p:tgtEl>
                                        <p:attrNameLst>
                                          <p:attrName>ppt_w</p:attrName>
                                        </p:attrNameLst>
                                      </p:cBhvr>
                                      <p:tavLst>
                                        <p:tav tm="0">
                                          <p:val>
                                            <p:strVal val="#ppt_w*0.05"/>
                                          </p:val>
                                        </p:tav>
                                        <p:tav tm="100000">
                                          <p:val>
                                            <p:strVal val="#ppt_w"/>
                                          </p:val>
                                        </p:tav>
                                      </p:tavLst>
                                    </p:anim>
                                    <p:anim calcmode="lin" valueType="num">
                                      <p:cBhvr>
                                        <p:cTn id="48" dur="2000" fill="hold"/>
                                        <p:tgtEl>
                                          <p:spTgt spid="219144">
                                            <p:txEl>
                                              <p:pRg st="5" end="5"/>
                                            </p:txEl>
                                          </p:spTgt>
                                        </p:tgtEl>
                                        <p:attrNameLst>
                                          <p:attrName>ppt_h</p:attrName>
                                        </p:attrNameLst>
                                      </p:cBhvr>
                                      <p:tavLst>
                                        <p:tav tm="0">
                                          <p:val>
                                            <p:strVal val="#ppt_h"/>
                                          </p:val>
                                        </p:tav>
                                        <p:tav tm="100000">
                                          <p:val>
                                            <p:strVal val="#ppt_h"/>
                                          </p:val>
                                        </p:tav>
                                      </p:tavLst>
                                    </p:anim>
                                    <p:anim calcmode="lin" valueType="num">
                                      <p:cBhvr>
                                        <p:cTn id="49" dur="2000" fill="hold"/>
                                        <p:tgtEl>
                                          <p:spTgt spid="219144">
                                            <p:txEl>
                                              <p:pRg st="5" end="5"/>
                                            </p:txEl>
                                          </p:spTgt>
                                        </p:tgtEl>
                                        <p:attrNameLst>
                                          <p:attrName>ppt_x</p:attrName>
                                        </p:attrNameLst>
                                      </p:cBhvr>
                                      <p:tavLst>
                                        <p:tav tm="0">
                                          <p:val>
                                            <p:strVal val="#ppt_x-.2"/>
                                          </p:val>
                                        </p:tav>
                                        <p:tav tm="100000">
                                          <p:val>
                                            <p:strVal val="#ppt_x"/>
                                          </p:val>
                                        </p:tav>
                                      </p:tavLst>
                                    </p:anim>
                                    <p:anim calcmode="lin" valueType="num">
                                      <p:cBhvr>
                                        <p:cTn id="50" dur="2000" fill="hold"/>
                                        <p:tgtEl>
                                          <p:spTgt spid="219144">
                                            <p:txEl>
                                              <p:pRg st="5" end="5"/>
                                            </p:txEl>
                                          </p:spTgt>
                                        </p:tgtEl>
                                        <p:attrNameLst>
                                          <p:attrName>ppt_y</p:attrName>
                                        </p:attrNameLst>
                                      </p:cBhvr>
                                      <p:tavLst>
                                        <p:tav tm="0">
                                          <p:val>
                                            <p:strVal val="#ppt_y"/>
                                          </p:val>
                                        </p:tav>
                                        <p:tav tm="100000">
                                          <p:val>
                                            <p:strVal val="#ppt_y"/>
                                          </p:val>
                                        </p:tav>
                                      </p:tavLst>
                                    </p:anim>
                                    <p:animEffect transition="in" filter="fade">
                                      <p:cBhvr>
                                        <p:cTn id="51" dur="2000"/>
                                        <p:tgtEl>
                                          <p:spTgt spid="219144">
                                            <p:txEl>
                                              <p:pRg st="5" end="5"/>
                                            </p:txEl>
                                          </p:spTgt>
                                        </p:tgtEl>
                                      </p:cBhvr>
                                    </p:animEffect>
                                  </p:childTnLst>
                                </p:cTn>
                              </p:par>
                            </p:childTnLst>
                          </p:cTn>
                        </p:par>
                        <p:par>
                          <p:cTn id="52" fill="hold">
                            <p:stCondLst>
                              <p:cond delay="12000"/>
                            </p:stCondLst>
                            <p:childTnLst>
                              <p:par>
                                <p:cTn id="53" presetID="54" presetClass="entr" presetSubtype="0" accel="100000" fill="hold" grpId="0" nodeType="afterEffect">
                                  <p:stCondLst>
                                    <p:cond delay="0"/>
                                  </p:stCondLst>
                                  <p:childTnLst>
                                    <p:set>
                                      <p:cBhvr>
                                        <p:cTn id="54" dur="1" fill="hold">
                                          <p:stCondLst>
                                            <p:cond delay="0"/>
                                          </p:stCondLst>
                                        </p:cTn>
                                        <p:tgtEl>
                                          <p:spTgt spid="219144">
                                            <p:txEl>
                                              <p:pRg st="6" end="6"/>
                                            </p:txEl>
                                          </p:spTgt>
                                        </p:tgtEl>
                                        <p:attrNameLst>
                                          <p:attrName>style.visibility</p:attrName>
                                        </p:attrNameLst>
                                      </p:cBhvr>
                                      <p:to>
                                        <p:strVal val="visible"/>
                                      </p:to>
                                    </p:set>
                                    <p:anim calcmode="lin" valueType="num">
                                      <p:cBhvr>
                                        <p:cTn id="55" dur="2000" fill="hold"/>
                                        <p:tgtEl>
                                          <p:spTgt spid="219144">
                                            <p:txEl>
                                              <p:pRg st="6" end="6"/>
                                            </p:txEl>
                                          </p:spTgt>
                                        </p:tgtEl>
                                        <p:attrNameLst>
                                          <p:attrName>ppt_w</p:attrName>
                                        </p:attrNameLst>
                                      </p:cBhvr>
                                      <p:tavLst>
                                        <p:tav tm="0">
                                          <p:val>
                                            <p:strVal val="#ppt_w*0.05"/>
                                          </p:val>
                                        </p:tav>
                                        <p:tav tm="100000">
                                          <p:val>
                                            <p:strVal val="#ppt_w"/>
                                          </p:val>
                                        </p:tav>
                                      </p:tavLst>
                                    </p:anim>
                                    <p:anim calcmode="lin" valueType="num">
                                      <p:cBhvr>
                                        <p:cTn id="56" dur="2000" fill="hold"/>
                                        <p:tgtEl>
                                          <p:spTgt spid="219144">
                                            <p:txEl>
                                              <p:pRg st="6" end="6"/>
                                            </p:txEl>
                                          </p:spTgt>
                                        </p:tgtEl>
                                        <p:attrNameLst>
                                          <p:attrName>ppt_h</p:attrName>
                                        </p:attrNameLst>
                                      </p:cBhvr>
                                      <p:tavLst>
                                        <p:tav tm="0">
                                          <p:val>
                                            <p:strVal val="#ppt_h"/>
                                          </p:val>
                                        </p:tav>
                                        <p:tav tm="100000">
                                          <p:val>
                                            <p:strVal val="#ppt_h"/>
                                          </p:val>
                                        </p:tav>
                                      </p:tavLst>
                                    </p:anim>
                                    <p:anim calcmode="lin" valueType="num">
                                      <p:cBhvr>
                                        <p:cTn id="57" dur="2000" fill="hold"/>
                                        <p:tgtEl>
                                          <p:spTgt spid="219144">
                                            <p:txEl>
                                              <p:pRg st="6" end="6"/>
                                            </p:txEl>
                                          </p:spTgt>
                                        </p:tgtEl>
                                        <p:attrNameLst>
                                          <p:attrName>ppt_x</p:attrName>
                                        </p:attrNameLst>
                                      </p:cBhvr>
                                      <p:tavLst>
                                        <p:tav tm="0">
                                          <p:val>
                                            <p:strVal val="#ppt_x-.2"/>
                                          </p:val>
                                        </p:tav>
                                        <p:tav tm="100000">
                                          <p:val>
                                            <p:strVal val="#ppt_x"/>
                                          </p:val>
                                        </p:tav>
                                      </p:tavLst>
                                    </p:anim>
                                    <p:anim calcmode="lin" valueType="num">
                                      <p:cBhvr>
                                        <p:cTn id="58" dur="2000" fill="hold"/>
                                        <p:tgtEl>
                                          <p:spTgt spid="219144">
                                            <p:txEl>
                                              <p:pRg st="6" end="6"/>
                                            </p:txEl>
                                          </p:spTgt>
                                        </p:tgtEl>
                                        <p:attrNameLst>
                                          <p:attrName>ppt_y</p:attrName>
                                        </p:attrNameLst>
                                      </p:cBhvr>
                                      <p:tavLst>
                                        <p:tav tm="0">
                                          <p:val>
                                            <p:strVal val="#ppt_y"/>
                                          </p:val>
                                        </p:tav>
                                        <p:tav tm="100000">
                                          <p:val>
                                            <p:strVal val="#ppt_y"/>
                                          </p:val>
                                        </p:tav>
                                      </p:tavLst>
                                    </p:anim>
                                    <p:animEffect transition="in" filter="fade">
                                      <p:cBhvr>
                                        <p:cTn id="59" dur="2000"/>
                                        <p:tgtEl>
                                          <p:spTgt spid="219144">
                                            <p:txEl>
                                              <p:pRg st="6" end="6"/>
                                            </p:txEl>
                                          </p:spTgt>
                                        </p:tgtEl>
                                      </p:cBhvr>
                                    </p:animEffect>
                                  </p:childTnLst>
                                </p:cTn>
                              </p:par>
                            </p:childTnLst>
                          </p:cTn>
                        </p:par>
                        <p:par>
                          <p:cTn id="60" fill="hold">
                            <p:stCondLst>
                              <p:cond delay="14000"/>
                            </p:stCondLst>
                            <p:childTnLst>
                              <p:par>
                                <p:cTn id="61" presetID="54" presetClass="entr" presetSubtype="0" accel="100000" fill="hold" grpId="0" nodeType="afterEffect">
                                  <p:stCondLst>
                                    <p:cond delay="0"/>
                                  </p:stCondLst>
                                  <p:childTnLst>
                                    <p:set>
                                      <p:cBhvr>
                                        <p:cTn id="62" dur="1" fill="hold">
                                          <p:stCondLst>
                                            <p:cond delay="0"/>
                                          </p:stCondLst>
                                        </p:cTn>
                                        <p:tgtEl>
                                          <p:spTgt spid="219144">
                                            <p:txEl>
                                              <p:pRg st="7" end="7"/>
                                            </p:txEl>
                                          </p:spTgt>
                                        </p:tgtEl>
                                        <p:attrNameLst>
                                          <p:attrName>style.visibility</p:attrName>
                                        </p:attrNameLst>
                                      </p:cBhvr>
                                      <p:to>
                                        <p:strVal val="visible"/>
                                      </p:to>
                                    </p:set>
                                    <p:anim calcmode="lin" valueType="num">
                                      <p:cBhvr>
                                        <p:cTn id="63" dur="2000" fill="hold"/>
                                        <p:tgtEl>
                                          <p:spTgt spid="219144">
                                            <p:txEl>
                                              <p:pRg st="7" end="7"/>
                                            </p:txEl>
                                          </p:spTgt>
                                        </p:tgtEl>
                                        <p:attrNameLst>
                                          <p:attrName>ppt_w</p:attrName>
                                        </p:attrNameLst>
                                      </p:cBhvr>
                                      <p:tavLst>
                                        <p:tav tm="0">
                                          <p:val>
                                            <p:strVal val="#ppt_w*0.05"/>
                                          </p:val>
                                        </p:tav>
                                        <p:tav tm="100000">
                                          <p:val>
                                            <p:strVal val="#ppt_w"/>
                                          </p:val>
                                        </p:tav>
                                      </p:tavLst>
                                    </p:anim>
                                    <p:anim calcmode="lin" valueType="num">
                                      <p:cBhvr>
                                        <p:cTn id="64" dur="2000" fill="hold"/>
                                        <p:tgtEl>
                                          <p:spTgt spid="219144">
                                            <p:txEl>
                                              <p:pRg st="7" end="7"/>
                                            </p:txEl>
                                          </p:spTgt>
                                        </p:tgtEl>
                                        <p:attrNameLst>
                                          <p:attrName>ppt_h</p:attrName>
                                        </p:attrNameLst>
                                      </p:cBhvr>
                                      <p:tavLst>
                                        <p:tav tm="0">
                                          <p:val>
                                            <p:strVal val="#ppt_h"/>
                                          </p:val>
                                        </p:tav>
                                        <p:tav tm="100000">
                                          <p:val>
                                            <p:strVal val="#ppt_h"/>
                                          </p:val>
                                        </p:tav>
                                      </p:tavLst>
                                    </p:anim>
                                    <p:anim calcmode="lin" valueType="num">
                                      <p:cBhvr>
                                        <p:cTn id="65" dur="2000" fill="hold"/>
                                        <p:tgtEl>
                                          <p:spTgt spid="219144">
                                            <p:txEl>
                                              <p:pRg st="7" end="7"/>
                                            </p:txEl>
                                          </p:spTgt>
                                        </p:tgtEl>
                                        <p:attrNameLst>
                                          <p:attrName>ppt_x</p:attrName>
                                        </p:attrNameLst>
                                      </p:cBhvr>
                                      <p:tavLst>
                                        <p:tav tm="0">
                                          <p:val>
                                            <p:strVal val="#ppt_x-.2"/>
                                          </p:val>
                                        </p:tav>
                                        <p:tav tm="100000">
                                          <p:val>
                                            <p:strVal val="#ppt_x"/>
                                          </p:val>
                                        </p:tav>
                                      </p:tavLst>
                                    </p:anim>
                                    <p:anim calcmode="lin" valueType="num">
                                      <p:cBhvr>
                                        <p:cTn id="66" dur="2000" fill="hold"/>
                                        <p:tgtEl>
                                          <p:spTgt spid="219144">
                                            <p:txEl>
                                              <p:pRg st="7" end="7"/>
                                            </p:txEl>
                                          </p:spTgt>
                                        </p:tgtEl>
                                        <p:attrNameLst>
                                          <p:attrName>ppt_y</p:attrName>
                                        </p:attrNameLst>
                                      </p:cBhvr>
                                      <p:tavLst>
                                        <p:tav tm="0">
                                          <p:val>
                                            <p:strVal val="#ppt_y"/>
                                          </p:val>
                                        </p:tav>
                                        <p:tav tm="100000">
                                          <p:val>
                                            <p:strVal val="#ppt_y"/>
                                          </p:val>
                                        </p:tav>
                                      </p:tavLst>
                                    </p:anim>
                                    <p:animEffect transition="in" filter="fade">
                                      <p:cBhvr>
                                        <p:cTn id="67" dur="2000"/>
                                        <p:tgtEl>
                                          <p:spTgt spid="219144">
                                            <p:txEl>
                                              <p:pRg st="7" end="7"/>
                                            </p:txEl>
                                          </p:spTgt>
                                        </p:tgtEl>
                                      </p:cBhvr>
                                    </p:animEffect>
                                  </p:childTnLst>
                                </p:cTn>
                              </p:par>
                            </p:childTnLst>
                          </p:cTn>
                        </p:par>
                        <p:par>
                          <p:cTn id="68" fill="hold">
                            <p:stCondLst>
                              <p:cond delay="16000"/>
                            </p:stCondLst>
                            <p:childTnLst>
                              <p:par>
                                <p:cTn id="69" presetID="54" presetClass="entr" presetSubtype="0" accel="100000" fill="hold" grpId="0" nodeType="afterEffect">
                                  <p:stCondLst>
                                    <p:cond delay="0"/>
                                  </p:stCondLst>
                                  <p:childTnLst>
                                    <p:set>
                                      <p:cBhvr>
                                        <p:cTn id="70" dur="1" fill="hold">
                                          <p:stCondLst>
                                            <p:cond delay="0"/>
                                          </p:stCondLst>
                                        </p:cTn>
                                        <p:tgtEl>
                                          <p:spTgt spid="219144">
                                            <p:txEl>
                                              <p:pRg st="9" end="9"/>
                                            </p:txEl>
                                          </p:spTgt>
                                        </p:tgtEl>
                                        <p:attrNameLst>
                                          <p:attrName>style.visibility</p:attrName>
                                        </p:attrNameLst>
                                      </p:cBhvr>
                                      <p:to>
                                        <p:strVal val="visible"/>
                                      </p:to>
                                    </p:set>
                                    <p:anim calcmode="lin" valueType="num">
                                      <p:cBhvr>
                                        <p:cTn id="71" dur="2000" fill="hold"/>
                                        <p:tgtEl>
                                          <p:spTgt spid="219144">
                                            <p:txEl>
                                              <p:pRg st="9" end="9"/>
                                            </p:txEl>
                                          </p:spTgt>
                                        </p:tgtEl>
                                        <p:attrNameLst>
                                          <p:attrName>ppt_w</p:attrName>
                                        </p:attrNameLst>
                                      </p:cBhvr>
                                      <p:tavLst>
                                        <p:tav tm="0">
                                          <p:val>
                                            <p:strVal val="#ppt_w*0.05"/>
                                          </p:val>
                                        </p:tav>
                                        <p:tav tm="100000">
                                          <p:val>
                                            <p:strVal val="#ppt_w"/>
                                          </p:val>
                                        </p:tav>
                                      </p:tavLst>
                                    </p:anim>
                                    <p:anim calcmode="lin" valueType="num">
                                      <p:cBhvr>
                                        <p:cTn id="72" dur="2000" fill="hold"/>
                                        <p:tgtEl>
                                          <p:spTgt spid="219144">
                                            <p:txEl>
                                              <p:pRg st="9" end="9"/>
                                            </p:txEl>
                                          </p:spTgt>
                                        </p:tgtEl>
                                        <p:attrNameLst>
                                          <p:attrName>ppt_h</p:attrName>
                                        </p:attrNameLst>
                                      </p:cBhvr>
                                      <p:tavLst>
                                        <p:tav tm="0">
                                          <p:val>
                                            <p:strVal val="#ppt_h"/>
                                          </p:val>
                                        </p:tav>
                                        <p:tav tm="100000">
                                          <p:val>
                                            <p:strVal val="#ppt_h"/>
                                          </p:val>
                                        </p:tav>
                                      </p:tavLst>
                                    </p:anim>
                                    <p:anim calcmode="lin" valueType="num">
                                      <p:cBhvr>
                                        <p:cTn id="73" dur="2000" fill="hold"/>
                                        <p:tgtEl>
                                          <p:spTgt spid="219144">
                                            <p:txEl>
                                              <p:pRg st="9" end="9"/>
                                            </p:txEl>
                                          </p:spTgt>
                                        </p:tgtEl>
                                        <p:attrNameLst>
                                          <p:attrName>ppt_x</p:attrName>
                                        </p:attrNameLst>
                                      </p:cBhvr>
                                      <p:tavLst>
                                        <p:tav tm="0">
                                          <p:val>
                                            <p:strVal val="#ppt_x-.2"/>
                                          </p:val>
                                        </p:tav>
                                        <p:tav tm="100000">
                                          <p:val>
                                            <p:strVal val="#ppt_x"/>
                                          </p:val>
                                        </p:tav>
                                      </p:tavLst>
                                    </p:anim>
                                    <p:anim calcmode="lin" valueType="num">
                                      <p:cBhvr>
                                        <p:cTn id="74" dur="2000" fill="hold"/>
                                        <p:tgtEl>
                                          <p:spTgt spid="219144">
                                            <p:txEl>
                                              <p:pRg st="9" end="9"/>
                                            </p:txEl>
                                          </p:spTgt>
                                        </p:tgtEl>
                                        <p:attrNameLst>
                                          <p:attrName>ppt_y</p:attrName>
                                        </p:attrNameLst>
                                      </p:cBhvr>
                                      <p:tavLst>
                                        <p:tav tm="0">
                                          <p:val>
                                            <p:strVal val="#ppt_y"/>
                                          </p:val>
                                        </p:tav>
                                        <p:tav tm="100000">
                                          <p:val>
                                            <p:strVal val="#ppt_y"/>
                                          </p:val>
                                        </p:tav>
                                      </p:tavLst>
                                    </p:anim>
                                    <p:animEffect transition="in" filter="fade">
                                      <p:cBhvr>
                                        <p:cTn id="75" dur="2000"/>
                                        <p:tgtEl>
                                          <p:spTgt spid="219144">
                                            <p:txEl>
                                              <p:pRg st="9" end="9"/>
                                            </p:txEl>
                                          </p:spTgt>
                                        </p:tgtEl>
                                      </p:cBhvr>
                                    </p:animEffect>
                                  </p:childTnLst>
                                </p:cTn>
                              </p:par>
                            </p:childTnLst>
                          </p:cTn>
                        </p:par>
                        <p:par>
                          <p:cTn id="76" fill="hold">
                            <p:stCondLst>
                              <p:cond delay="18000"/>
                            </p:stCondLst>
                            <p:childTnLst>
                              <p:par>
                                <p:cTn id="77" presetID="54" presetClass="entr" presetSubtype="0" accel="100000" fill="hold" grpId="0" nodeType="afterEffect">
                                  <p:stCondLst>
                                    <p:cond delay="0"/>
                                  </p:stCondLst>
                                  <p:childTnLst>
                                    <p:set>
                                      <p:cBhvr>
                                        <p:cTn id="78" dur="1" fill="hold">
                                          <p:stCondLst>
                                            <p:cond delay="0"/>
                                          </p:stCondLst>
                                        </p:cTn>
                                        <p:tgtEl>
                                          <p:spTgt spid="219144">
                                            <p:txEl>
                                              <p:pRg st="10" end="10"/>
                                            </p:txEl>
                                          </p:spTgt>
                                        </p:tgtEl>
                                        <p:attrNameLst>
                                          <p:attrName>style.visibility</p:attrName>
                                        </p:attrNameLst>
                                      </p:cBhvr>
                                      <p:to>
                                        <p:strVal val="visible"/>
                                      </p:to>
                                    </p:set>
                                    <p:anim calcmode="lin" valueType="num">
                                      <p:cBhvr>
                                        <p:cTn id="79" dur="2000" fill="hold"/>
                                        <p:tgtEl>
                                          <p:spTgt spid="219144">
                                            <p:txEl>
                                              <p:pRg st="10" end="10"/>
                                            </p:txEl>
                                          </p:spTgt>
                                        </p:tgtEl>
                                        <p:attrNameLst>
                                          <p:attrName>ppt_w</p:attrName>
                                        </p:attrNameLst>
                                      </p:cBhvr>
                                      <p:tavLst>
                                        <p:tav tm="0">
                                          <p:val>
                                            <p:strVal val="#ppt_w*0.05"/>
                                          </p:val>
                                        </p:tav>
                                        <p:tav tm="100000">
                                          <p:val>
                                            <p:strVal val="#ppt_w"/>
                                          </p:val>
                                        </p:tav>
                                      </p:tavLst>
                                    </p:anim>
                                    <p:anim calcmode="lin" valueType="num">
                                      <p:cBhvr>
                                        <p:cTn id="80" dur="2000" fill="hold"/>
                                        <p:tgtEl>
                                          <p:spTgt spid="219144">
                                            <p:txEl>
                                              <p:pRg st="10" end="10"/>
                                            </p:txEl>
                                          </p:spTgt>
                                        </p:tgtEl>
                                        <p:attrNameLst>
                                          <p:attrName>ppt_h</p:attrName>
                                        </p:attrNameLst>
                                      </p:cBhvr>
                                      <p:tavLst>
                                        <p:tav tm="0">
                                          <p:val>
                                            <p:strVal val="#ppt_h"/>
                                          </p:val>
                                        </p:tav>
                                        <p:tav tm="100000">
                                          <p:val>
                                            <p:strVal val="#ppt_h"/>
                                          </p:val>
                                        </p:tav>
                                      </p:tavLst>
                                    </p:anim>
                                    <p:anim calcmode="lin" valueType="num">
                                      <p:cBhvr>
                                        <p:cTn id="81" dur="2000" fill="hold"/>
                                        <p:tgtEl>
                                          <p:spTgt spid="219144">
                                            <p:txEl>
                                              <p:pRg st="10" end="10"/>
                                            </p:txEl>
                                          </p:spTgt>
                                        </p:tgtEl>
                                        <p:attrNameLst>
                                          <p:attrName>ppt_x</p:attrName>
                                        </p:attrNameLst>
                                      </p:cBhvr>
                                      <p:tavLst>
                                        <p:tav tm="0">
                                          <p:val>
                                            <p:strVal val="#ppt_x-.2"/>
                                          </p:val>
                                        </p:tav>
                                        <p:tav tm="100000">
                                          <p:val>
                                            <p:strVal val="#ppt_x"/>
                                          </p:val>
                                        </p:tav>
                                      </p:tavLst>
                                    </p:anim>
                                    <p:anim calcmode="lin" valueType="num">
                                      <p:cBhvr>
                                        <p:cTn id="82" dur="2000" fill="hold"/>
                                        <p:tgtEl>
                                          <p:spTgt spid="219144">
                                            <p:txEl>
                                              <p:pRg st="10" end="10"/>
                                            </p:txEl>
                                          </p:spTgt>
                                        </p:tgtEl>
                                        <p:attrNameLst>
                                          <p:attrName>ppt_y</p:attrName>
                                        </p:attrNameLst>
                                      </p:cBhvr>
                                      <p:tavLst>
                                        <p:tav tm="0">
                                          <p:val>
                                            <p:strVal val="#ppt_y"/>
                                          </p:val>
                                        </p:tav>
                                        <p:tav tm="100000">
                                          <p:val>
                                            <p:strVal val="#ppt_y"/>
                                          </p:val>
                                        </p:tav>
                                      </p:tavLst>
                                    </p:anim>
                                    <p:animEffect transition="in" filter="fade">
                                      <p:cBhvr>
                                        <p:cTn id="83" dur="2000"/>
                                        <p:tgtEl>
                                          <p:spTgt spid="219144">
                                            <p:txEl>
                                              <p:pRg st="10" end="10"/>
                                            </p:txEl>
                                          </p:spTgt>
                                        </p:tgtEl>
                                      </p:cBhvr>
                                    </p:animEffect>
                                  </p:childTnLst>
                                </p:cTn>
                              </p:par>
                            </p:childTnLst>
                          </p:cTn>
                        </p:par>
                        <p:par>
                          <p:cTn id="84" fill="hold">
                            <p:stCondLst>
                              <p:cond delay="20000"/>
                            </p:stCondLst>
                            <p:childTnLst>
                              <p:par>
                                <p:cTn id="85" presetID="54" presetClass="entr" presetSubtype="0" accel="100000" fill="hold" grpId="0" nodeType="afterEffect">
                                  <p:stCondLst>
                                    <p:cond delay="0"/>
                                  </p:stCondLst>
                                  <p:childTnLst>
                                    <p:set>
                                      <p:cBhvr>
                                        <p:cTn id="86" dur="1" fill="hold">
                                          <p:stCondLst>
                                            <p:cond delay="0"/>
                                          </p:stCondLst>
                                        </p:cTn>
                                        <p:tgtEl>
                                          <p:spTgt spid="219144">
                                            <p:txEl>
                                              <p:pRg st="11" end="11"/>
                                            </p:txEl>
                                          </p:spTgt>
                                        </p:tgtEl>
                                        <p:attrNameLst>
                                          <p:attrName>style.visibility</p:attrName>
                                        </p:attrNameLst>
                                      </p:cBhvr>
                                      <p:to>
                                        <p:strVal val="visible"/>
                                      </p:to>
                                    </p:set>
                                    <p:anim calcmode="lin" valueType="num">
                                      <p:cBhvr>
                                        <p:cTn id="87" dur="2000" fill="hold"/>
                                        <p:tgtEl>
                                          <p:spTgt spid="219144">
                                            <p:txEl>
                                              <p:pRg st="11" end="11"/>
                                            </p:txEl>
                                          </p:spTgt>
                                        </p:tgtEl>
                                        <p:attrNameLst>
                                          <p:attrName>ppt_w</p:attrName>
                                        </p:attrNameLst>
                                      </p:cBhvr>
                                      <p:tavLst>
                                        <p:tav tm="0">
                                          <p:val>
                                            <p:strVal val="#ppt_w*0.05"/>
                                          </p:val>
                                        </p:tav>
                                        <p:tav tm="100000">
                                          <p:val>
                                            <p:strVal val="#ppt_w"/>
                                          </p:val>
                                        </p:tav>
                                      </p:tavLst>
                                    </p:anim>
                                    <p:anim calcmode="lin" valueType="num">
                                      <p:cBhvr>
                                        <p:cTn id="88" dur="2000" fill="hold"/>
                                        <p:tgtEl>
                                          <p:spTgt spid="219144">
                                            <p:txEl>
                                              <p:pRg st="11" end="11"/>
                                            </p:txEl>
                                          </p:spTgt>
                                        </p:tgtEl>
                                        <p:attrNameLst>
                                          <p:attrName>ppt_h</p:attrName>
                                        </p:attrNameLst>
                                      </p:cBhvr>
                                      <p:tavLst>
                                        <p:tav tm="0">
                                          <p:val>
                                            <p:strVal val="#ppt_h"/>
                                          </p:val>
                                        </p:tav>
                                        <p:tav tm="100000">
                                          <p:val>
                                            <p:strVal val="#ppt_h"/>
                                          </p:val>
                                        </p:tav>
                                      </p:tavLst>
                                    </p:anim>
                                    <p:anim calcmode="lin" valueType="num">
                                      <p:cBhvr>
                                        <p:cTn id="89" dur="2000" fill="hold"/>
                                        <p:tgtEl>
                                          <p:spTgt spid="219144">
                                            <p:txEl>
                                              <p:pRg st="11" end="11"/>
                                            </p:txEl>
                                          </p:spTgt>
                                        </p:tgtEl>
                                        <p:attrNameLst>
                                          <p:attrName>ppt_x</p:attrName>
                                        </p:attrNameLst>
                                      </p:cBhvr>
                                      <p:tavLst>
                                        <p:tav tm="0">
                                          <p:val>
                                            <p:strVal val="#ppt_x-.2"/>
                                          </p:val>
                                        </p:tav>
                                        <p:tav tm="100000">
                                          <p:val>
                                            <p:strVal val="#ppt_x"/>
                                          </p:val>
                                        </p:tav>
                                      </p:tavLst>
                                    </p:anim>
                                    <p:anim calcmode="lin" valueType="num">
                                      <p:cBhvr>
                                        <p:cTn id="90" dur="2000" fill="hold"/>
                                        <p:tgtEl>
                                          <p:spTgt spid="219144">
                                            <p:txEl>
                                              <p:pRg st="11" end="11"/>
                                            </p:txEl>
                                          </p:spTgt>
                                        </p:tgtEl>
                                        <p:attrNameLst>
                                          <p:attrName>ppt_y</p:attrName>
                                        </p:attrNameLst>
                                      </p:cBhvr>
                                      <p:tavLst>
                                        <p:tav tm="0">
                                          <p:val>
                                            <p:strVal val="#ppt_y"/>
                                          </p:val>
                                        </p:tav>
                                        <p:tav tm="100000">
                                          <p:val>
                                            <p:strVal val="#ppt_y"/>
                                          </p:val>
                                        </p:tav>
                                      </p:tavLst>
                                    </p:anim>
                                    <p:animEffect transition="in" filter="fade">
                                      <p:cBhvr>
                                        <p:cTn id="91" dur="2000"/>
                                        <p:tgtEl>
                                          <p:spTgt spid="219144">
                                            <p:txEl>
                                              <p:pRg st="11" end="11"/>
                                            </p:txEl>
                                          </p:spTgt>
                                        </p:tgtEl>
                                      </p:cBhvr>
                                    </p:animEffect>
                                  </p:childTnLst>
                                </p:cTn>
                              </p:par>
                            </p:childTnLst>
                          </p:cTn>
                        </p:par>
                        <p:par>
                          <p:cTn id="92" fill="hold">
                            <p:stCondLst>
                              <p:cond delay="22000"/>
                            </p:stCondLst>
                            <p:childTnLst>
                              <p:par>
                                <p:cTn id="93" presetID="54" presetClass="entr" presetSubtype="0" accel="100000" fill="hold" grpId="0" nodeType="afterEffect">
                                  <p:stCondLst>
                                    <p:cond delay="0"/>
                                  </p:stCondLst>
                                  <p:childTnLst>
                                    <p:set>
                                      <p:cBhvr>
                                        <p:cTn id="94" dur="1" fill="hold">
                                          <p:stCondLst>
                                            <p:cond delay="0"/>
                                          </p:stCondLst>
                                        </p:cTn>
                                        <p:tgtEl>
                                          <p:spTgt spid="219144">
                                            <p:txEl>
                                              <p:pRg st="12" end="12"/>
                                            </p:txEl>
                                          </p:spTgt>
                                        </p:tgtEl>
                                        <p:attrNameLst>
                                          <p:attrName>style.visibility</p:attrName>
                                        </p:attrNameLst>
                                      </p:cBhvr>
                                      <p:to>
                                        <p:strVal val="visible"/>
                                      </p:to>
                                    </p:set>
                                    <p:anim calcmode="lin" valueType="num">
                                      <p:cBhvr>
                                        <p:cTn id="95" dur="2000" fill="hold"/>
                                        <p:tgtEl>
                                          <p:spTgt spid="219144">
                                            <p:txEl>
                                              <p:pRg st="12" end="12"/>
                                            </p:txEl>
                                          </p:spTgt>
                                        </p:tgtEl>
                                        <p:attrNameLst>
                                          <p:attrName>ppt_w</p:attrName>
                                        </p:attrNameLst>
                                      </p:cBhvr>
                                      <p:tavLst>
                                        <p:tav tm="0">
                                          <p:val>
                                            <p:strVal val="#ppt_w*0.05"/>
                                          </p:val>
                                        </p:tav>
                                        <p:tav tm="100000">
                                          <p:val>
                                            <p:strVal val="#ppt_w"/>
                                          </p:val>
                                        </p:tav>
                                      </p:tavLst>
                                    </p:anim>
                                    <p:anim calcmode="lin" valueType="num">
                                      <p:cBhvr>
                                        <p:cTn id="96" dur="2000" fill="hold"/>
                                        <p:tgtEl>
                                          <p:spTgt spid="219144">
                                            <p:txEl>
                                              <p:pRg st="12" end="12"/>
                                            </p:txEl>
                                          </p:spTgt>
                                        </p:tgtEl>
                                        <p:attrNameLst>
                                          <p:attrName>ppt_h</p:attrName>
                                        </p:attrNameLst>
                                      </p:cBhvr>
                                      <p:tavLst>
                                        <p:tav tm="0">
                                          <p:val>
                                            <p:strVal val="#ppt_h"/>
                                          </p:val>
                                        </p:tav>
                                        <p:tav tm="100000">
                                          <p:val>
                                            <p:strVal val="#ppt_h"/>
                                          </p:val>
                                        </p:tav>
                                      </p:tavLst>
                                    </p:anim>
                                    <p:anim calcmode="lin" valueType="num">
                                      <p:cBhvr>
                                        <p:cTn id="97" dur="2000" fill="hold"/>
                                        <p:tgtEl>
                                          <p:spTgt spid="219144">
                                            <p:txEl>
                                              <p:pRg st="12" end="12"/>
                                            </p:txEl>
                                          </p:spTgt>
                                        </p:tgtEl>
                                        <p:attrNameLst>
                                          <p:attrName>ppt_x</p:attrName>
                                        </p:attrNameLst>
                                      </p:cBhvr>
                                      <p:tavLst>
                                        <p:tav tm="0">
                                          <p:val>
                                            <p:strVal val="#ppt_x-.2"/>
                                          </p:val>
                                        </p:tav>
                                        <p:tav tm="100000">
                                          <p:val>
                                            <p:strVal val="#ppt_x"/>
                                          </p:val>
                                        </p:tav>
                                      </p:tavLst>
                                    </p:anim>
                                    <p:anim calcmode="lin" valueType="num">
                                      <p:cBhvr>
                                        <p:cTn id="98" dur="2000" fill="hold"/>
                                        <p:tgtEl>
                                          <p:spTgt spid="219144">
                                            <p:txEl>
                                              <p:pRg st="12" end="12"/>
                                            </p:txEl>
                                          </p:spTgt>
                                        </p:tgtEl>
                                        <p:attrNameLst>
                                          <p:attrName>ppt_y</p:attrName>
                                        </p:attrNameLst>
                                      </p:cBhvr>
                                      <p:tavLst>
                                        <p:tav tm="0">
                                          <p:val>
                                            <p:strVal val="#ppt_y"/>
                                          </p:val>
                                        </p:tav>
                                        <p:tav tm="100000">
                                          <p:val>
                                            <p:strVal val="#ppt_y"/>
                                          </p:val>
                                        </p:tav>
                                      </p:tavLst>
                                    </p:anim>
                                    <p:animEffect transition="in" filter="fade">
                                      <p:cBhvr>
                                        <p:cTn id="99" dur="2000"/>
                                        <p:tgtEl>
                                          <p:spTgt spid="21914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smtClean="0"/>
              <a:t>Multidimensional Arrays</a:t>
            </a:r>
          </a:p>
        </p:txBody>
      </p:sp>
      <p:sp>
        <p:nvSpPr>
          <p:cNvPr id="142339" name="Rectangle 3"/>
          <p:cNvSpPr>
            <a:spLocks noGrp="1" noChangeArrowheads="1"/>
          </p:cNvSpPr>
          <p:nvPr>
            <p:ph type="body" idx="1"/>
          </p:nvPr>
        </p:nvSpPr>
        <p:spPr/>
        <p:txBody>
          <a:bodyPr/>
          <a:lstStyle/>
          <a:p>
            <a:pPr eaLnBrk="1" hangingPunct="1"/>
            <a:r>
              <a:rPr lang="en-US" dirty="0" smtClean="0"/>
              <a:t>A Multi-dimensional array is an array of arrays</a:t>
            </a:r>
          </a:p>
          <a:p>
            <a:pPr eaLnBrk="1" hangingPunct="1"/>
            <a:endParaRPr lang="en-US" dirty="0" smtClean="0"/>
          </a:p>
          <a:p>
            <a:pPr eaLnBrk="1" hangingPunct="1"/>
            <a:r>
              <a:rPr lang="en-US" dirty="0" smtClean="0"/>
              <a:t>To declare a multidimensional array, specify each additional index using another set of square brackets</a:t>
            </a:r>
            <a:endParaRPr lang="en-US" sz="1800" dirty="0" smtClean="0"/>
          </a:p>
        </p:txBody>
      </p:sp>
      <p:sp>
        <p:nvSpPr>
          <p:cNvPr id="20482"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pitchFamily="34" charset="0"/>
              </a:rPr>
              <a:t>Copyright © 2016 Tech Mahindra. All Rights Reserved.</a:t>
            </a:r>
            <a:endParaRPr lang="en-US" sz="700" dirty="0" smtClean="0">
              <a:solidFill>
                <a:schemeClr val="tx2"/>
              </a:solidFill>
              <a:latin typeface="Arial" pitchFamily="34" charset="0"/>
            </a:endParaRPr>
          </a:p>
        </p:txBody>
      </p:sp>
      <p:sp>
        <p:nvSpPr>
          <p:cNvPr id="142340" name="Text Box 4"/>
          <p:cNvSpPr txBox="1">
            <a:spLocks noChangeArrowheads="1"/>
          </p:cNvSpPr>
          <p:nvPr/>
        </p:nvSpPr>
        <p:spPr bwMode="auto">
          <a:xfrm>
            <a:off x="381000" y="3048000"/>
            <a:ext cx="8382000" cy="2554545"/>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pPr algn="l"/>
            <a:r>
              <a:rPr lang="nb-NO" sz="1600" dirty="0">
                <a:solidFill>
                  <a:schemeClr val="accent2"/>
                </a:solidFill>
                <a:latin typeface="Courier New" pitchFamily="49" charset="0"/>
              </a:rPr>
              <a:t>int [][] x;</a:t>
            </a:r>
          </a:p>
          <a:p>
            <a:pPr algn="l"/>
            <a:r>
              <a:rPr lang="nb-NO" sz="1600" dirty="0">
                <a:solidFill>
                  <a:schemeClr val="accent2"/>
                </a:solidFill>
                <a:latin typeface="Courier New" pitchFamily="49" charset="0"/>
              </a:rPr>
              <a:t>//x is a reference to an array of int </a:t>
            </a:r>
            <a:r>
              <a:rPr lang="nb-NO" sz="1600" dirty="0" smtClean="0">
                <a:solidFill>
                  <a:schemeClr val="accent2"/>
                </a:solidFill>
                <a:latin typeface="Courier New" pitchFamily="49" charset="0"/>
              </a:rPr>
              <a:t>arrays</a:t>
            </a:r>
          </a:p>
          <a:p>
            <a:pPr algn="l"/>
            <a:endParaRPr lang="nb-NO" sz="1600" dirty="0">
              <a:solidFill>
                <a:schemeClr val="accent2"/>
              </a:solidFill>
              <a:latin typeface="Courier New" pitchFamily="49" charset="0"/>
            </a:endParaRPr>
          </a:p>
          <a:p>
            <a:pPr algn="l"/>
            <a:r>
              <a:rPr lang="nb-NO" sz="1600" dirty="0">
                <a:solidFill>
                  <a:schemeClr val="accent2"/>
                </a:solidFill>
                <a:latin typeface="Courier New" pitchFamily="49" charset="0"/>
              </a:rPr>
              <a:t>x = new int[3][4];</a:t>
            </a:r>
          </a:p>
          <a:p>
            <a:pPr algn="l"/>
            <a:r>
              <a:rPr lang="nb-NO" sz="1600" dirty="0">
                <a:solidFill>
                  <a:schemeClr val="accent2"/>
                </a:solidFill>
                <a:latin typeface="Courier New" pitchFamily="49" charset="0"/>
              </a:rPr>
              <a:t>//Create 3 new int arrays, each having 4 </a:t>
            </a:r>
            <a:r>
              <a:rPr lang="nb-NO" sz="1600" dirty="0" smtClean="0">
                <a:solidFill>
                  <a:schemeClr val="accent2"/>
                </a:solidFill>
                <a:latin typeface="Courier New" pitchFamily="49" charset="0"/>
              </a:rPr>
              <a:t>elements</a:t>
            </a:r>
          </a:p>
          <a:p>
            <a:pPr algn="l"/>
            <a:endParaRPr lang="nb-NO" sz="1600" dirty="0">
              <a:solidFill>
                <a:schemeClr val="accent2"/>
              </a:solidFill>
              <a:latin typeface="Courier New" pitchFamily="49" charset="0"/>
            </a:endParaRPr>
          </a:p>
          <a:p>
            <a:pPr algn="l"/>
            <a:r>
              <a:rPr lang="nb-NO" sz="1600" dirty="0" smtClean="0">
                <a:solidFill>
                  <a:schemeClr val="accent2"/>
                </a:solidFill>
                <a:latin typeface="Courier New" pitchFamily="49" charset="0"/>
              </a:rPr>
              <a:t>//x[0] refers to the first int array, x[1] to the second and so on</a:t>
            </a:r>
          </a:p>
          <a:p>
            <a:pPr algn="l"/>
            <a:r>
              <a:rPr lang="nb-NO" sz="1600" dirty="0" smtClean="0">
                <a:solidFill>
                  <a:schemeClr val="accent2"/>
                </a:solidFill>
                <a:latin typeface="Courier New" pitchFamily="49" charset="0"/>
              </a:rPr>
              <a:t>//</a:t>
            </a:r>
            <a:r>
              <a:rPr lang="nb-NO" sz="1600" dirty="0">
                <a:solidFill>
                  <a:schemeClr val="accent2"/>
                </a:solidFill>
                <a:latin typeface="Courier New" pitchFamily="49" charset="0"/>
              </a:rPr>
              <a:t>x[0][0] is the first element of the first </a:t>
            </a:r>
            <a:r>
              <a:rPr lang="nb-NO" sz="1600" dirty="0" smtClean="0">
                <a:solidFill>
                  <a:schemeClr val="accent2"/>
                </a:solidFill>
                <a:latin typeface="Courier New" pitchFamily="49" charset="0"/>
              </a:rPr>
              <a:t>array</a:t>
            </a:r>
          </a:p>
          <a:p>
            <a:pPr algn="l"/>
            <a:r>
              <a:rPr lang="nb-NO" sz="1600" dirty="0" smtClean="0">
                <a:solidFill>
                  <a:schemeClr val="accent2"/>
                </a:solidFill>
                <a:latin typeface="Courier New" pitchFamily="49" charset="0"/>
              </a:rPr>
              <a:t>//x.length will be 3</a:t>
            </a:r>
          </a:p>
          <a:p>
            <a:pPr algn="l"/>
            <a:r>
              <a:rPr lang="nb-NO" sz="1600" dirty="0" smtClean="0">
                <a:solidFill>
                  <a:schemeClr val="accent2"/>
                </a:solidFill>
                <a:latin typeface="Courier New" pitchFamily="49" charset="0"/>
              </a:rPr>
              <a:t>//x[0].length, x[1].length and x[2].length will be 4</a:t>
            </a:r>
            <a:endParaRPr lang="en-US" sz="1600" dirty="0">
              <a:solidFill>
                <a:schemeClr val="accent2"/>
              </a:solidFill>
              <a:latin typeface="Courier New" pitchFamily="49" charset="0"/>
            </a:endParaRPr>
          </a:p>
        </p:txBody>
      </p:sp>
    </p:spTree>
    <p:extLst>
      <p:ext uri="{BB962C8B-B14F-4D97-AF65-F5344CB8AC3E}">
        <p14:creationId xmlns:p14="http://schemas.microsoft.com/office/powerpoint/2010/main" val="281091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p:cTn id="7" dur="1000" fill="hold"/>
                                        <p:tgtEl>
                                          <p:spTgt spid="142339">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42339">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42339">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42339">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42339">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42339">
                                            <p:txEl>
                                              <p:pRg st="2" end="2"/>
                                            </p:txEl>
                                          </p:spTgt>
                                        </p:tgtEl>
                                        <p:attrNameLst>
                                          <p:attrName>style.visibility</p:attrName>
                                        </p:attrNameLst>
                                      </p:cBhvr>
                                      <p:to>
                                        <p:strVal val="visible"/>
                                      </p:to>
                                    </p:set>
                                    <p:anim calcmode="lin" valueType="num">
                                      <p:cBhvr>
                                        <p:cTn id="14" dur="1000" fill="hold"/>
                                        <p:tgtEl>
                                          <p:spTgt spid="142339">
                                            <p:txEl>
                                              <p:pRg st="2" end="2"/>
                                            </p:txEl>
                                          </p:spTgt>
                                        </p:tgtEl>
                                        <p:attrNameLst>
                                          <p:attrName>ppt_w</p:attrName>
                                        </p:attrNameLst>
                                      </p:cBhvr>
                                      <p:tavLst>
                                        <p:tav tm="0">
                                          <p:val>
                                            <p:strVal val="#ppt_w*0.05"/>
                                          </p:val>
                                        </p:tav>
                                        <p:tav tm="100000">
                                          <p:val>
                                            <p:strVal val="#ppt_w"/>
                                          </p:val>
                                        </p:tav>
                                      </p:tavLst>
                                    </p:anim>
                                    <p:anim calcmode="lin" valueType="num">
                                      <p:cBhvr>
                                        <p:cTn id="15" dur="1000" fill="hold"/>
                                        <p:tgtEl>
                                          <p:spTgt spid="142339">
                                            <p:txEl>
                                              <p:pRg st="2" end="2"/>
                                            </p:txEl>
                                          </p:spTgt>
                                        </p:tgtEl>
                                        <p:attrNameLst>
                                          <p:attrName>ppt_h</p:attrName>
                                        </p:attrNameLst>
                                      </p:cBhvr>
                                      <p:tavLst>
                                        <p:tav tm="0">
                                          <p:val>
                                            <p:strVal val="#ppt_h"/>
                                          </p:val>
                                        </p:tav>
                                        <p:tav tm="100000">
                                          <p:val>
                                            <p:strVal val="#ppt_h"/>
                                          </p:val>
                                        </p:tav>
                                      </p:tavLst>
                                    </p:anim>
                                    <p:anim calcmode="lin" valueType="num">
                                      <p:cBhvr>
                                        <p:cTn id="16" dur="1000" fill="hold"/>
                                        <p:tgtEl>
                                          <p:spTgt spid="142339">
                                            <p:txEl>
                                              <p:pRg st="2" end="2"/>
                                            </p:txEl>
                                          </p:spTgt>
                                        </p:tgtEl>
                                        <p:attrNameLst>
                                          <p:attrName>ppt_x</p:attrName>
                                        </p:attrNameLst>
                                      </p:cBhvr>
                                      <p:tavLst>
                                        <p:tav tm="0">
                                          <p:val>
                                            <p:strVal val="#ppt_x-.2"/>
                                          </p:val>
                                        </p:tav>
                                        <p:tav tm="100000">
                                          <p:val>
                                            <p:strVal val="#ppt_x"/>
                                          </p:val>
                                        </p:tav>
                                      </p:tavLst>
                                    </p:anim>
                                    <p:anim calcmode="lin" valueType="num">
                                      <p:cBhvr>
                                        <p:cTn id="17" dur="1000" fill="hold"/>
                                        <p:tgtEl>
                                          <p:spTgt spid="142339">
                                            <p:txEl>
                                              <p:pRg st="2" end="2"/>
                                            </p:txEl>
                                          </p:spTgt>
                                        </p:tgtEl>
                                        <p:attrNameLst>
                                          <p:attrName>ppt_y</p:attrName>
                                        </p:attrNameLst>
                                      </p:cBhvr>
                                      <p:tavLst>
                                        <p:tav tm="0">
                                          <p:val>
                                            <p:strVal val="#ppt_y"/>
                                          </p:val>
                                        </p:tav>
                                        <p:tav tm="100000">
                                          <p:val>
                                            <p:strVal val="#ppt_y"/>
                                          </p:val>
                                        </p:tav>
                                      </p:tavLst>
                                    </p:anim>
                                    <p:animEffect transition="in" filter="fade">
                                      <p:cBhvr>
                                        <p:cTn id="18" dur="1000"/>
                                        <p:tgtEl>
                                          <p:spTgt spid="142339">
                                            <p:txEl>
                                              <p:pRg st="2" end="2"/>
                                            </p:txEl>
                                          </p:spTgt>
                                        </p:tgtEl>
                                      </p:cBhvr>
                                    </p:animEffect>
                                  </p:childTnLst>
                                </p:cTn>
                              </p:par>
                              <p:par>
                                <p:cTn id="19" presetID="18" presetClass="entr" presetSubtype="12" fill="hold" grpId="0" nodeType="withEffect">
                                  <p:stCondLst>
                                    <p:cond delay="500"/>
                                  </p:stCondLst>
                                  <p:childTnLst>
                                    <p:set>
                                      <p:cBhvr>
                                        <p:cTn id="20" dur="1" fill="hold">
                                          <p:stCondLst>
                                            <p:cond delay="0"/>
                                          </p:stCondLst>
                                        </p:cTn>
                                        <p:tgtEl>
                                          <p:spTgt spid="142340"/>
                                        </p:tgtEl>
                                        <p:attrNameLst>
                                          <p:attrName>style.visibility</p:attrName>
                                        </p:attrNameLst>
                                      </p:cBhvr>
                                      <p:to>
                                        <p:strVal val="visible"/>
                                      </p:to>
                                    </p:set>
                                    <p:animEffect transition="in" filter="strips(downLeft)">
                                      <p:cBhvr>
                                        <p:cTn id="21" dur="10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1423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dirty="0" smtClean="0">
                <a:latin typeface="Arial" charset="0"/>
                <a:cs typeface="Arial" charset="0"/>
              </a:rPr>
              <a:t>Strings</a:t>
            </a:r>
          </a:p>
        </p:txBody>
      </p:sp>
      <p:sp>
        <p:nvSpPr>
          <p:cNvPr id="1243139" name="Rectangle 3"/>
          <p:cNvSpPr>
            <a:spLocks noGrp="1" noChangeArrowheads="1"/>
          </p:cNvSpPr>
          <p:nvPr>
            <p:ph type="body" idx="1"/>
          </p:nvPr>
        </p:nvSpPr>
        <p:spPr bwMode="auto"/>
        <p:txBody>
          <a:bodyPr/>
          <a:lstStyle/>
          <a:p>
            <a:pPr marL="231775" indent="-231775" eaLnBrk="1" hangingPunct="1">
              <a:defRPr/>
            </a:pPr>
            <a:r>
              <a:rPr lang="en-US" dirty="0" smtClean="0"/>
              <a:t>An </a:t>
            </a:r>
            <a:r>
              <a:rPr lang="en-US" dirty="0"/>
              <a:t>object of the String class represents a fixed length, immutable sequence of </a:t>
            </a:r>
            <a:r>
              <a:rPr lang="en-US" dirty="0" err="1" smtClean="0"/>
              <a:t>unicode</a:t>
            </a:r>
            <a:r>
              <a:rPr lang="en-US" dirty="0" smtClean="0"/>
              <a:t> characters</a:t>
            </a:r>
            <a:endParaRPr lang="en-US" dirty="0"/>
          </a:p>
          <a:p>
            <a:pPr marL="231775" indent="-231775" eaLnBrk="1" hangingPunct="1">
              <a:defRPr/>
            </a:pPr>
            <a:endParaRPr dirty="0" smtClean="0">
              <a:latin typeface="Arial" charset="0"/>
              <a:cs typeface="Arial" charset="0"/>
            </a:endParaRPr>
          </a:p>
          <a:p>
            <a:pPr marL="231775" indent="-231775" eaLnBrk="1" hangingPunct="1">
              <a:defRPr/>
            </a:pPr>
            <a:r>
              <a:rPr dirty="0" smtClean="0">
                <a:latin typeface="Arial" charset="0"/>
                <a:cs typeface="Arial" charset="0"/>
              </a:rPr>
              <a:t>All String operations (</a:t>
            </a:r>
            <a:r>
              <a:rPr dirty="0" err="1" smtClean="0">
                <a:latin typeface="Arial" charset="0"/>
                <a:cs typeface="Arial" charset="0"/>
              </a:rPr>
              <a:t>concat</a:t>
            </a:r>
            <a:r>
              <a:rPr dirty="0" smtClean="0">
                <a:latin typeface="Arial" charset="0"/>
                <a:cs typeface="Arial" charset="0"/>
              </a:rPr>
              <a:t>, trim, replace, substring </a:t>
            </a:r>
            <a:r>
              <a:rPr dirty="0" err="1" smtClean="0">
                <a:latin typeface="Arial" charset="0"/>
                <a:cs typeface="Arial" charset="0"/>
              </a:rPr>
              <a:t>etc</a:t>
            </a:r>
            <a:r>
              <a:rPr dirty="0" smtClean="0">
                <a:latin typeface="Arial" charset="0"/>
                <a:cs typeface="Arial" charset="0"/>
              </a:rPr>
              <a:t>) construct and return new strings.            </a:t>
            </a:r>
          </a:p>
          <a:p>
            <a:pPr marL="231775" indent="-231775" eaLnBrk="1" hangingPunct="1">
              <a:defRPr/>
            </a:pPr>
            <a:endParaRPr lang="en-US" dirty="0">
              <a:latin typeface="Arial" charset="0"/>
              <a:cs typeface="Arial" charset="0"/>
            </a:endParaRPr>
          </a:p>
          <a:p>
            <a:pPr eaLnBrk="1" hangingPunct="1">
              <a:lnSpc>
                <a:spcPct val="90000"/>
              </a:lnSpc>
            </a:pPr>
            <a:r>
              <a:rPr lang="en-US" dirty="0" smtClean="0"/>
              <a:t>String objects are immutable. If modified, Java creates a new object having the modified character sequence</a:t>
            </a:r>
          </a:p>
          <a:p>
            <a:pPr lvl="1" eaLnBrk="1" hangingPunct="1">
              <a:lnSpc>
                <a:spcPct val="90000"/>
              </a:lnSpc>
            </a:pPr>
            <a:endParaRPr lang="en-US" sz="1000" dirty="0" smtClean="0"/>
          </a:p>
          <a:p>
            <a:pPr lvl="1" eaLnBrk="1" hangingPunct="1">
              <a:lnSpc>
                <a:spcPct val="90000"/>
              </a:lnSpc>
              <a:buNone/>
            </a:pPr>
            <a:endParaRPr lang="en-US" sz="1600" dirty="0" smtClean="0">
              <a:solidFill>
                <a:schemeClr val="accent2"/>
              </a:solidFill>
              <a:latin typeface="Courier New" pitchFamily="49" charset="0"/>
            </a:endParaRPr>
          </a:p>
          <a:p>
            <a:pPr lvl="1" eaLnBrk="1" hangingPunct="1">
              <a:lnSpc>
                <a:spcPct val="90000"/>
              </a:lnSpc>
              <a:buNone/>
            </a:pPr>
            <a:r>
              <a:rPr lang="en-US" sz="1600" dirty="0">
                <a:solidFill>
                  <a:schemeClr val="accent2"/>
                </a:solidFill>
                <a:latin typeface="Courier New" pitchFamily="49" charset="0"/>
              </a:rPr>
              <a:t>	</a:t>
            </a:r>
            <a:r>
              <a:rPr lang="en-US" sz="1600" dirty="0" smtClean="0">
                <a:solidFill>
                  <a:schemeClr val="accent2"/>
                </a:solidFill>
                <a:latin typeface="Courier New" pitchFamily="49" charset="0"/>
              </a:rPr>
              <a:t>		</a:t>
            </a:r>
            <a:r>
              <a:rPr lang="en-US" sz="1600" b="1" dirty="0" smtClean="0">
                <a:latin typeface="Courier New" pitchFamily="49" charset="0"/>
              </a:rPr>
              <a:t>String </a:t>
            </a:r>
            <a:r>
              <a:rPr lang="en-US" sz="1600" b="1" dirty="0" err="1" smtClean="0">
                <a:latin typeface="Courier New" pitchFamily="49" charset="0"/>
              </a:rPr>
              <a:t>myName</a:t>
            </a:r>
            <a:r>
              <a:rPr lang="en-US" sz="1600" b="1" dirty="0" smtClean="0">
                <a:latin typeface="Courier New" pitchFamily="49" charset="0"/>
              </a:rPr>
              <a:t> = “Elliot </a:t>
            </a:r>
            <a:r>
              <a:rPr lang="en-US" sz="1600" b="1" dirty="0" err="1" smtClean="0">
                <a:latin typeface="Courier New" pitchFamily="49" charset="0"/>
              </a:rPr>
              <a:t>Koffman</a:t>
            </a:r>
            <a:r>
              <a:rPr lang="en-US" sz="1600" b="1" dirty="0" smtClean="0">
                <a:latin typeface="Courier New" pitchFamily="49" charset="0"/>
              </a:rPr>
              <a:t>”;</a:t>
            </a:r>
          </a:p>
          <a:p>
            <a:pPr lvl="1" eaLnBrk="1" hangingPunct="1">
              <a:lnSpc>
                <a:spcPct val="90000"/>
              </a:lnSpc>
              <a:buNone/>
            </a:pPr>
            <a:r>
              <a:rPr lang="en-US" sz="1600" b="1" dirty="0" smtClean="0">
                <a:latin typeface="Courier New" pitchFamily="49" charset="0"/>
              </a:rPr>
              <a:t>			</a:t>
            </a:r>
            <a:r>
              <a:rPr lang="en-US" sz="1600" b="1" dirty="0" err="1" smtClean="0">
                <a:latin typeface="Courier New" pitchFamily="49" charset="0"/>
              </a:rPr>
              <a:t>myName</a:t>
            </a:r>
            <a:r>
              <a:rPr lang="en-US" sz="1600" b="1" dirty="0" smtClean="0">
                <a:latin typeface="Courier New" pitchFamily="49" charset="0"/>
              </a:rPr>
              <a:t> = “</a:t>
            </a:r>
            <a:r>
              <a:rPr lang="en-US" sz="1600" b="1" dirty="0" err="1" smtClean="0">
                <a:latin typeface="Courier New" pitchFamily="49" charset="0"/>
              </a:rPr>
              <a:t>Koffman</a:t>
            </a:r>
            <a:r>
              <a:rPr lang="en-US" sz="1600" b="1" dirty="0" smtClean="0">
                <a:latin typeface="Courier New" pitchFamily="49" charset="0"/>
              </a:rPr>
              <a:t>, Elliot”;</a:t>
            </a:r>
          </a:p>
          <a:p>
            <a:pPr marL="231775" indent="-231775" eaLnBrk="1" hangingPunct="1">
              <a:defRPr/>
            </a:pPr>
            <a:endParaRPr dirty="0" smtClean="0">
              <a:latin typeface="Arial" charset="0"/>
              <a:cs typeface="Arial" charset="0"/>
            </a:endParaRPr>
          </a:p>
          <a:p>
            <a:pPr marL="231775" indent="-231775" eaLnBrk="1" hangingPunct="1">
              <a:defRPr/>
            </a:pPr>
            <a:endParaRPr lang="en-US" dirty="0">
              <a:latin typeface="Arial" charset="0"/>
              <a:cs typeface="Arial" charset="0"/>
            </a:endParaRPr>
          </a:p>
          <a:p>
            <a:pPr marL="231775" indent="-231775" eaLnBrk="1" hangingPunct="1">
              <a:defRPr/>
            </a:pPr>
            <a:endParaRPr dirty="0" smtClean="0">
              <a:latin typeface="Arial" charset="0"/>
              <a:cs typeface="Arial" charset="0"/>
            </a:endParaRPr>
          </a:p>
          <a:p>
            <a:pPr marL="495300" indent="-495300" eaLnBrk="1" hangingPunct="1">
              <a:buFont typeface="Wingdings" pitchFamily="2" charset="2"/>
              <a:buNone/>
              <a:defRPr/>
            </a:pPr>
            <a:endParaRPr i="1" dirty="0" smtClean="0">
              <a:solidFill>
                <a:schemeClr val="accent2"/>
              </a:solidFill>
              <a:latin typeface="Arial" charset="0"/>
              <a:cs typeface="Arial" charset="0"/>
            </a:endParaRPr>
          </a:p>
        </p:txBody>
      </p:sp>
      <p:pic>
        <p:nvPicPr>
          <p:cNvPr id="942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522788"/>
            <a:ext cx="6542087"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pPr eaLnBrk="1" hangingPunct="1"/>
            <a:r>
              <a:rPr lang="en-US" altLang="en-US" smtClean="0"/>
              <a:t>Strings</a:t>
            </a:r>
          </a:p>
        </p:txBody>
      </p:sp>
      <p:sp>
        <p:nvSpPr>
          <p:cNvPr id="3" name="Rectangle 2"/>
          <p:cNvSpPr/>
          <p:nvPr/>
        </p:nvSpPr>
        <p:spPr>
          <a:xfrm>
            <a:off x="533400" y="1350288"/>
            <a:ext cx="8229600" cy="4801314"/>
          </a:xfrm>
          <a:prstGeom prst="rect">
            <a:avLst/>
          </a:prstGeom>
        </p:spPr>
        <p:txBody>
          <a:bodyPr wrap="square">
            <a:spAutoFit/>
          </a:bodyPr>
          <a:lstStyle/>
          <a:p>
            <a:pPr marL="0" indent="0" eaLnBrk="1" hangingPunct="1">
              <a:buSzPts val="1600"/>
              <a:buNone/>
            </a:pPr>
            <a:r>
              <a:rPr lang="en-US" altLang="en-US" dirty="0" smtClean="0">
                <a:latin typeface="Courier New" pitchFamily="49" charset="0"/>
                <a:cs typeface="Courier New" pitchFamily="49" charset="0"/>
              </a:rPr>
              <a:t> </a:t>
            </a:r>
            <a:r>
              <a:rPr lang="en-US" altLang="en-US" b="0" dirty="0">
                <a:latin typeface="+mn-lt"/>
                <a:cs typeface="Arial" charset="0"/>
              </a:rPr>
              <a:t>public class </a:t>
            </a:r>
            <a:r>
              <a:rPr lang="en-US" altLang="en-US" b="0" dirty="0" err="1">
                <a:latin typeface="+mn-lt"/>
                <a:cs typeface="Arial" charset="0"/>
              </a:rPr>
              <a:t>StringDemo</a:t>
            </a:r>
            <a:r>
              <a:rPr lang="en-US" altLang="en-US" b="0" dirty="0">
                <a:latin typeface="+mn-lt"/>
                <a:cs typeface="Arial" charset="0"/>
              </a:rPr>
              <a:t> {</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public static void main(String </a:t>
            </a:r>
            <a:r>
              <a:rPr lang="en-US" altLang="en-US" b="0" dirty="0" err="1">
                <a:latin typeface="+mn-lt"/>
                <a:cs typeface="Arial" charset="0"/>
              </a:rPr>
              <a:t>args</a:t>
            </a:r>
            <a:r>
              <a:rPr lang="en-US" altLang="en-US" b="0" dirty="0">
                <a:latin typeface="+mn-lt"/>
                <a:cs typeface="Arial" charset="0"/>
              </a:rPr>
              <a:t>[]){</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char letter = 'a';</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String string1 = "Hello</a:t>
            </a:r>
            <a:r>
              <a:rPr lang="en-US" altLang="en-US" b="0" dirty="0" smtClean="0">
                <a:latin typeface="+mn-lt"/>
                <a:cs typeface="Arial" charset="0"/>
              </a:rPr>
              <a:t>";    // String literals are stored as String objects</a:t>
            </a:r>
            <a:endParaRPr lang="en-US" altLang="en-US" b="0" dirty="0">
              <a:latin typeface="+mn-lt"/>
              <a:cs typeface="Arial" charset="0"/>
            </a:endParaRPr>
          </a:p>
          <a:p>
            <a:pPr marL="0" indent="0" eaLnBrk="1" hangingPunct="1">
              <a:buSzPts val="1600"/>
              <a:buNone/>
            </a:pPr>
            <a:r>
              <a:rPr lang="en-US" altLang="en-US" b="0" dirty="0">
                <a:latin typeface="+mn-lt"/>
                <a:cs typeface="Arial" charset="0"/>
              </a:rPr>
              <a:t>         String string2 = "World";</a:t>
            </a:r>
          </a:p>
          <a:p>
            <a:pPr marL="0" indent="0" eaLnBrk="1" hangingPunct="1">
              <a:buSzPts val="1600"/>
              <a:buNone/>
            </a:pPr>
            <a:r>
              <a:rPr lang="en-US" altLang="en-US" b="0" dirty="0">
                <a:latin typeface="+mn-lt"/>
                <a:cs typeface="Arial" charset="0"/>
              </a:rPr>
              <a:t>         String string3 = "";</a:t>
            </a:r>
          </a:p>
          <a:p>
            <a:pPr marL="0" indent="0" eaLnBrk="1" hangingPunct="1">
              <a:buSzPts val="1600"/>
              <a:buNone/>
            </a:pPr>
            <a:r>
              <a:rPr lang="en-US" altLang="en-US" b="0" dirty="0">
                <a:latin typeface="+mn-lt"/>
                <a:cs typeface="Arial" charset="0"/>
              </a:rPr>
              <a:t>        </a:t>
            </a:r>
            <a:r>
              <a:rPr lang="en-US" altLang="en-US" b="0" dirty="0" smtClean="0">
                <a:latin typeface="+mn-lt"/>
                <a:cs typeface="Arial" charset="0"/>
              </a:rPr>
              <a:t> String </a:t>
            </a:r>
            <a:r>
              <a:rPr lang="en-US" altLang="en-US" b="0" dirty="0" err="1">
                <a:latin typeface="+mn-lt"/>
                <a:cs typeface="Arial" charset="0"/>
              </a:rPr>
              <a:t>dontDoThis</a:t>
            </a:r>
            <a:r>
              <a:rPr lang="en-US" altLang="en-US" b="0" dirty="0">
                <a:latin typeface="+mn-lt"/>
                <a:cs typeface="Arial" charset="0"/>
              </a:rPr>
              <a:t> = new String ("Bad Practice</a:t>
            </a:r>
            <a:r>
              <a:rPr lang="en-US" altLang="en-US" b="0" dirty="0" smtClean="0">
                <a:latin typeface="+mn-lt"/>
                <a:cs typeface="Arial" charset="0"/>
              </a:rPr>
              <a:t>");   // Use is discouraged</a:t>
            </a:r>
            <a:endParaRPr lang="en-US" altLang="en-US" b="0" dirty="0">
              <a:latin typeface="+mn-lt"/>
              <a:cs typeface="Arial" charset="0"/>
            </a:endParaRP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string3 = string1 + string2; </a:t>
            </a:r>
            <a:r>
              <a:rPr lang="en-US" altLang="en-US" b="0" dirty="0" smtClean="0">
                <a:latin typeface="+mn-lt"/>
                <a:cs typeface="Arial" charset="0"/>
              </a:rPr>
              <a:t>	// + is to concatenate </a:t>
            </a:r>
            <a:r>
              <a:rPr lang="en-US" altLang="en-US" b="0" dirty="0">
                <a:latin typeface="+mn-lt"/>
                <a:cs typeface="Arial" charset="0"/>
              </a:rPr>
              <a:t>strings</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("Output: " + string3 + " " + letter);</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a:t>
            </a:r>
          </a:p>
          <a:p>
            <a:pPr marL="0" indent="0" eaLnBrk="1" hangingPunct="1">
              <a:buSzPts val="1600"/>
              <a:buNone/>
            </a:pPr>
            <a:r>
              <a:rPr lang="en-US" altLang="en-US" b="0" dirty="0">
                <a:latin typeface="+mn-lt"/>
                <a:cs typeface="Arial" charset="0"/>
              </a:rPr>
              <a:t> }</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842591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altLang="en-US" dirty="0" smtClean="0"/>
              <a:t>String Operations</a:t>
            </a:r>
          </a:p>
        </p:txBody>
      </p:sp>
      <p:sp>
        <p:nvSpPr>
          <p:cNvPr id="3" name="Rectangle 2"/>
          <p:cNvSpPr/>
          <p:nvPr/>
        </p:nvSpPr>
        <p:spPr>
          <a:xfrm>
            <a:off x="457200" y="1371600"/>
            <a:ext cx="8305800" cy="5078313"/>
          </a:xfrm>
          <a:prstGeom prst="rect">
            <a:avLst/>
          </a:prstGeom>
        </p:spPr>
        <p:txBody>
          <a:bodyPr wrap="square">
            <a:spAutoFit/>
          </a:bodyPr>
          <a:lstStyle/>
          <a:p>
            <a:pPr eaLnBrk="1" hangingPunct="1">
              <a:buSzPts val="1400"/>
            </a:pPr>
            <a:r>
              <a:rPr lang="en-US" altLang="en-US" b="0" dirty="0">
                <a:latin typeface="+mn-lt"/>
                <a:cs typeface="Arial" charset="0"/>
              </a:rPr>
              <a:t> public class </a:t>
            </a:r>
            <a:r>
              <a:rPr lang="en-US" altLang="en-US" b="0" dirty="0" err="1">
                <a:latin typeface="+mn-lt"/>
                <a:cs typeface="Arial" charset="0"/>
              </a:rPr>
              <a:t>StringOperations</a:t>
            </a:r>
            <a:r>
              <a:rPr lang="en-US" altLang="en-US" b="0" dirty="0">
                <a:latin typeface="+mn-lt"/>
                <a:cs typeface="Arial" charset="0"/>
              </a:rPr>
              <a:t> {</a:t>
            </a:r>
          </a:p>
          <a:p>
            <a:pPr eaLnBrk="1" hangingPunct="1">
              <a:buSzPts val="1400"/>
            </a:pPr>
            <a:r>
              <a:rPr lang="en-US" altLang="en-US" b="0" dirty="0">
                <a:latin typeface="+mn-lt"/>
                <a:cs typeface="Arial" charset="0"/>
              </a:rPr>
              <a:t>     public static void main(String </a:t>
            </a:r>
            <a:r>
              <a:rPr lang="en-US" altLang="en-US" b="0" dirty="0" err="1">
                <a:latin typeface="+mn-lt"/>
                <a:cs typeface="Arial" charset="0"/>
              </a:rPr>
              <a:t>arg</a:t>
            </a:r>
            <a:r>
              <a:rPr lang="en-US" altLang="en-US" b="0" dirty="0">
                <a:latin typeface="+mn-lt"/>
                <a:cs typeface="Arial" charset="0"/>
              </a:rPr>
              <a:t>[]){   </a:t>
            </a:r>
          </a:p>
          <a:p>
            <a:pPr eaLnBrk="1" hangingPunct="1">
              <a:buSzPts val="1400"/>
            </a:pPr>
            <a:r>
              <a:rPr lang="en-US" altLang="en-US" b="0" dirty="0">
                <a:latin typeface="+mn-lt"/>
                <a:cs typeface="Arial" charset="0"/>
              </a:rPr>
              <a:t>         String string2 = "World";</a:t>
            </a:r>
          </a:p>
          <a:p>
            <a:pPr eaLnBrk="1" hangingPunct="1">
              <a:buSzPts val="1400"/>
            </a:pPr>
            <a:r>
              <a:rPr lang="en-US" altLang="en-US" b="0" dirty="0">
                <a:latin typeface="+mn-lt"/>
                <a:cs typeface="Arial" charset="0"/>
              </a:rPr>
              <a:t>         String string3 = "";</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string3 = "Hello".</a:t>
            </a:r>
            <a:r>
              <a:rPr lang="en-US" altLang="en-US" b="0" dirty="0" err="1">
                <a:latin typeface="+mn-lt"/>
                <a:cs typeface="Arial" charset="0"/>
              </a:rPr>
              <a:t>concat</a:t>
            </a:r>
            <a:r>
              <a:rPr lang="en-US" altLang="en-US" b="0" dirty="0">
                <a:latin typeface="+mn-lt"/>
                <a:cs typeface="Arial" charset="0"/>
              </a:rPr>
              <a:t>(string2);</a:t>
            </a: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("string3: " + string3);</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 Get length</a:t>
            </a: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("Length: " + string1.length());</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 Get </a:t>
            </a:r>
            <a:r>
              <a:rPr lang="en-US" altLang="en-US" b="0" dirty="0" err="1">
                <a:latin typeface="+mn-lt"/>
                <a:cs typeface="Arial" charset="0"/>
              </a:rPr>
              <a:t>SubString</a:t>
            </a:r>
            <a:endParaRPr lang="en-US" altLang="en-US" b="0" dirty="0">
              <a:latin typeface="+mn-lt"/>
              <a:cs typeface="Arial" charset="0"/>
            </a:endParaRP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("Sub: " + string3.substring(0, 5));</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 Uppercase</a:t>
            </a: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("Upper: " + string3.toUpperCase());        </a:t>
            </a:r>
          </a:p>
          <a:p>
            <a:pPr eaLnBrk="1" hangingPunct="1">
              <a:buSzPts val="1400"/>
            </a:pPr>
            <a:r>
              <a:rPr lang="en-US" altLang="en-US" b="0" dirty="0">
                <a:latin typeface="+mn-lt"/>
                <a:cs typeface="Arial" charset="0"/>
              </a:rPr>
              <a:t>    }    </a:t>
            </a:r>
          </a:p>
          <a:p>
            <a:pPr eaLnBrk="1" hangingPunct="1">
              <a:buSzPts val="1400"/>
            </a:pPr>
            <a:r>
              <a:rPr lang="en-US" altLang="en-US" b="0" dirty="0">
                <a:latin typeface="+mn-lt"/>
                <a:cs typeface="Arial" charset="0"/>
              </a:rPr>
              <a:t>}</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446906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altLang="en-US" dirty="0" smtClean="0"/>
              <a:t>Arrays and for-each loop</a:t>
            </a:r>
          </a:p>
        </p:txBody>
      </p:sp>
      <p:sp>
        <p:nvSpPr>
          <p:cNvPr id="3" name="Rectangle 2"/>
          <p:cNvSpPr/>
          <p:nvPr/>
        </p:nvSpPr>
        <p:spPr>
          <a:xfrm>
            <a:off x="457200" y="1219200"/>
            <a:ext cx="8305800" cy="5632311"/>
          </a:xfrm>
          <a:prstGeom prst="rect">
            <a:avLst/>
          </a:prstGeom>
        </p:spPr>
        <p:txBody>
          <a:bodyPr wrap="square">
            <a:spAutoFit/>
          </a:bodyPr>
          <a:lstStyle/>
          <a:p>
            <a:pPr eaLnBrk="1" hangingPunct="1">
              <a:buSzPts val="1400"/>
            </a:pPr>
            <a:r>
              <a:rPr lang="en-US" altLang="en-US" dirty="0" smtClean="0">
                <a:latin typeface="Courier New" pitchFamily="49" charset="0"/>
                <a:cs typeface="Courier New" pitchFamily="49" charset="0"/>
              </a:rPr>
              <a:t> </a:t>
            </a:r>
            <a:r>
              <a:rPr lang="en-US" altLang="en-US" b="0" dirty="0">
                <a:latin typeface="+mn-lt"/>
                <a:cs typeface="Arial" charset="0"/>
              </a:rPr>
              <a:t>public class </a:t>
            </a:r>
            <a:r>
              <a:rPr lang="en-US" altLang="en-US" b="0" dirty="0" err="1">
                <a:latin typeface="+mn-lt"/>
                <a:cs typeface="Arial" charset="0"/>
              </a:rPr>
              <a:t>ArrayOperations</a:t>
            </a:r>
            <a:r>
              <a:rPr lang="en-US" altLang="en-US" b="0" dirty="0">
                <a:latin typeface="+mn-lt"/>
                <a:cs typeface="Arial" charset="0"/>
              </a:rPr>
              <a:t> {</a:t>
            </a:r>
          </a:p>
          <a:p>
            <a:pPr eaLnBrk="1" hangingPunct="1">
              <a:buSzPts val="1400"/>
            </a:pPr>
            <a:r>
              <a:rPr lang="en-US" altLang="en-US" b="0" dirty="0">
                <a:latin typeface="+mn-lt"/>
                <a:cs typeface="Arial" charset="0"/>
              </a:rPr>
              <a:t>     public static void main(String </a:t>
            </a:r>
            <a:r>
              <a:rPr lang="en-US" altLang="en-US" b="0" dirty="0" err="1">
                <a:latin typeface="+mn-lt"/>
                <a:cs typeface="Arial" charset="0"/>
              </a:rPr>
              <a:t>args</a:t>
            </a:r>
            <a:r>
              <a:rPr lang="en-US" altLang="en-US" b="0" dirty="0">
                <a:latin typeface="+mn-lt"/>
                <a:cs typeface="Arial" charset="0"/>
              </a:rPr>
              <a:t>[]){</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String[] names = new String[3];</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names[0] = "Blue Shirt";</a:t>
            </a:r>
          </a:p>
          <a:p>
            <a:pPr eaLnBrk="1" hangingPunct="1">
              <a:buSzPts val="1400"/>
            </a:pPr>
            <a:r>
              <a:rPr lang="en-US" altLang="en-US" b="0" dirty="0">
                <a:latin typeface="+mn-lt"/>
                <a:cs typeface="Arial" charset="0"/>
              </a:rPr>
              <a:t>         names[1] = "Red Shirt";</a:t>
            </a:r>
          </a:p>
          <a:p>
            <a:pPr eaLnBrk="1" hangingPunct="1">
              <a:buSzPts val="1400"/>
            </a:pPr>
            <a:r>
              <a:rPr lang="en-US" altLang="en-US" b="0" dirty="0">
                <a:latin typeface="+mn-lt"/>
                <a:cs typeface="Arial" charset="0"/>
              </a:rPr>
              <a:t>         names[2] = "Black Shirt";</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a:t>
            </a:r>
            <a:r>
              <a:rPr lang="en-US" altLang="en-US" b="0" dirty="0" err="1">
                <a:latin typeface="+mn-lt"/>
                <a:cs typeface="Arial" charset="0"/>
              </a:rPr>
              <a:t>int</a:t>
            </a:r>
            <a:r>
              <a:rPr lang="en-US" altLang="en-US" b="0" dirty="0">
                <a:latin typeface="+mn-lt"/>
                <a:cs typeface="Arial" charset="0"/>
              </a:rPr>
              <a:t>[] numbers = {100, 200, 300};</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for (String </a:t>
            </a:r>
            <a:r>
              <a:rPr lang="en-US" altLang="en-US" b="0" dirty="0" err="1">
                <a:latin typeface="+mn-lt"/>
                <a:cs typeface="Arial" charset="0"/>
              </a:rPr>
              <a:t>name:names</a:t>
            </a:r>
            <a:r>
              <a:rPr lang="en-US" altLang="en-US" b="0" dirty="0">
                <a:latin typeface="+mn-lt"/>
                <a:cs typeface="Arial" charset="0"/>
              </a:rPr>
              <a:t>){</a:t>
            </a: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("Name: " + name); </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for (</a:t>
            </a:r>
            <a:r>
              <a:rPr lang="en-US" altLang="en-US" b="0" dirty="0" err="1">
                <a:latin typeface="+mn-lt"/>
                <a:cs typeface="Arial" charset="0"/>
              </a:rPr>
              <a:t>int</a:t>
            </a:r>
            <a:r>
              <a:rPr lang="en-US" altLang="en-US" b="0" dirty="0">
                <a:latin typeface="+mn-lt"/>
                <a:cs typeface="Arial" charset="0"/>
              </a:rPr>
              <a:t> </a:t>
            </a:r>
            <a:r>
              <a:rPr lang="en-US" altLang="en-US" b="0" dirty="0" err="1">
                <a:latin typeface="+mn-lt"/>
                <a:cs typeface="Arial" charset="0"/>
              </a:rPr>
              <a:t>number:numbers</a:t>
            </a:r>
            <a:r>
              <a:rPr lang="en-US" altLang="en-US" b="0" dirty="0">
                <a:latin typeface="+mn-lt"/>
                <a:cs typeface="Arial" charset="0"/>
              </a:rPr>
              <a:t>){</a:t>
            </a:r>
          </a:p>
          <a:p>
            <a:pPr eaLnBrk="1" hangingPunct="1">
              <a:buSzPts val="1400"/>
            </a:pPr>
            <a:r>
              <a:rPr lang="en-US" altLang="en-US" b="0" dirty="0">
                <a:latin typeface="+mn-lt"/>
                <a:cs typeface="Arial" charset="0"/>
              </a:rPr>
              <a:t>             </a:t>
            </a:r>
            <a:r>
              <a:rPr lang="en-US" altLang="en-US" b="0" dirty="0" err="1">
                <a:latin typeface="+mn-lt"/>
                <a:cs typeface="Arial" charset="0"/>
              </a:rPr>
              <a:t>System.out.println</a:t>
            </a:r>
            <a:r>
              <a:rPr lang="en-US" altLang="en-US" b="0" dirty="0">
                <a:latin typeface="+mn-lt"/>
                <a:cs typeface="Arial" charset="0"/>
              </a:rPr>
              <a:t>("Number: " + number); </a:t>
            </a:r>
          </a:p>
          <a:p>
            <a:pPr eaLnBrk="1" hangingPunct="1">
              <a:buSzPts val="1400"/>
            </a:pPr>
            <a:r>
              <a:rPr lang="en-US" altLang="en-US" b="0" dirty="0">
                <a:latin typeface="+mn-lt"/>
                <a:cs typeface="Arial" charset="0"/>
              </a:rPr>
              <a:t>         }           </a:t>
            </a:r>
          </a:p>
          <a:p>
            <a:pPr eaLnBrk="1" hangingPunct="1">
              <a:buSzPts val="1400"/>
            </a:pPr>
            <a:r>
              <a:rPr lang="en-US" altLang="en-US" b="0" dirty="0">
                <a:latin typeface="+mn-lt"/>
                <a:cs typeface="Arial" charset="0"/>
              </a:rPr>
              <a:t>     }</a:t>
            </a:r>
          </a:p>
          <a:p>
            <a:pPr eaLnBrk="1" hangingPunct="1">
              <a:buSzPts val="1400"/>
            </a:pPr>
            <a:r>
              <a:rPr lang="en-US" altLang="en-US" b="0" dirty="0">
                <a:latin typeface="+mn-lt"/>
                <a:cs typeface="Arial" charset="0"/>
              </a:rPr>
              <a:t> }</a:t>
            </a:r>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7006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dirty="0" smtClean="0">
                <a:latin typeface="Arial" charset="0"/>
                <a:cs typeface="Arial" charset="0"/>
              </a:rPr>
              <a:t>Introduction to Java</a:t>
            </a:r>
          </a:p>
        </p:txBody>
      </p:sp>
      <p:sp>
        <p:nvSpPr>
          <p:cNvPr id="48131" name="Rectangle 3"/>
          <p:cNvSpPr>
            <a:spLocks noGrp="1" noChangeArrowheads="1"/>
          </p:cNvSpPr>
          <p:nvPr>
            <p:ph type="body" idx="1"/>
          </p:nvPr>
        </p:nvSpPr>
        <p:spPr bwMode="auto"/>
        <p:txBody>
          <a:bodyPr/>
          <a:lstStyle/>
          <a:p>
            <a:pPr eaLnBrk="1" hangingPunct="1">
              <a:spcBef>
                <a:spcPts val="600"/>
              </a:spcBef>
            </a:pPr>
            <a:r>
              <a:rPr sz="2000" dirty="0" smtClean="0">
                <a:latin typeface="Arial" charset="0"/>
                <a:cs typeface="Arial" charset="0"/>
              </a:rPr>
              <a:t>Java is :</a:t>
            </a:r>
          </a:p>
          <a:p>
            <a:pPr marL="682625" lvl="1" indent="-217488" eaLnBrk="1" hangingPunct="1">
              <a:spcBef>
                <a:spcPts val="600"/>
              </a:spcBef>
              <a:buClr>
                <a:schemeClr val="tx1"/>
              </a:buClr>
              <a:buFontTx/>
              <a:buChar char="•"/>
            </a:pPr>
            <a:r>
              <a:rPr dirty="0" smtClean="0"/>
              <a:t>A Programming language</a:t>
            </a:r>
          </a:p>
          <a:p>
            <a:pPr marL="682625" lvl="1" indent="-217488" eaLnBrk="1" hangingPunct="1">
              <a:spcBef>
                <a:spcPts val="600"/>
              </a:spcBef>
              <a:buClr>
                <a:schemeClr val="tx1"/>
              </a:buClr>
              <a:buFontTx/>
              <a:buChar char="•"/>
            </a:pPr>
            <a:r>
              <a:rPr dirty="0" smtClean="0"/>
              <a:t>A development environment</a:t>
            </a:r>
          </a:p>
          <a:p>
            <a:pPr marL="682625" lvl="1" indent="-217488" eaLnBrk="1" hangingPunct="1">
              <a:spcBef>
                <a:spcPts val="600"/>
              </a:spcBef>
              <a:buClr>
                <a:schemeClr val="tx1"/>
              </a:buClr>
              <a:buFontTx/>
              <a:buChar char="•"/>
            </a:pPr>
            <a:r>
              <a:rPr dirty="0" smtClean="0"/>
              <a:t>A deployment environment</a:t>
            </a:r>
          </a:p>
          <a:p>
            <a:pPr marL="465137" lvl="1" indent="0" eaLnBrk="1" hangingPunct="1">
              <a:spcBef>
                <a:spcPts val="600"/>
              </a:spcBef>
              <a:buClr>
                <a:schemeClr val="tx1"/>
              </a:buClr>
              <a:buNone/>
            </a:pPr>
            <a:endParaRPr dirty="0" smtClean="0"/>
          </a:p>
          <a:p>
            <a:pPr eaLnBrk="1" hangingPunct="1">
              <a:spcBef>
                <a:spcPts val="600"/>
              </a:spcBef>
            </a:pPr>
            <a:r>
              <a:rPr dirty="0" smtClean="0">
                <a:latin typeface="Arial" charset="0"/>
                <a:cs typeface="Arial" charset="0"/>
              </a:rPr>
              <a:t>Similar in syntax to C++; similar in semantics to Smalltalk</a:t>
            </a:r>
          </a:p>
          <a:p>
            <a:pPr eaLnBrk="1" hangingPunct="1">
              <a:spcBef>
                <a:spcPts val="600"/>
              </a:spcBef>
            </a:pPr>
            <a:endParaRPr lang="en-US" dirty="0">
              <a:latin typeface="Arial" charset="0"/>
              <a:cs typeface="Arial" charset="0"/>
            </a:endParaRPr>
          </a:p>
          <a:p>
            <a:pPr eaLnBrk="1" hangingPunct="1"/>
            <a:r>
              <a:rPr lang="en-US" dirty="0" smtClean="0"/>
              <a:t>Operating system independent</a:t>
            </a:r>
          </a:p>
          <a:p>
            <a:pPr eaLnBrk="1" hangingPunct="1"/>
            <a:endParaRPr lang="en-US" dirty="0" smtClean="0"/>
          </a:p>
          <a:p>
            <a:pPr eaLnBrk="1" hangingPunct="1"/>
            <a:r>
              <a:rPr lang="en-US" dirty="0" smtClean="0"/>
              <a:t>Runs on Java Virtual Machine (JVM)</a:t>
            </a:r>
          </a:p>
          <a:p>
            <a:pPr lvl="3" eaLnBrk="1" hangingPunct="1"/>
            <a:r>
              <a:rPr lang="en-US" dirty="0" smtClean="0"/>
              <a:t>A secure operating environment that runs as a layer on top of the OS</a:t>
            </a:r>
          </a:p>
          <a:p>
            <a:pPr lvl="3" eaLnBrk="1" hangingPunct="1"/>
            <a:r>
              <a:rPr lang="en-US" dirty="0" smtClean="0"/>
              <a:t>A sandbox which protects the OS from malicious code</a:t>
            </a:r>
          </a:p>
          <a:p>
            <a:pPr lvl="3" eaLnBrk="1" hangingPunct="1"/>
            <a:endParaRPr lang="en-US" dirty="0"/>
          </a:p>
          <a:p>
            <a:pPr eaLnBrk="1" hangingPunct="1"/>
            <a:r>
              <a:rPr lang="en-US" dirty="0" smtClean="0"/>
              <a:t>Object Oriented Programming language</a:t>
            </a:r>
          </a:p>
          <a:p>
            <a:pPr lvl="3" eaLnBrk="1" hangingPunct="1"/>
            <a:r>
              <a:rPr lang="en-US" dirty="0" smtClean="0"/>
              <a:t>In Java, everything is a class</a:t>
            </a:r>
          </a:p>
          <a:p>
            <a:pPr lvl="3" eaLnBrk="1" hangingPunct="1"/>
            <a:endParaRPr lang="en-US" dirty="0" smtClean="0"/>
          </a:p>
          <a:p>
            <a:pPr eaLnBrk="1" hangingPunct="1">
              <a:spcBef>
                <a:spcPts val="600"/>
              </a:spcBef>
            </a:pPr>
            <a:endParaRPr dirty="0" smtClean="0">
              <a:latin typeface="Arial" charset="0"/>
              <a:cs typeface="Arial" charset="0"/>
            </a:endParaRPr>
          </a:p>
          <a:p>
            <a:pPr marL="0" indent="0" eaLnBrk="1" hangingPunct="1">
              <a:spcBef>
                <a:spcPts val="600"/>
              </a:spcBef>
              <a:buNone/>
            </a:pPr>
            <a:endParaRPr i="1" dirty="0" smtClean="0">
              <a:latin typeface="Arial" charset="0"/>
              <a:cs typeface="Arial" charset="0"/>
            </a:endParaRPr>
          </a:p>
          <a:p>
            <a:pPr eaLnBrk="1" hangingPunct="1">
              <a:buFont typeface="Wingdings" pitchFamily="2" charset="2"/>
              <a:buNone/>
            </a:pPr>
            <a:endParaRPr dirty="0" smtClean="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dirty="0" smtClean="0"/>
              <a:t>Command Line Arguments</a:t>
            </a:r>
          </a:p>
        </p:txBody>
      </p:sp>
      <p:sp>
        <p:nvSpPr>
          <p:cNvPr id="156675" name="Rectangle 3"/>
          <p:cNvSpPr>
            <a:spLocks noGrp="1" noChangeArrowheads="1"/>
          </p:cNvSpPr>
          <p:nvPr>
            <p:ph type="body" idx="1"/>
          </p:nvPr>
        </p:nvSpPr>
        <p:spPr/>
        <p:txBody>
          <a:bodyPr/>
          <a:lstStyle/>
          <a:p>
            <a:pPr eaLnBrk="1" hangingPunct="1"/>
            <a:r>
              <a:rPr lang="en-US" dirty="0" smtClean="0"/>
              <a:t>Information that follows program’s name on the command line when it is executed</a:t>
            </a:r>
          </a:p>
          <a:p>
            <a:pPr eaLnBrk="1" hangingPunct="1"/>
            <a:endParaRPr lang="en-US" dirty="0" smtClean="0"/>
          </a:p>
          <a:p>
            <a:pPr eaLnBrk="1" hangingPunct="1"/>
            <a:r>
              <a:rPr lang="en-US" dirty="0" smtClean="0"/>
              <a:t>This data is passed to the application in the form of String arguments</a:t>
            </a:r>
          </a:p>
          <a:p>
            <a:pPr eaLnBrk="1" hangingPunct="1"/>
            <a:endParaRPr lang="en-US" sz="1600" dirty="0" smtClean="0"/>
          </a:p>
          <a:p>
            <a:pPr marL="0" indent="0">
              <a:buNone/>
            </a:pPr>
            <a:r>
              <a:rPr lang="en-US" dirty="0">
                <a:latin typeface="+mn-lt"/>
                <a:cs typeface="Arial" charset="0"/>
              </a:rPr>
              <a:t>class Echo { </a:t>
            </a:r>
          </a:p>
          <a:p>
            <a:pPr marL="0" indent="0">
              <a:buNone/>
            </a:pPr>
            <a:r>
              <a:rPr lang="en-US" dirty="0">
                <a:latin typeface="+mn-lt"/>
                <a:cs typeface="Arial" charset="0"/>
              </a:rPr>
              <a:t>	public static void main (String </a:t>
            </a:r>
            <a:r>
              <a:rPr lang="en-US" dirty="0" err="1">
                <a:latin typeface="+mn-lt"/>
                <a:cs typeface="Arial" charset="0"/>
              </a:rPr>
              <a:t>args</a:t>
            </a:r>
            <a:r>
              <a:rPr lang="en-US" dirty="0">
                <a:latin typeface="+mn-lt"/>
                <a:cs typeface="Arial" charset="0"/>
              </a:rPr>
              <a:t>[]) { </a:t>
            </a:r>
          </a:p>
          <a:p>
            <a:pPr marL="0" indent="0">
              <a:buNone/>
            </a:pPr>
            <a:r>
              <a:rPr lang="en-US" dirty="0">
                <a:latin typeface="+mn-lt"/>
                <a:cs typeface="Arial" charset="0"/>
              </a:rPr>
              <a:t>		for (</a:t>
            </a:r>
            <a:r>
              <a:rPr lang="en-US" dirty="0" err="1">
                <a:latin typeface="+mn-lt"/>
                <a:cs typeface="Arial" charset="0"/>
              </a:rPr>
              <a:t>int</a:t>
            </a:r>
            <a:r>
              <a:rPr lang="en-US" dirty="0">
                <a:latin typeface="+mn-lt"/>
                <a:cs typeface="Arial" charset="0"/>
              </a:rPr>
              <a:t> i = 0; i &lt; </a:t>
            </a:r>
            <a:r>
              <a:rPr lang="en-US" dirty="0" err="1">
                <a:latin typeface="+mn-lt"/>
                <a:cs typeface="Arial" charset="0"/>
              </a:rPr>
              <a:t>args.length</a:t>
            </a:r>
            <a:r>
              <a:rPr lang="en-US" dirty="0">
                <a:latin typeface="+mn-lt"/>
                <a:cs typeface="Arial" charset="0"/>
              </a:rPr>
              <a:t>; i++) </a:t>
            </a:r>
          </a:p>
          <a:p>
            <a:pPr marL="0" indent="0">
              <a:buNone/>
            </a:pPr>
            <a:r>
              <a:rPr lang="en-US" dirty="0">
                <a:latin typeface="+mn-lt"/>
                <a:cs typeface="Arial" charset="0"/>
              </a:rPr>
              <a:t>			</a:t>
            </a:r>
            <a:r>
              <a:rPr lang="en-US" dirty="0" err="1">
                <a:latin typeface="+mn-lt"/>
                <a:cs typeface="Arial" charset="0"/>
              </a:rPr>
              <a:t>System.out.println</a:t>
            </a:r>
            <a:r>
              <a:rPr lang="en-US" dirty="0">
                <a:latin typeface="+mn-lt"/>
                <a:cs typeface="Arial" charset="0"/>
              </a:rPr>
              <a:t>(</a:t>
            </a:r>
            <a:r>
              <a:rPr lang="en-US" dirty="0" err="1">
                <a:latin typeface="+mn-lt"/>
                <a:cs typeface="Arial" charset="0"/>
              </a:rPr>
              <a:t>args</a:t>
            </a:r>
            <a:r>
              <a:rPr lang="en-US" dirty="0">
                <a:latin typeface="+mn-lt"/>
                <a:cs typeface="Arial" charset="0"/>
              </a:rPr>
              <a:t>[i]);</a:t>
            </a:r>
          </a:p>
          <a:p>
            <a:pPr marL="0" indent="0">
              <a:buNone/>
            </a:pPr>
            <a:r>
              <a:rPr lang="en-US" dirty="0">
                <a:latin typeface="+mn-lt"/>
                <a:cs typeface="Arial" charset="0"/>
              </a:rPr>
              <a:t>	} </a:t>
            </a:r>
          </a:p>
          <a:p>
            <a:pPr marL="0" indent="0">
              <a:buNone/>
            </a:pPr>
            <a:r>
              <a:rPr lang="en-US" dirty="0" smtClean="0">
                <a:latin typeface="+mn-lt"/>
                <a:cs typeface="Arial" charset="0"/>
              </a:rPr>
              <a:t>}</a:t>
            </a:r>
            <a:endParaRPr lang="en-US" dirty="0">
              <a:latin typeface="+mn-lt"/>
              <a:cs typeface="Arial" charset="0"/>
            </a:endParaRPr>
          </a:p>
          <a:p>
            <a:pPr marL="0" indent="0">
              <a:buNone/>
            </a:pPr>
            <a:r>
              <a:rPr lang="en-US" dirty="0">
                <a:latin typeface="+mn-lt"/>
                <a:cs typeface="Arial" charset="0"/>
              </a:rPr>
              <a:t>C:\&gt; java Echo Drink Hot Java </a:t>
            </a:r>
          </a:p>
          <a:p>
            <a:pPr marL="0" indent="0">
              <a:buNone/>
            </a:pPr>
            <a:r>
              <a:rPr lang="en-US" dirty="0">
                <a:latin typeface="+mn-lt"/>
                <a:cs typeface="Arial" charset="0"/>
              </a:rPr>
              <a:t>Drink </a:t>
            </a:r>
          </a:p>
          <a:p>
            <a:pPr marL="0" indent="0">
              <a:buNone/>
            </a:pPr>
            <a:r>
              <a:rPr lang="en-US" dirty="0">
                <a:latin typeface="+mn-lt"/>
                <a:cs typeface="Arial" charset="0"/>
              </a:rPr>
              <a:t>Hot </a:t>
            </a:r>
          </a:p>
          <a:p>
            <a:pPr marL="0" indent="0">
              <a:buNone/>
            </a:pPr>
            <a:r>
              <a:rPr lang="en-US" dirty="0">
                <a:latin typeface="+mn-lt"/>
                <a:cs typeface="Arial" charset="0"/>
              </a:rPr>
              <a:t>Java  </a:t>
            </a:r>
          </a:p>
        </p:txBody>
      </p:sp>
      <p:sp>
        <p:nvSpPr>
          <p:cNvPr id="21506"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700" dirty="0" smtClean="0">
                <a:solidFill>
                  <a:schemeClr val="tx2"/>
                </a:solidFill>
                <a:latin typeface="Arial" pitchFamily="34" charset="0"/>
              </a:rPr>
              <a:t>Copyright © 2016 Tech Mahindra. All Rights Reserved.</a:t>
            </a:r>
            <a:endParaRPr lang="en-US" sz="700" dirty="0" smtClean="0">
              <a:solidFill>
                <a:schemeClr val="tx2"/>
              </a:solidFill>
              <a:latin typeface="Arial" pitchFamily="34" charset="0"/>
            </a:endParaRPr>
          </a:p>
        </p:txBody>
      </p:sp>
    </p:spTree>
    <p:extLst>
      <p:ext uri="{BB962C8B-B14F-4D97-AF65-F5344CB8AC3E}">
        <p14:creationId xmlns:p14="http://schemas.microsoft.com/office/powerpoint/2010/main" val="2487149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p:cTn id="7" dur="1000" fill="hold"/>
                                        <p:tgtEl>
                                          <p:spTgt spid="156675">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56675">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56675">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56675">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56675">
                                            <p:txEl>
                                              <p:pRg st="0" end="0"/>
                                            </p:txEl>
                                          </p:spTgt>
                                        </p:tgtEl>
                                      </p:cBhvr>
                                    </p:animEffect>
                                  </p:childTnLst>
                                </p:cTn>
                              </p:par>
                            </p:childTnLst>
                          </p:cTn>
                        </p:par>
                        <p:par>
                          <p:cTn id="12" fill="hold" nodeType="afterGroup">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anim calcmode="lin" valueType="num">
                                      <p:cBhvr>
                                        <p:cTn id="15" dur="1000" fill="hold"/>
                                        <p:tgtEl>
                                          <p:spTgt spid="156675">
                                            <p:txEl>
                                              <p:pRg st="2" end="2"/>
                                            </p:txEl>
                                          </p:spTgt>
                                        </p:tgtEl>
                                        <p:attrNameLst>
                                          <p:attrName>ppt_w</p:attrName>
                                        </p:attrNameLst>
                                      </p:cBhvr>
                                      <p:tavLst>
                                        <p:tav tm="0">
                                          <p:val>
                                            <p:strVal val="#ppt_w*0.05"/>
                                          </p:val>
                                        </p:tav>
                                        <p:tav tm="100000">
                                          <p:val>
                                            <p:strVal val="#ppt_w"/>
                                          </p:val>
                                        </p:tav>
                                      </p:tavLst>
                                    </p:anim>
                                    <p:anim calcmode="lin" valueType="num">
                                      <p:cBhvr>
                                        <p:cTn id="16" dur="1000" fill="hold"/>
                                        <p:tgtEl>
                                          <p:spTgt spid="156675">
                                            <p:txEl>
                                              <p:pRg st="2" end="2"/>
                                            </p:txEl>
                                          </p:spTgt>
                                        </p:tgtEl>
                                        <p:attrNameLst>
                                          <p:attrName>ppt_h</p:attrName>
                                        </p:attrNameLst>
                                      </p:cBhvr>
                                      <p:tavLst>
                                        <p:tav tm="0">
                                          <p:val>
                                            <p:strVal val="#ppt_h"/>
                                          </p:val>
                                        </p:tav>
                                        <p:tav tm="100000">
                                          <p:val>
                                            <p:strVal val="#ppt_h"/>
                                          </p:val>
                                        </p:tav>
                                      </p:tavLst>
                                    </p:anim>
                                    <p:anim calcmode="lin" valueType="num">
                                      <p:cBhvr>
                                        <p:cTn id="17" dur="1000" fill="hold"/>
                                        <p:tgtEl>
                                          <p:spTgt spid="156675">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156675">
                                            <p:txEl>
                                              <p:pRg st="2" end="2"/>
                                            </p:txEl>
                                          </p:spTgt>
                                        </p:tgtEl>
                                        <p:attrNameLst>
                                          <p:attrName>ppt_y</p:attrName>
                                        </p:attrNameLst>
                                      </p:cBhvr>
                                      <p:tavLst>
                                        <p:tav tm="0">
                                          <p:val>
                                            <p:strVal val="#ppt_y"/>
                                          </p:val>
                                        </p:tav>
                                        <p:tav tm="100000">
                                          <p:val>
                                            <p:strVal val="#ppt_y"/>
                                          </p:val>
                                        </p:tav>
                                      </p:tavLst>
                                    </p:anim>
                                    <p:animEffect transition="in" filter="fade">
                                      <p:cBhvr>
                                        <p:cTn id="19" dur="1000"/>
                                        <p:tgtEl>
                                          <p:spTgt spid="156675">
                                            <p:txEl>
                                              <p:pRg st="2" end="2"/>
                                            </p:txEl>
                                          </p:spTgt>
                                        </p:tgtEl>
                                      </p:cBhvr>
                                    </p:animEffect>
                                  </p:childTnLst>
                                </p:cTn>
                              </p:par>
                            </p:childTnLst>
                          </p:cTn>
                        </p:par>
                        <p:par>
                          <p:cTn id="20" fill="hold">
                            <p:stCondLst>
                              <p:cond delay="2000"/>
                            </p:stCondLst>
                            <p:childTnLst>
                              <p:par>
                                <p:cTn id="21" presetID="54" presetClass="entr" presetSubtype="0" accel="100000" fill="hold" grpId="0" nodeType="afterEffect">
                                  <p:stCondLst>
                                    <p:cond delay="0"/>
                                  </p:stCondLst>
                                  <p:childTnLst>
                                    <p:set>
                                      <p:cBhvr>
                                        <p:cTn id="22" dur="1" fill="hold">
                                          <p:stCondLst>
                                            <p:cond delay="0"/>
                                          </p:stCondLst>
                                        </p:cTn>
                                        <p:tgtEl>
                                          <p:spTgt spid="156675">
                                            <p:txEl>
                                              <p:pRg st="4" end="4"/>
                                            </p:txEl>
                                          </p:spTgt>
                                        </p:tgtEl>
                                        <p:attrNameLst>
                                          <p:attrName>style.visibility</p:attrName>
                                        </p:attrNameLst>
                                      </p:cBhvr>
                                      <p:to>
                                        <p:strVal val="visible"/>
                                      </p:to>
                                    </p:set>
                                    <p:anim calcmode="lin" valueType="num">
                                      <p:cBhvr>
                                        <p:cTn id="23" dur="1000" fill="hold"/>
                                        <p:tgtEl>
                                          <p:spTgt spid="156675">
                                            <p:txEl>
                                              <p:pRg st="4" end="4"/>
                                            </p:txEl>
                                          </p:spTgt>
                                        </p:tgtEl>
                                        <p:attrNameLst>
                                          <p:attrName>ppt_w</p:attrName>
                                        </p:attrNameLst>
                                      </p:cBhvr>
                                      <p:tavLst>
                                        <p:tav tm="0">
                                          <p:val>
                                            <p:strVal val="#ppt_w*0.05"/>
                                          </p:val>
                                        </p:tav>
                                        <p:tav tm="100000">
                                          <p:val>
                                            <p:strVal val="#ppt_w"/>
                                          </p:val>
                                        </p:tav>
                                      </p:tavLst>
                                    </p:anim>
                                    <p:anim calcmode="lin" valueType="num">
                                      <p:cBhvr>
                                        <p:cTn id="24" dur="1000" fill="hold"/>
                                        <p:tgtEl>
                                          <p:spTgt spid="156675">
                                            <p:txEl>
                                              <p:pRg st="4" end="4"/>
                                            </p:txEl>
                                          </p:spTgt>
                                        </p:tgtEl>
                                        <p:attrNameLst>
                                          <p:attrName>ppt_h</p:attrName>
                                        </p:attrNameLst>
                                      </p:cBhvr>
                                      <p:tavLst>
                                        <p:tav tm="0">
                                          <p:val>
                                            <p:strVal val="#ppt_h"/>
                                          </p:val>
                                        </p:tav>
                                        <p:tav tm="100000">
                                          <p:val>
                                            <p:strVal val="#ppt_h"/>
                                          </p:val>
                                        </p:tav>
                                      </p:tavLst>
                                    </p:anim>
                                    <p:anim calcmode="lin" valueType="num">
                                      <p:cBhvr>
                                        <p:cTn id="25" dur="1000" fill="hold"/>
                                        <p:tgtEl>
                                          <p:spTgt spid="156675">
                                            <p:txEl>
                                              <p:pRg st="4" end="4"/>
                                            </p:txEl>
                                          </p:spTgt>
                                        </p:tgtEl>
                                        <p:attrNameLst>
                                          <p:attrName>ppt_x</p:attrName>
                                        </p:attrNameLst>
                                      </p:cBhvr>
                                      <p:tavLst>
                                        <p:tav tm="0">
                                          <p:val>
                                            <p:strVal val="#ppt_x-.2"/>
                                          </p:val>
                                        </p:tav>
                                        <p:tav tm="100000">
                                          <p:val>
                                            <p:strVal val="#ppt_x"/>
                                          </p:val>
                                        </p:tav>
                                      </p:tavLst>
                                    </p:anim>
                                    <p:anim calcmode="lin" valueType="num">
                                      <p:cBhvr>
                                        <p:cTn id="26" dur="1000" fill="hold"/>
                                        <p:tgtEl>
                                          <p:spTgt spid="156675">
                                            <p:txEl>
                                              <p:pRg st="4" end="4"/>
                                            </p:txEl>
                                          </p:spTgt>
                                        </p:tgtEl>
                                        <p:attrNameLst>
                                          <p:attrName>ppt_y</p:attrName>
                                        </p:attrNameLst>
                                      </p:cBhvr>
                                      <p:tavLst>
                                        <p:tav tm="0">
                                          <p:val>
                                            <p:strVal val="#ppt_y"/>
                                          </p:val>
                                        </p:tav>
                                        <p:tav tm="100000">
                                          <p:val>
                                            <p:strVal val="#ppt_y"/>
                                          </p:val>
                                        </p:tav>
                                      </p:tavLst>
                                    </p:anim>
                                    <p:animEffect transition="in" filter="fade">
                                      <p:cBhvr>
                                        <p:cTn id="27" dur="1000"/>
                                        <p:tgtEl>
                                          <p:spTgt spid="156675">
                                            <p:txEl>
                                              <p:pRg st="4" end="4"/>
                                            </p:txEl>
                                          </p:spTgt>
                                        </p:tgtEl>
                                      </p:cBhvr>
                                    </p:animEffect>
                                  </p:childTnLst>
                                </p:cTn>
                              </p:par>
                            </p:childTnLst>
                          </p:cTn>
                        </p:par>
                        <p:par>
                          <p:cTn id="28" fill="hold">
                            <p:stCondLst>
                              <p:cond delay="3000"/>
                            </p:stCondLst>
                            <p:childTnLst>
                              <p:par>
                                <p:cTn id="29" presetID="54" presetClass="entr" presetSubtype="0" accel="100000" fill="hold" grpId="0" nodeType="afterEffect">
                                  <p:stCondLst>
                                    <p:cond delay="0"/>
                                  </p:stCondLst>
                                  <p:childTnLst>
                                    <p:set>
                                      <p:cBhvr>
                                        <p:cTn id="30" dur="1" fill="hold">
                                          <p:stCondLst>
                                            <p:cond delay="0"/>
                                          </p:stCondLst>
                                        </p:cTn>
                                        <p:tgtEl>
                                          <p:spTgt spid="156675">
                                            <p:txEl>
                                              <p:pRg st="5" end="5"/>
                                            </p:txEl>
                                          </p:spTgt>
                                        </p:tgtEl>
                                        <p:attrNameLst>
                                          <p:attrName>style.visibility</p:attrName>
                                        </p:attrNameLst>
                                      </p:cBhvr>
                                      <p:to>
                                        <p:strVal val="visible"/>
                                      </p:to>
                                    </p:set>
                                    <p:anim calcmode="lin" valueType="num">
                                      <p:cBhvr>
                                        <p:cTn id="31" dur="1000" fill="hold"/>
                                        <p:tgtEl>
                                          <p:spTgt spid="156675">
                                            <p:txEl>
                                              <p:pRg st="5" end="5"/>
                                            </p:txEl>
                                          </p:spTgt>
                                        </p:tgtEl>
                                        <p:attrNameLst>
                                          <p:attrName>ppt_w</p:attrName>
                                        </p:attrNameLst>
                                      </p:cBhvr>
                                      <p:tavLst>
                                        <p:tav tm="0">
                                          <p:val>
                                            <p:strVal val="#ppt_w*0.05"/>
                                          </p:val>
                                        </p:tav>
                                        <p:tav tm="100000">
                                          <p:val>
                                            <p:strVal val="#ppt_w"/>
                                          </p:val>
                                        </p:tav>
                                      </p:tavLst>
                                    </p:anim>
                                    <p:anim calcmode="lin" valueType="num">
                                      <p:cBhvr>
                                        <p:cTn id="32" dur="1000" fill="hold"/>
                                        <p:tgtEl>
                                          <p:spTgt spid="156675">
                                            <p:txEl>
                                              <p:pRg st="5" end="5"/>
                                            </p:txEl>
                                          </p:spTgt>
                                        </p:tgtEl>
                                        <p:attrNameLst>
                                          <p:attrName>ppt_h</p:attrName>
                                        </p:attrNameLst>
                                      </p:cBhvr>
                                      <p:tavLst>
                                        <p:tav tm="0">
                                          <p:val>
                                            <p:strVal val="#ppt_h"/>
                                          </p:val>
                                        </p:tav>
                                        <p:tav tm="100000">
                                          <p:val>
                                            <p:strVal val="#ppt_h"/>
                                          </p:val>
                                        </p:tav>
                                      </p:tavLst>
                                    </p:anim>
                                    <p:anim calcmode="lin" valueType="num">
                                      <p:cBhvr>
                                        <p:cTn id="33" dur="1000" fill="hold"/>
                                        <p:tgtEl>
                                          <p:spTgt spid="156675">
                                            <p:txEl>
                                              <p:pRg st="5" end="5"/>
                                            </p:txEl>
                                          </p:spTgt>
                                        </p:tgtEl>
                                        <p:attrNameLst>
                                          <p:attrName>ppt_x</p:attrName>
                                        </p:attrNameLst>
                                      </p:cBhvr>
                                      <p:tavLst>
                                        <p:tav tm="0">
                                          <p:val>
                                            <p:strVal val="#ppt_x-.2"/>
                                          </p:val>
                                        </p:tav>
                                        <p:tav tm="100000">
                                          <p:val>
                                            <p:strVal val="#ppt_x"/>
                                          </p:val>
                                        </p:tav>
                                      </p:tavLst>
                                    </p:anim>
                                    <p:anim calcmode="lin" valueType="num">
                                      <p:cBhvr>
                                        <p:cTn id="34" dur="1000" fill="hold"/>
                                        <p:tgtEl>
                                          <p:spTgt spid="156675">
                                            <p:txEl>
                                              <p:pRg st="5" end="5"/>
                                            </p:txEl>
                                          </p:spTgt>
                                        </p:tgtEl>
                                        <p:attrNameLst>
                                          <p:attrName>ppt_y</p:attrName>
                                        </p:attrNameLst>
                                      </p:cBhvr>
                                      <p:tavLst>
                                        <p:tav tm="0">
                                          <p:val>
                                            <p:strVal val="#ppt_y"/>
                                          </p:val>
                                        </p:tav>
                                        <p:tav tm="100000">
                                          <p:val>
                                            <p:strVal val="#ppt_y"/>
                                          </p:val>
                                        </p:tav>
                                      </p:tavLst>
                                    </p:anim>
                                    <p:animEffect transition="in" filter="fade">
                                      <p:cBhvr>
                                        <p:cTn id="35" dur="1000"/>
                                        <p:tgtEl>
                                          <p:spTgt spid="156675">
                                            <p:txEl>
                                              <p:pRg st="5" end="5"/>
                                            </p:txEl>
                                          </p:spTgt>
                                        </p:tgtEl>
                                      </p:cBhvr>
                                    </p:animEffect>
                                  </p:childTnLst>
                                </p:cTn>
                              </p:par>
                            </p:childTnLst>
                          </p:cTn>
                        </p:par>
                        <p:par>
                          <p:cTn id="36" fill="hold">
                            <p:stCondLst>
                              <p:cond delay="4000"/>
                            </p:stCondLst>
                            <p:childTnLst>
                              <p:par>
                                <p:cTn id="37" presetID="54" presetClass="entr" presetSubtype="0" accel="100000" fill="hold" grpId="0" nodeType="afterEffect">
                                  <p:stCondLst>
                                    <p:cond delay="0"/>
                                  </p:stCondLst>
                                  <p:childTnLst>
                                    <p:set>
                                      <p:cBhvr>
                                        <p:cTn id="38" dur="1" fill="hold">
                                          <p:stCondLst>
                                            <p:cond delay="0"/>
                                          </p:stCondLst>
                                        </p:cTn>
                                        <p:tgtEl>
                                          <p:spTgt spid="156675">
                                            <p:txEl>
                                              <p:pRg st="6" end="6"/>
                                            </p:txEl>
                                          </p:spTgt>
                                        </p:tgtEl>
                                        <p:attrNameLst>
                                          <p:attrName>style.visibility</p:attrName>
                                        </p:attrNameLst>
                                      </p:cBhvr>
                                      <p:to>
                                        <p:strVal val="visible"/>
                                      </p:to>
                                    </p:set>
                                    <p:anim calcmode="lin" valueType="num">
                                      <p:cBhvr>
                                        <p:cTn id="39" dur="1000" fill="hold"/>
                                        <p:tgtEl>
                                          <p:spTgt spid="156675">
                                            <p:txEl>
                                              <p:pRg st="6" end="6"/>
                                            </p:txEl>
                                          </p:spTgt>
                                        </p:tgtEl>
                                        <p:attrNameLst>
                                          <p:attrName>ppt_w</p:attrName>
                                        </p:attrNameLst>
                                      </p:cBhvr>
                                      <p:tavLst>
                                        <p:tav tm="0">
                                          <p:val>
                                            <p:strVal val="#ppt_w*0.05"/>
                                          </p:val>
                                        </p:tav>
                                        <p:tav tm="100000">
                                          <p:val>
                                            <p:strVal val="#ppt_w"/>
                                          </p:val>
                                        </p:tav>
                                      </p:tavLst>
                                    </p:anim>
                                    <p:anim calcmode="lin" valueType="num">
                                      <p:cBhvr>
                                        <p:cTn id="40" dur="1000" fill="hold"/>
                                        <p:tgtEl>
                                          <p:spTgt spid="156675">
                                            <p:txEl>
                                              <p:pRg st="6" end="6"/>
                                            </p:txEl>
                                          </p:spTgt>
                                        </p:tgtEl>
                                        <p:attrNameLst>
                                          <p:attrName>ppt_h</p:attrName>
                                        </p:attrNameLst>
                                      </p:cBhvr>
                                      <p:tavLst>
                                        <p:tav tm="0">
                                          <p:val>
                                            <p:strVal val="#ppt_h"/>
                                          </p:val>
                                        </p:tav>
                                        <p:tav tm="100000">
                                          <p:val>
                                            <p:strVal val="#ppt_h"/>
                                          </p:val>
                                        </p:tav>
                                      </p:tavLst>
                                    </p:anim>
                                    <p:anim calcmode="lin" valueType="num">
                                      <p:cBhvr>
                                        <p:cTn id="41" dur="1000" fill="hold"/>
                                        <p:tgtEl>
                                          <p:spTgt spid="156675">
                                            <p:txEl>
                                              <p:pRg st="6" end="6"/>
                                            </p:txEl>
                                          </p:spTgt>
                                        </p:tgtEl>
                                        <p:attrNameLst>
                                          <p:attrName>ppt_x</p:attrName>
                                        </p:attrNameLst>
                                      </p:cBhvr>
                                      <p:tavLst>
                                        <p:tav tm="0">
                                          <p:val>
                                            <p:strVal val="#ppt_x-.2"/>
                                          </p:val>
                                        </p:tav>
                                        <p:tav tm="100000">
                                          <p:val>
                                            <p:strVal val="#ppt_x"/>
                                          </p:val>
                                        </p:tav>
                                      </p:tavLst>
                                    </p:anim>
                                    <p:anim calcmode="lin" valueType="num">
                                      <p:cBhvr>
                                        <p:cTn id="42" dur="1000" fill="hold"/>
                                        <p:tgtEl>
                                          <p:spTgt spid="156675">
                                            <p:txEl>
                                              <p:pRg st="6" end="6"/>
                                            </p:txEl>
                                          </p:spTgt>
                                        </p:tgtEl>
                                        <p:attrNameLst>
                                          <p:attrName>ppt_y</p:attrName>
                                        </p:attrNameLst>
                                      </p:cBhvr>
                                      <p:tavLst>
                                        <p:tav tm="0">
                                          <p:val>
                                            <p:strVal val="#ppt_y"/>
                                          </p:val>
                                        </p:tav>
                                        <p:tav tm="100000">
                                          <p:val>
                                            <p:strVal val="#ppt_y"/>
                                          </p:val>
                                        </p:tav>
                                      </p:tavLst>
                                    </p:anim>
                                    <p:animEffect transition="in" filter="fade">
                                      <p:cBhvr>
                                        <p:cTn id="43" dur="1000"/>
                                        <p:tgtEl>
                                          <p:spTgt spid="156675">
                                            <p:txEl>
                                              <p:pRg st="6" end="6"/>
                                            </p:txEl>
                                          </p:spTgt>
                                        </p:tgtEl>
                                      </p:cBhvr>
                                    </p:animEffect>
                                  </p:childTnLst>
                                </p:cTn>
                              </p:par>
                            </p:childTnLst>
                          </p:cTn>
                        </p:par>
                        <p:par>
                          <p:cTn id="44" fill="hold">
                            <p:stCondLst>
                              <p:cond delay="5000"/>
                            </p:stCondLst>
                            <p:childTnLst>
                              <p:par>
                                <p:cTn id="45" presetID="54" presetClass="entr" presetSubtype="0" accel="100000" fill="hold" grpId="0" nodeType="afterEffect">
                                  <p:stCondLst>
                                    <p:cond delay="0"/>
                                  </p:stCondLst>
                                  <p:childTnLst>
                                    <p:set>
                                      <p:cBhvr>
                                        <p:cTn id="46" dur="1" fill="hold">
                                          <p:stCondLst>
                                            <p:cond delay="0"/>
                                          </p:stCondLst>
                                        </p:cTn>
                                        <p:tgtEl>
                                          <p:spTgt spid="156675">
                                            <p:txEl>
                                              <p:pRg st="7" end="7"/>
                                            </p:txEl>
                                          </p:spTgt>
                                        </p:tgtEl>
                                        <p:attrNameLst>
                                          <p:attrName>style.visibility</p:attrName>
                                        </p:attrNameLst>
                                      </p:cBhvr>
                                      <p:to>
                                        <p:strVal val="visible"/>
                                      </p:to>
                                    </p:set>
                                    <p:anim calcmode="lin" valueType="num">
                                      <p:cBhvr>
                                        <p:cTn id="47" dur="1000" fill="hold"/>
                                        <p:tgtEl>
                                          <p:spTgt spid="156675">
                                            <p:txEl>
                                              <p:pRg st="7" end="7"/>
                                            </p:txEl>
                                          </p:spTgt>
                                        </p:tgtEl>
                                        <p:attrNameLst>
                                          <p:attrName>ppt_w</p:attrName>
                                        </p:attrNameLst>
                                      </p:cBhvr>
                                      <p:tavLst>
                                        <p:tav tm="0">
                                          <p:val>
                                            <p:strVal val="#ppt_w*0.05"/>
                                          </p:val>
                                        </p:tav>
                                        <p:tav tm="100000">
                                          <p:val>
                                            <p:strVal val="#ppt_w"/>
                                          </p:val>
                                        </p:tav>
                                      </p:tavLst>
                                    </p:anim>
                                    <p:anim calcmode="lin" valueType="num">
                                      <p:cBhvr>
                                        <p:cTn id="48" dur="1000" fill="hold"/>
                                        <p:tgtEl>
                                          <p:spTgt spid="156675">
                                            <p:txEl>
                                              <p:pRg st="7" end="7"/>
                                            </p:txEl>
                                          </p:spTgt>
                                        </p:tgtEl>
                                        <p:attrNameLst>
                                          <p:attrName>ppt_h</p:attrName>
                                        </p:attrNameLst>
                                      </p:cBhvr>
                                      <p:tavLst>
                                        <p:tav tm="0">
                                          <p:val>
                                            <p:strVal val="#ppt_h"/>
                                          </p:val>
                                        </p:tav>
                                        <p:tav tm="100000">
                                          <p:val>
                                            <p:strVal val="#ppt_h"/>
                                          </p:val>
                                        </p:tav>
                                      </p:tavLst>
                                    </p:anim>
                                    <p:anim calcmode="lin" valueType="num">
                                      <p:cBhvr>
                                        <p:cTn id="49" dur="1000" fill="hold"/>
                                        <p:tgtEl>
                                          <p:spTgt spid="156675">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156675">
                                            <p:txEl>
                                              <p:pRg st="7" end="7"/>
                                            </p:txEl>
                                          </p:spTgt>
                                        </p:tgtEl>
                                        <p:attrNameLst>
                                          <p:attrName>ppt_y</p:attrName>
                                        </p:attrNameLst>
                                      </p:cBhvr>
                                      <p:tavLst>
                                        <p:tav tm="0">
                                          <p:val>
                                            <p:strVal val="#ppt_y"/>
                                          </p:val>
                                        </p:tav>
                                        <p:tav tm="100000">
                                          <p:val>
                                            <p:strVal val="#ppt_y"/>
                                          </p:val>
                                        </p:tav>
                                      </p:tavLst>
                                    </p:anim>
                                    <p:animEffect transition="in" filter="fade">
                                      <p:cBhvr>
                                        <p:cTn id="51" dur="1000"/>
                                        <p:tgtEl>
                                          <p:spTgt spid="156675">
                                            <p:txEl>
                                              <p:pRg st="7" end="7"/>
                                            </p:txEl>
                                          </p:spTgt>
                                        </p:tgtEl>
                                      </p:cBhvr>
                                    </p:animEffect>
                                  </p:childTnLst>
                                </p:cTn>
                              </p:par>
                            </p:childTnLst>
                          </p:cTn>
                        </p:par>
                        <p:par>
                          <p:cTn id="52" fill="hold">
                            <p:stCondLst>
                              <p:cond delay="6000"/>
                            </p:stCondLst>
                            <p:childTnLst>
                              <p:par>
                                <p:cTn id="53" presetID="54" presetClass="entr" presetSubtype="0" accel="100000" fill="hold" grpId="0" nodeType="afterEffect">
                                  <p:stCondLst>
                                    <p:cond delay="0"/>
                                  </p:stCondLst>
                                  <p:childTnLst>
                                    <p:set>
                                      <p:cBhvr>
                                        <p:cTn id="54" dur="1" fill="hold">
                                          <p:stCondLst>
                                            <p:cond delay="0"/>
                                          </p:stCondLst>
                                        </p:cTn>
                                        <p:tgtEl>
                                          <p:spTgt spid="156675">
                                            <p:txEl>
                                              <p:pRg st="8" end="8"/>
                                            </p:txEl>
                                          </p:spTgt>
                                        </p:tgtEl>
                                        <p:attrNameLst>
                                          <p:attrName>style.visibility</p:attrName>
                                        </p:attrNameLst>
                                      </p:cBhvr>
                                      <p:to>
                                        <p:strVal val="visible"/>
                                      </p:to>
                                    </p:set>
                                    <p:anim calcmode="lin" valueType="num">
                                      <p:cBhvr>
                                        <p:cTn id="55" dur="1000" fill="hold"/>
                                        <p:tgtEl>
                                          <p:spTgt spid="156675">
                                            <p:txEl>
                                              <p:pRg st="8" end="8"/>
                                            </p:txEl>
                                          </p:spTgt>
                                        </p:tgtEl>
                                        <p:attrNameLst>
                                          <p:attrName>ppt_w</p:attrName>
                                        </p:attrNameLst>
                                      </p:cBhvr>
                                      <p:tavLst>
                                        <p:tav tm="0">
                                          <p:val>
                                            <p:strVal val="#ppt_w*0.05"/>
                                          </p:val>
                                        </p:tav>
                                        <p:tav tm="100000">
                                          <p:val>
                                            <p:strVal val="#ppt_w"/>
                                          </p:val>
                                        </p:tav>
                                      </p:tavLst>
                                    </p:anim>
                                    <p:anim calcmode="lin" valueType="num">
                                      <p:cBhvr>
                                        <p:cTn id="56" dur="1000" fill="hold"/>
                                        <p:tgtEl>
                                          <p:spTgt spid="156675">
                                            <p:txEl>
                                              <p:pRg st="8" end="8"/>
                                            </p:txEl>
                                          </p:spTgt>
                                        </p:tgtEl>
                                        <p:attrNameLst>
                                          <p:attrName>ppt_h</p:attrName>
                                        </p:attrNameLst>
                                      </p:cBhvr>
                                      <p:tavLst>
                                        <p:tav tm="0">
                                          <p:val>
                                            <p:strVal val="#ppt_h"/>
                                          </p:val>
                                        </p:tav>
                                        <p:tav tm="100000">
                                          <p:val>
                                            <p:strVal val="#ppt_h"/>
                                          </p:val>
                                        </p:tav>
                                      </p:tavLst>
                                    </p:anim>
                                    <p:anim calcmode="lin" valueType="num">
                                      <p:cBhvr>
                                        <p:cTn id="57" dur="1000" fill="hold"/>
                                        <p:tgtEl>
                                          <p:spTgt spid="156675">
                                            <p:txEl>
                                              <p:pRg st="8" end="8"/>
                                            </p:txEl>
                                          </p:spTgt>
                                        </p:tgtEl>
                                        <p:attrNameLst>
                                          <p:attrName>ppt_x</p:attrName>
                                        </p:attrNameLst>
                                      </p:cBhvr>
                                      <p:tavLst>
                                        <p:tav tm="0">
                                          <p:val>
                                            <p:strVal val="#ppt_x-.2"/>
                                          </p:val>
                                        </p:tav>
                                        <p:tav tm="100000">
                                          <p:val>
                                            <p:strVal val="#ppt_x"/>
                                          </p:val>
                                        </p:tav>
                                      </p:tavLst>
                                    </p:anim>
                                    <p:anim calcmode="lin" valueType="num">
                                      <p:cBhvr>
                                        <p:cTn id="58" dur="1000" fill="hold"/>
                                        <p:tgtEl>
                                          <p:spTgt spid="156675">
                                            <p:txEl>
                                              <p:pRg st="8" end="8"/>
                                            </p:txEl>
                                          </p:spTgt>
                                        </p:tgtEl>
                                        <p:attrNameLst>
                                          <p:attrName>ppt_y</p:attrName>
                                        </p:attrNameLst>
                                      </p:cBhvr>
                                      <p:tavLst>
                                        <p:tav tm="0">
                                          <p:val>
                                            <p:strVal val="#ppt_y"/>
                                          </p:val>
                                        </p:tav>
                                        <p:tav tm="100000">
                                          <p:val>
                                            <p:strVal val="#ppt_y"/>
                                          </p:val>
                                        </p:tav>
                                      </p:tavLst>
                                    </p:anim>
                                    <p:animEffect transition="in" filter="fade">
                                      <p:cBhvr>
                                        <p:cTn id="59" dur="1000"/>
                                        <p:tgtEl>
                                          <p:spTgt spid="156675">
                                            <p:txEl>
                                              <p:pRg st="8" end="8"/>
                                            </p:txEl>
                                          </p:spTgt>
                                        </p:tgtEl>
                                      </p:cBhvr>
                                    </p:animEffect>
                                  </p:childTnLst>
                                </p:cTn>
                              </p:par>
                            </p:childTnLst>
                          </p:cTn>
                        </p:par>
                        <p:par>
                          <p:cTn id="60" fill="hold">
                            <p:stCondLst>
                              <p:cond delay="7000"/>
                            </p:stCondLst>
                            <p:childTnLst>
                              <p:par>
                                <p:cTn id="61" presetID="54" presetClass="entr" presetSubtype="0" accel="100000" fill="hold" grpId="0" nodeType="afterEffect">
                                  <p:stCondLst>
                                    <p:cond delay="0"/>
                                  </p:stCondLst>
                                  <p:childTnLst>
                                    <p:set>
                                      <p:cBhvr>
                                        <p:cTn id="62" dur="1" fill="hold">
                                          <p:stCondLst>
                                            <p:cond delay="0"/>
                                          </p:stCondLst>
                                        </p:cTn>
                                        <p:tgtEl>
                                          <p:spTgt spid="156675">
                                            <p:txEl>
                                              <p:pRg st="9" end="9"/>
                                            </p:txEl>
                                          </p:spTgt>
                                        </p:tgtEl>
                                        <p:attrNameLst>
                                          <p:attrName>style.visibility</p:attrName>
                                        </p:attrNameLst>
                                      </p:cBhvr>
                                      <p:to>
                                        <p:strVal val="visible"/>
                                      </p:to>
                                    </p:set>
                                    <p:anim calcmode="lin" valueType="num">
                                      <p:cBhvr>
                                        <p:cTn id="63" dur="1000" fill="hold"/>
                                        <p:tgtEl>
                                          <p:spTgt spid="156675">
                                            <p:txEl>
                                              <p:pRg st="9" end="9"/>
                                            </p:txEl>
                                          </p:spTgt>
                                        </p:tgtEl>
                                        <p:attrNameLst>
                                          <p:attrName>ppt_w</p:attrName>
                                        </p:attrNameLst>
                                      </p:cBhvr>
                                      <p:tavLst>
                                        <p:tav tm="0">
                                          <p:val>
                                            <p:strVal val="#ppt_w*0.05"/>
                                          </p:val>
                                        </p:tav>
                                        <p:tav tm="100000">
                                          <p:val>
                                            <p:strVal val="#ppt_w"/>
                                          </p:val>
                                        </p:tav>
                                      </p:tavLst>
                                    </p:anim>
                                    <p:anim calcmode="lin" valueType="num">
                                      <p:cBhvr>
                                        <p:cTn id="64" dur="1000" fill="hold"/>
                                        <p:tgtEl>
                                          <p:spTgt spid="156675">
                                            <p:txEl>
                                              <p:pRg st="9" end="9"/>
                                            </p:txEl>
                                          </p:spTgt>
                                        </p:tgtEl>
                                        <p:attrNameLst>
                                          <p:attrName>ppt_h</p:attrName>
                                        </p:attrNameLst>
                                      </p:cBhvr>
                                      <p:tavLst>
                                        <p:tav tm="0">
                                          <p:val>
                                            <p:strVal val="#ppt_h"/>
                                          </p:val>
                                        </p:tav>
                                        <p:tav tm="100000">
                                          <p:val>
                                            <p:strVal val="#ppt_h"/>
                                          </p:val>
                                        </p:tav>
                                      </p:tavLst>
                                    </p:anim>
                                    <p:anim calcmode="lin" valueType="num">
                                      <p:cBhvr>
                                        <p:cTn id="65" dur="1000" fill="hold"/>
                                        <p:tgtEl>
                                          <p:spTgt spid="156675">
                                            <p:txEl>
                                              <p:pRg st="9" end="9"/>
                                            </p:txEl>
                                          </p:spTgt>
                                        </p:tgtEl>
                                        <p:attrNameLst>
                                          <p:attrName>ppt_x</p:attrName>
                                        </p:attrNameLst>
                                      </p:cBhvr>
                                      <p:tavLst>
                                        <p:tav tm="0">
                                          <p:val>
                                            <p:strVal val="#ppt_x-.2"/>
                                          </p:val>
                                        </p:tav>
                                        <p:tav tm="100000">
                                          <p:val>
                                            <p:strVal val="#ppt_x"/>
                                          </p:val>
                                        </p:tav>
                                      </p:tavLst>
                                    </p:anim>
                                    <p:anim calcmode="lin" valueType="num">
                                      <p:cBhvr>
                                        <p:cTn id="66" dur="1000" fill="hold"/>
                                        <p:tgtEl>
                                          <p:spTgt spid="156675">
                                            <p:txEl>
                                              <p:pRg st="9" end="9"/>
                                            </p:txEl>
                                          </p:spTgt>
                                        </p:tgtEl>
                                        <p:attrNameLst>
                                          <p:attrName>ppt_y</p:attrName>
                                        </p:attrNameLst>
                                      </p:cBhvr>
                                      <p:tavLst>
                                        <p:tav tm="0">
                                          <p:val>
                                            <p:strVal val="#ppt_y"/>
                                          </p:val>
                                        </p:tav>
                                        <p:tav tm="100000">
                                          <p:val>
                                            <p:strVal val="#ppt_y"/>
                                          </p:val>
                                        </p:tav>
                                      </p:tavLst>
                                    </p:anim>
                                    <p:animEffect transition="in" filter="fade">
                                      <p:cBhvr>
                                        <p:cTn id="67" dur="1000"/>
                                        <p:tgtEl>
                                          <p:spTgt spid="156675">
                                            <p:txEl>
                                              <p:pRg st="9" end="9"/>
                                            </p:txEl>
                                          </p:spTgt>
                                        </p:tgtEl>
                                      </p:cBhvr>
                                    </p:animEffect>
                                  </p:childTnLst>
                                </p:cTn>
                              </p:par>
                            </p:childTnLst>
                          </p:cTn>
                        </p:par>
                        <p:par>
                          <p:cTn id="68" fill="hold">
                            <p:stCondLst>
                              <p:cond delay="8000"/>
                            </p:stCondLst>
                            <p:childTnLst>
                              <p:par>
                                <p:cTn id="69" presetID="54" presetClass="entr" presetSubtype="0" accel="100000" fill="hold" grpId="0" nodeType="afterEffect">
                                  <p:stCondLst>
                                    <p:cond delay="0"/>
                                  </p:stCondLst>
                                  <p:childTnLst>
                                    <p:set>
                                      <p:cBhvr>
                                        <p:cTn id="70" dur="1" fill="hold">
                                          <p:stCondLst>
                                            <p:cond delay="0"/>
                                          </p:stCondLst>
                                        </p:cTn>
                                        <p:tgtEl>
                                          <p:spTgt spid="156675">
                                            <p:txEl>
                                              <p:pRg st="10" end="10"/>
                                            </p:txEl>
                                          </p:spTgt>
                                        </p:tgtEl>
                                        <p:attrNameLst>
                                          <p:attrName>style.visibility</p:attrName>
                                        </p:attrNameLst>
                                      </p:cBhvr>
                                      <p:to>
                                        <p:strVal val="visible"/>
                                      </p:to>
                                    </p:set>
                                    <p:anim calcmode="lin" valueType="num">
                                      <p:cBhvr>
                                        <p:cTn id="71" dur="1000" fill="hold"/>
                                        <p:tgtEl>
                                          <p:spTgt spid="156675">
                                            <p:txEl>
                                              <p:pRg st="10" end="10"/>
                                            </p:txEl>
                                          </p:spTgt>
                                        </p:tgtEl>
                                        <p:attrNameLst>
                                          <p:attrName>ppt_w</p:attrName>
                                        </p:attrNameLst>
                                      </p:cBhvr>
                                      <p:tavLst>
                                        <p:tav tm="0">
                                          <p:val>
                                            <p:strVal val="#ppt_w*0.05"/>
                                          </p:val>
                                        </p:tav>
                                        <p:tav tm="100000">
                                          <p:val>
                                            <p:strVal val="#ppt_w"/>
                                          </p:val>
                                        </p:tav>
                                      </p:tavLst>
                                    </p:anim>
                                    <p:anim calcmode="lin" valueType="num">
                                      <p:cBhvr>
                                        <p:cTn id="72" dur="1000" fill="hold"/>
                                        <p:tgtEl>
                                          <p:spTgt spid="156675">
                                            <p:txEl>
                                              <p:pRg st="10" end="10"/>
                                            </p:txEl>
                                          </p:spTgt>
                                        </p:tgtEl>
                                        <p:attrNameLst>
                                          <p:attrName>ppt_h</p:attrName>
                                        </p:attrNameLst>
                                      </p:cBhvr>
                                      <p:tavLst>
                                        <p:tav tm="0">
                                          <p:val>
                                            <p:strVal val="#ppt_h"/>
                                          </p:val>
                                        </p:tav>
                                        <p:tav tm="100000">
                                          <p:val>
                                            <p:strVal val="#ppt_h"/>
                                          </p:val>
                                        </p:tav>
                                      </p:tavLst>
                                    </p:anim>
                                    <p:anim calcmode="lin" valueType="num">
                                      <p:cBhvr>
                                        <p:cTn id="73" dur="1000" fill="hold"/>
                                        <p:tgtEl>
                                          <p:spTgt spid="156675">
                                            <p:txEl>
                                              <p:pRg st="10" end="10"/>
                                            </p:txEl>
                                          </p:spTgt>
                                        </p:tgtEl>
                                        <p:attrNameLst>
                                          <p:attrName>ppt_x</p:attrName>
                                        </p:attrNameLst>
                                      </p:cBhvr>
                                      <p:tavLst>
                                        <p:tav tm="0">
                                          <p:val>
                                            <p:strVal val="#ppt_x-.2"/>
                                          </p:val>
                                        </p:tav>
                                        <p:tav tm="100000">
                                          <p:val>
                                            <p:strVal val="#ppt_x"/>
                                          </p:val>
                                        </p:tav>
                                      </p:tavLst>
                                    </p:anim>
                                    <p:anim calcmode="lin" valueType="num">
                                      <p:cBhvr>
                                        <p:cTn id="74" dur="1000" fill="hold"/>
                                        <p:tgtEl>
                                          <p:spTgt spid="156675">
                                            <p:txEl>
                                              <p:pRg st="10" end="10"/>
                                            </p:txEl>
                                          </p:spTgt>
                                        </p:tgtEl>
                                        <p:attrNameLst>
                                          <p:attrName>ppt_y</p:attrName>
                                        </p:attrNameLst>
                                      </p:cBhvr>
                                      <p:tavLst>
                                        <p:tav tm="0">
                                          <p:val>
                                            <p:strVal val="#ppt_y"/>
                                          </p:val>
                                        </p:tav>
                                        <p:tav tm="100000">
                                          <p:val>
                                            <p:strVal val="#ppt_y"/>
                                          </p:val>
                                        </p:tav>
                                      </p:tavLst>
                                    </p:anim>
                                    <p:animEffect transition="in" filter="fade">
                                      <p:cBhvr>
                                        <p:cTn id="75" dur="1000"/>
                                        <p:tgtEl>
                                          <p:spTgt spid="156675">
                                            <p:txEl>
                                              <p:pRg st="10" end="10"/>
                                            </p:txEl>
                                          </p:spTgt>
                                        </p:tgtEl>
                                      </p:cBhvr>
                                    </p:animEffect>
                                  </p:childTnLst>
                                </p:cTn>
                              </p:par>
                            </p:childTnLst>
                          </p:cTn>
                        </p:par>
                        <p:par>
                          <p:cTn id="76" fill="hold">
                            <p:stCondLst>
                              <p:cond delay="9000"/>
                            </p:stCondLst>
                            <p:childTnLst>
                              <p:par>
                                <p:cTn id="77" presetID="54" presetClass="entr" presetSubtype="0" accel="100000" fill="hold" grpId="0" nodeType="afterEffect">
                                  <p:stCondLst>
                                    <p:cond delay="0"/>
                                  </p:stCondLst>
                                  <p:childTnLst>
                                    <p:set>
                                      <p:cBhvr>
                                        <p:cTn id="78" dur="1" fill="hold">
                                          <p:stCondLst>
                                            <p:cond delay="0"/>
                                          </p:stCondLst>
                                        </p:cTn>
                                        <p:tgtEl>
                                          <p:spTgt spid="156675">
                                            <p:txEl>
                                              <p:pRg st="11" end="11"/>
                                            </p:txEl>
                                          </p:spTgt>
                                        </p:tgtEl>
                                        <p:attrNameLst>
                                          <p:attrName>style.visibility</p:attrName>
                                        </p:attrNameLst>
                                      </p:cBhvr>
                                      <p:to>
                                        <p:strVal val="visible"/>
                                      </p:to>
                                    </p:set>
                                    <p:anim calcmode="lin" valueType="num">
                                      <p:cBhvr>
                                        <p:cTn id="79" dur="1000" fill="hold"/>
                                        <p:tgtEl>
                                          <p:spTgt spid="156675">
                                            <p:txEl>
                                              <p:pRg st="11" end="11"/>
                                            </p:txEl>
                                          </p:spTgt>
                                        </p:tgtEl>
                                        <p:attrNameLst>
                                          <p:attrName>ppt_w</p:attrName>
                                        </p:attrNameLst>
                                      </p:cBhvr>
                                      <p:tavLst>
                                        <p:tav tm="0">
                                          <p:val>
                                            <p:strVal val="#ppt_w*0.05"/>
                                          </p:val>
                                        </p:tav>
                                        <p:tav tm="100000">
                                          <p:val>
                                            <p:strVal val="#ppt_w"/>
                                          </p:val>
                                        </p:tav>
                                      </p:tavLst>
                                    </p:anim>
                                    <p:anim calcmode="lin" valueType="num">
                                      <p:cBhvr>
                                        <p:cTn id="80" dur="1000" fill="hold"/>
                                        <p:tgtEl>
                                          <p:spTgt spid="156675">
                                            <p:txEl>
                                              <p:pRg st="11" end="11"/>
                                            </p:txEl>
                                          </p:spTgt>
                                        </p:tgtEl>
                                        <p:attrNameLst>
                                          <p:attrName>ppt_h</p:attrName>
                                        </p:attrNameLst>
                                      </p:cBhvr>
                                      <p:tavLst>
                                        <p:tav tm="0">
                                          <p:val>
                                            <p:strVal val="#ppt_h"/>
                                          </p:val>
                                        </p:tav>
                                        <p:tav tm="100000">
                                          <p:val>
                                            <p:strVal val="#ppt_h"/>
                                          </p:val>
                                        </p:tav>
                                      </p:tavLst>
                                    </p:anim>
                                    <p:anim calcmode="lin" valueType="num">
                                      <p:cBhvr>
                                        <p:cTn id="81" dur="1000" fill="hold"/>
                                        <p:tgtEl>
                                          <p:spTgt spid="156675">
                                            <p:txEl>
                                              <p:pRg st="11" end="11"/>
                                            </p:txEl>
                                          </p:spTgt>
                                        </p:tgtEl>
                                        <p:attrNameLst>
                                          <p:attrName>ppt_x</p:attrName>
                                        </p:attrNameLst>
                                      </p:cBhvr>
                                      <p:tavLst>
                                        <p:tav tm="0">
                                          <p:val>
                                            <p:strVal val="#ppt_x-.2"/>
                                          </p:val>
                                        </p:tav>
                                        <p:tav tm="100000">
                                          <p:val>
                                            <p:strVal val="#ppt_x"/>
                                          </p:val>
                                        </p:tav>
                                      </p:tavLst>
                                    </p:anim>
                                    <p:anim calcmode="lin" valueType="num">
                                      <p:cBhvr>
                                        <p:cTn id="82" dur="1000" fill="hold"/>
                                        <p:tgtEl>
                                          <p:spTgt spid="156675">
                                            <p:txEl>
                                              <p:pRg st="11" end="11"/>
                                            </p:txEl>
                                          </p:spTgt>
                                        </p:tgtEl>
                                        <p:attrNameLst>
                                          <p:attrName>ppt_y</p:attrName>
                                        </p:attrNameLst>
                                      </p:cBhvr>
                                      <p:tavLst>
                                        <p:tav tm="0">
                                          <p:val>
                                            <p:strVal val="#ppt_y"/>
                                          </p:val>
                                        </p:tav>
                                        <p:tav tm="100000">
                                          <p:val>
                                            <p:strVal val="#ppt_y"/>
                                          </p:val>
                                        </p:tav>
                                      </p:tavLst>
                                    </p:anim>
                                    <p:animEffect transition="in" filter="fade">
                                      <p:cBhvr>
                                        <p:cTn id="83" dur="1000"/>
                                        <p:tgtEl>
                                          <p:spTgt spid="156675">
                                            <p:txEl>
                                              <p:pRg st="11" end="11"/>
                                            </p:txEl>
                                          </p:spTgt>
                                        </p:tgtEl>
                                      </p:cBhvr>
                                    </p:animEffect>
                                  </p:childTnLst>
                                </p:cTn>
                              </p:par>
                            </p:childTnLst>
                          </p:cTn>
                        </p:par>
                        <p:par>
                          <p:cTn id="84" fill="hold">
                            <p:stCondLst>
                              <p:cond delay="10000"/>
                            </p:stCondLst>
                            <p:childTnLst>
                              <p:par>
                                <p:cTn id="85" presetID="54" presetClass="entr" presetSubtype="0" accel="100000" fill="hold" grpId="0" nodeType="afterEffect">
                                  <p:stCondLst>
                                    <p:cond delay="0"/>
                                  </p:stCondLst>
                                  <p:childTnLst>
                                    <p:set>
                                      <p:cBhvr>
                                        <p:cTn id="86" dur="1" fill="hold">
                                          <p:stCondLst>
                                            <p:cond delay="0"/>
                                          </p:stCondLst>
                                        </p:cTn>
                                        <p:tgtEl>
                                          <p:spTgt spid="156675">
                                            <p:txEl>
                                              <p:pRg st="12" end="12"/>
                                            </p:txEl>
                                          </p:spTgt>
                                        </p:tgtEl>
                                        <p:attrNameLst>
                                          <p:attrName>style.visibility</p:attrName>
                                        </p:attrNameLst>
                                      </p:cBhvr>
                                      <p:to>
                                        <p:strVal val="visible"/>
                                      </p:to>
                                    </p:set>
                                    <p:anim calcmode="lin" valueType="num">
                                      <p:cBhvr>
                                        <p:cTn id="87" dur="1000" fill="hold"/>
                                        <p:tgtEl>
                                          <p:spTgt spid="156675">
                                            <p:txEl>
                                              <p:pRg st="12" end="12"/>
                                            </p:txEl>
                                          </p:spTgt>
                                        </p:tgtEl>
                                        <p:attrNameLst>
                                          <p:attrName>ppt_w</p:attrName>
                                        </p:attrNameLst>
                                      </p:cBhvr>
                                      <p:tavLst>
                                        <p:tav tm="0">
                                          <p:val>
                                            <p:strVal val="#ppt_w*0.05"/>
                                          </p:val>
                                        </p:tav>
                                        <p:tav tm="100000">
                                          <p:val>
                                            <p:strVal val="#ppt_w"/>
                                          </p:val>
                                        </p:tav>
                                      </p:tavLst>
                                    </p:anim>
                                    <p:anim calcmode="lin" valueType="num">
                                      <p:cBhvr>
                                        <p:cTn id="88" dur="1000" fill="hold"/>
                                        <p:tgtEl>
                                          <p:spTgt spid="156675">
                                            <p:txEl>
                                              <p:pRg st="12" end="12"/>
                                            </p:txEl>
                                          </p:spTgt>
                                        </p:tgtEl>
                                        <p:attrNameLst>
                                          <p:attrName>ppt_h</p:attrName>
                                        </p:attrNameLst>
                                      </p:cBhvr>
                                      <p:tavLst>
                                        <p:tav tm="0">
                                          <p:val>
                                            <p:strVal val="#ppt_h"/>
                                          </p:val>
                                        </p:tav>
                                        <p:tav tm="100000">
                                          <p:val>
                                            <p:strVal val="#ppt_h"/>
                                          </p:val>
                                        </p:tav>
                                      </p:tavLst>
                                    </p:anim>
                                    <p:anim calcmode="lin" valueType="num">
                                      <p:cBhvr>
                                        <p:cTn id="89" dur="1000" fill="hold"/>
                                        <p:tgtEl>
                                          <p:spTgt spid="156675">
                                            <p:txEl>
                                              <p:pRg st="12" end="12"/>
                                            </p:txEl>
                                          </p:spTgt>
                                        </p:tgtEl>
                                        <p:attrNameLst>
                                          <p:attrName>ppt_x</p:attrName>
                                        </p:attrNameLst>
                                      </p:cBhvr>
                                      <p:tavLst>
                                        <p:tav tm="0">
                                          <p:val>
                                            <p:strVal val="#ppt_x-.2"/>
                                          </p:val>
                                        </p:tav>
                                        <p:tav tm="100000">
                                          <p:val>
                                            <p:strVal val="#ppt_x"/>
                                          </p:val>
                                        </p:tav>
                                      </p:tavLst>
                                    </p:anim>
                                    <p:anim calcmode="lin" valueType="num">
                                      <p:cBhvr>
                                        <p:cTn id="90" dur="1000" fill="hold"/>
                                        <p:tgtEl>
                                          <p:spTgt spid="156675">
                                            <p:txEl>
                                              <p:pRg st="12" end="12"/>
                                            </p:txEl>
                                          </p:spTgt>
                                        </p:tgtEl>
                                        <p:attrNameLst>
                                          <p:attrName>ppt_y</p:attrName>
                                        </p:attrNameLst>
                                      </p:cBhvr>
                                      <p:tavLst>
                                        <p:tav tm="0">
                                          <p:val>
                                            <p:strVal val="#ppt_y"/>
                                          </p:val>
                                        </p:tav>
                                        <p:tav tm="100000">
                                          <p:val>
                                            <p:strVal val="#ppt_y"/>
                                          </p:val>
                                        </p:tav>
                                      </p:tavLst>
                                    </p:anim>
                                    <p:animEffect transition="in" filter="fade">
                                      <p:cBhvr>
                                        <p:cTn id="91" dur="1000"/>
                                        <p:tgtEl>
                                          <p:spTgt spid="156675">
                                            <p:txEl>
                                              <p:pRg st="12" end="12"/>
                                            </p:txEl>
                                          </p:spTgt>
                                        </p:tgtEl>
                                      </p:cBhvr>
                                    </p:animEffect>
                                  </p:childTnLst>
                                </p:cTn>
                              </p:par>
                            </p:childTnLst>
                          </p:cTn>
                        </p:par>
                        <p:par>
                          <p:cTn id="92" fill="hold">
                            <p:stCondLst>
                              <p:cond delay="11000"/>
                            </p:stCondLst>
                            <p:childTnLst>
                              <p:par>
                                <p:cTn id="93" presetID="54" presetClass="entr" presetSubtype="0" accel="100000" fill="hold" grpId="0" nodeType="afterEffect">
                                  <p:stCondLst>
                                    <p:cond delay="0"/>
                                  </p:stCondLst>
                                  <p:childTnLst>
                                    <p:set>
                                      <p:cBhvr>
                                        <p:cTn id="94" dur="1" fill="hold">
                                          <p:stCondLst>
                                            <p:cond delay="0"/>
                                          </p:stCondLst>
                                        </p:cTn>
                                        <p:tgtEl>
                                          <p:spTgt spid="156675">
                                            <p:txEl>
                                              <p:pRg st="13" end="13"/>
                                            </p:txEl>
                                          </p:spTgt>
                                        </p:tgtEl>
                                        <p:attrNameLst>
                                          <p:attrName>style.visibility</p:attrName>
                                        </p:attrNameLst>
                                      </p:cBhvr>
                                      <p:to>
                                        <p:strVal val="visible"/>
                                      </p:to>
                                    </p:set>
                                    <p:anim calcmode="lin" valueType="num">
                                      <p:cBhvr>
                                        <p:cTn id="95" dur="1000" fill="hold"/>
                                        <p:tgtEl>
                                          <p:spTgt spid="156675">
                                            <p:txEl>
                                              <p:pRg st="13" end="13"/>
                                            </p:txEl>
                                          </p:spTgt>
                                        </p:tgtEl>
                                        <p:attrNameLst>
                                          <p:attrName>ppt_w</p:attrName>
                                        </p:attrNameLst>
                                      </p:cBhvr>
                                      <p:tavLst>
                                        <p:tav tm="0">
                                          <p:val>
                                            <p:strVal val="#ppt_w*0.05"/>
                                          </p:val>
                                        </p:tav>
                                        <p:tav tm="100000">
                                          <p:val>
                                            <p:strVal val="#ppt_w"/>
                                          </p:val>
                                        </p:tav>
                                      </p:tavLst>
                                    </p:anim>
                                    <p:anim calcmode="lin" valueType="num">
                                      <p:cBhvr>
                                        <p:cTn id="96" dur="1000" fill="hold"/>
                                        <p:tgtEl>
                                          <p:spTgt spid="156675">
                                            <p:txEl>
                                              <p:pRg st="13" end="13"/>
                                            </p:txEl>
                                          </p:spTgt>
                                        </p:tgtEl>
                                        <p:attrNameLst>
                                          <p:attrName>ppt_h</p:attrName>
                                        </p:attrNameLst>
                                      </p:cBhvr>
                                      <p:tavLst>
                                        <p:tav tm="0">
                                          <p:val>
                                            <p:strVal val="#ppt_h"/>
                                          </p:val>
                                        </p:tav>
                                        <p:tav tm="100000">
                                          <p:val>
                                            <p:strVal val="#ppt_h"/>
                                          </p:val>
                                        </p:tav>
                                      </p:tavLst>
                                    </p:anim>
                                    <p:anim calcmode="lin" valueType="num">
                                      <p:cBhvr>
                                        <p:cTn id="97" dur="1000" fill="hold"/>
                                        <p:tgtEl>
                                          <p:spTgt spid="156675">
                                            <p:txEl>
                                              <p:pRg st="13" end="13"/>
                                            </p:txEl>
                                          </p:spTgt>
                                        </p:tgtEl>
                                        <p:attrNameLst>
                                          <p:attrName>ppt_x</p:attrName>
                                        </p:attrNameLst>
                                      </p:cBhvr>
                                      <p:tavLst>
                                        <p:tav tm="0">
                                          <p:val>
                                            <p:strVal val="#ppt_x-.2"/>
                                          </p:val>
                                        </p:tav>
                                        <p:tav tm="100000">
                                          <p:val>
                                            <p:strVal val="#ppt_x"/>
                                          </p:val>
                                        </p:tav>
                                      </p:tavLst>
                                    </p:anim>
                                    <p:anim calcmode="lin" valueType="num">
                                      <p:cBhvr>
                                        <p:cTn id="98" dur="1000" fill="hold"/>
                                        <p:tgtEl>
                                          <p:spTgt spid="156675">
                                            <p:txEl>
                                              <p:pRg st="13" end="13"/>
                                            </p:txEl>
                                          </p:spTgt>
                                        </p:tgtEl>
                                        <p:attrNameLst>
                                          <p:attrName>ppt_y</p:attrName>
                                        </p:attrNameLst>
                                      </p:cBhvr>
                                      <p:tavLst>
                                        <p:tav tm="0">
                                          <p:val>
                                            <p:strVal val="#ppt_y"/>
                                          </p:val>
                                        </p:tav>
                                        <p:tav tm="100000">
                                          <p:val>
                                            <p:strVal val="#ppt_y"/>
                                          </p:val>
                                        </p:tav>
                                      </p:tavLst>
                                    </p:anim>
                                    <p:animEffect transition="in" filter="fade">
                                      <p:cBhvr>
                                        <p:cTn id="99" dur="1000"/>
                                        <p:tgtEl>
                                          <p:spTgt spid="1566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dirty="0" smtClean="0">
                <a:latin typeface="Arial" charset="0"/>
                <a:cs typeface="Arial" charset="0"/>
              </a:rPr>
              <a:t>Try it out</a:t>
            </a:r>
          </a:p>
        </p:txBody>
      </p:sp>
      <p:sp>
        <p:nvSpPr>
          <p:cNvPr id="1379331" name="Rectangle 3"/>
          <p:cNvSpPr>
            <a:spLocks noGrp="1" noChangeArrowheads="1"/>
          </p:cNvSpPr>
          <p:nvPr>
            <p:ph type="body" idx="1"/>
          </p:nvPr>
        </p:nvSpPr>
        <p:spPr bwMode="auto"/>
        <p:txBody>
          <a:bodyPr/>
          <a:lstStyle/>
          <a:p>
            <a:pPr eaLnBrk="1" hangingPunct="1">
              <a:buNone/>
            </a:pPr>
            <a:r>
              <a:rPr dirty="0" smtClean="0">
                <a:latin typeface="Arial" charset="0"/>
                <a:cs typeface="Arial" charset="0"/>
              </a:rPr>
              <a:t>1.	</a:t>
            </a:r>
            <a:r>
              <a:rPr lang="en-IN" b="0" dirty="0" smtClean="0">
                <a:latin typeface="Arial" charset="0"/>
                <a:cs typeface="Arial" charset="0"/>
              </a:rPr>
              <a:t>Which of the following conversions are legal?</a:t>
            </a:r>
          </a:p>
          <a:p>
            <a:pPr eaLnBrk="1" hangingPunct="1">
              <a:buNone/>
            </a:pPr>
            <a:r>
              <a:rPr lang="en-IN" b="0" dirty="0" smtClean="0">
                <a:latin typeface="Arial" charset="0"/>
                <a:cs typeface="Arial" charset="0"/>
              </a:rPr>
              <a:t>		a) byte to </a:t>
            </a:r>
            <a:r>
              <a:rPr lang="en-IN" b="0" dirty="0" err="1" smtClean="0">
                <a:latin typeface="Arial" charset="0"/>
                <a:cs typeface="Arial" charset="0"/>
              </a:rPr>
              <a:t>int</a:t>
            </a:r>
            <a:r>
              <a:rPr lang="en-IN" b="0" dirty="0" smtClean="0">
                <a:latin typeface="Arial" charset="0"/>
                <a:cs typeface="Arial" charset="0"/>
              </a:rPr>
              <a:t>	b) </a:t>
            </a:r>
            <a:r>
              <a:rPr lang="en-IN" b="0" dirty="0" err="1" smtClean="0">
                <a:latin typeface="Arial" charset="0"/>
                <a:cs typeface="Arial" charset="0"/>
              </a:rPr>
              <a:t>int</a:t>
            </a:r>
            <a:r>
              <a:rPr lang="en-IN" b="0" dirty="0" smtClean="0">
                <a:latin typeface="Arial" charset="0"/>
                <a:cs typeface="Arial" charset="0"/>
              </a:rPr>
              <a:t> to char	c) float to double 	d) double to </a:t>
            </a:r>
            <a:r>
              <a:rPr lang="en-IN" b="0" dirty="0" err="1" smtClean="0">
                <a:latin typeface="Arial" charset="0"/>
                <a:cs typeface="Arial" charset="0"/>
              </a:rPr>
              <a:t>int</a:t>
            </a:r>
            <a:endParaRPr lang="en-IN" b="0" dirty="0" smtClean="0">
              <a:latin typeface="Arial" charset="0"/>
              <a:cs typeface="Arial" charset="0"/>
            </a:endParaRPr>
          </a:p>
          <a:p>
            <a:pPr eaLnBrk="1" hangingPunct="1">
              <a:buNone/>
            </a:pPr>
            <a:endParaRPr lang="en-IN" b="0" dirty="0" smtClean="0">
              <a:latin typeface="Arial" charset="0"/>
              <a:cs typeface="Arial" charset="0"/>
            </a:endParaRPr>
          </a:p>
          <a:p>
            <a:pPr marL="495300" indent="-495300" eaLnBrk="1" hangingPunct="1">
              <a:buNone/>
            </a:pPr>
            <a:r>
              <a:rPr lang="en-IN" b="0" dirty="0" smtClean="0">
                <a:latin typeface="Arial" charset="0"/>
                <a:cs typeface="Arial" charset="0"/>
              </a:rPr>
              <a:t>2. </a:t>
            </a:r>
            <a:r>
              <a:rPr lang="en-IN" dirty="0" smtClean="0">
                <a:latin typeface="Arial" charset="0"/>
                <a:cs typeface="Arial" charset="0"/>
              </a:rPr>
              <a:t>Array index starts at ___. Index is of ____ data type.</a:t>
            </a:r>
          </a:p>
          <a:p>
            <a:pPr marL="495300" indent="-495300" eaLnBrk="1" hangingPunct="1">
              <a:buNone/>
            </a:pPr>
            <a:r>
              <a:rPr lang="en-IN" dirty="0" smtClean="0">
                <a:latin typeface="Arial" charset="0"/>
                <a:cs typeface="Arial" charset="0"/>
              </a:rPr>
              <a:t>		a) 1,int		b) null, char	c) 0,int</a:t>
            </a:r>
          </a:p>
          <a:p>
            <a:pPr marL="495300" indent="-495300" eaLnBrk="1" hangingPunct="1">
              <a:buNone/>
            </a:pPr>
            <a:endParaRPr lang="en-IN" dirty="0" smtClean="0">
              <a:latin typeface="Arial" charset="0"/>
              <a:cs typeface="Arial" charset="0"/>
            </a:endParaRPr>
          </a:p>
          <a:p>
            <a:pPr eaLnBrk="1" hangingPunct="1">
              <a:buNone/>
            </a:pPr>
            <a:r>
              <a:rPr lang="en-IN" b="0" dirty="0" smtClean="0">
                <a:latin typeface="Arial" charset="0"/>
                <a:cs typeface="Arial" charset="0"/>
              </a:rPr>
              <a:t>3. Java supports pointer arithmetic. (True/False)</a:t>
            </a:r>
          </a:p>
          <a:p>
            <a:pPr eaLnBrk="1" hangingPunct="1">
              <a:buNone/>
            </a:pPr>
            <a:endParaRPr lang="en-IN" dirty="0">
              <a:latin typeface="Arial" charset="0"/>
              <a:cs typeface="Arial" charset="0"/>
            </a:endParaRPr>
          </a:p>
          <a:p>
            <a:pPr eaLnBrk="1" hangingPunct="1">
              <a:buNone/>
            </a:pPr>
            <a:r>
              <a:rPr lang="en-IN" b="0" dirty="0" smtClean="0">
                <a:latin typeface="Arial" charset="0"/>
                <a:cs typeface="Arial" charset="0"/>
              </a:rPr>
              <a:t>4. Which of the below is a legal identifier?</a:t>
            </a:r>
          </a:p>
          <a:p>
            <a:pPr eaLnBrk="1" hangingPunct="1">
              <a:buNone/>
            </a:pPr>
            <a:r>
              <a:rPr lang="en-IN" dirty="0" smtClean="0">
                <a:latin typeface="Arial" charset="0"/>
                <a:cs typeface="Arial" charset="0"/>
              </a:rPr>
              <a:t>		a) _a		b) –a		c) 7g		d) my Name</a:t>
            </a:r>
          </a:p>
          <a:p>
            <a:pPr eaLnBrk="1" hangingPunct="1">
              <a:buNone/>
            </a:pPr>
            <a:endParaRPr lang="en-IN" b="0" dirty="0" smtClean="0">
              <a:latin typeface="Arial" charset="0"/>
              <a:cs typeface="Arial" charset="0"/>
            </a:endParaRPr>
          </a:p>
          <a:p>
            <a:pPr eaLnBrk="1" hangingPunct="1">
              <a:buNone/>
            </a:pPr>
            <a:r>
              <a:rPr lang="en-IN" dirty="0" smtClean="0">
                <a:latin typeface="Arial" charset="0"/>
                <a:cs typeface="Arial" charset="0"/>
              </a:rPr>
              <a:t>5. Will the below code compile?</a:t>
            </a:r>
          </a:p>
          <a:p>
            <a:pPr eaLnBrk="1" hangingPunct="1">
              <a:buNone/>
            </a:pPr>
            <a:r>
              <a:rPr lang="en-IN" b="0" dirty="0">
                <a:latin typeface="Arial" charset="0"/>
                <a:cs typeface="Arial" charset="0"/>
              </a:rPr>
              <a:t>	</a:t>
            </a:r>
            <a:r>
              <a:rPr lang="en-IN" b="0" dirty="0" smtClean="0">
                <a:latin typeface="Arial" charset="0"/>
                <a:cs typeface="Arial" charset="0"/>
              </a:rPr>
              <a:t>	</a:t>
            </a:r>
            <a:r>
              <a:rPr lang="en-IN" b="0" dirty="0" err="1" smtClean="0">
                <a:latin typeface="Arial" charset="0"/>
                <a:cs typeface="Arial" charset="0"/>
              </a:rPr>
              <a:t>int</a:t>
            </a:r>
            <a:r>
              <a:rPr lang="en-IN" b="0" dirty="0" smtClean="0">
                <a:latin typeface="Arial" charset="0"/>
                <a:cs typeface="Arial" charset="0"/>
              </a:rPr>
              <a:t>[5] scores;</a:t>
            </a:r>
          </a:p>
          <a:p>
            <a:pPr eaLnBrk="1" hangingPunct="1">
              <a:buNone/>
            </a:pPr>
            <a:endParaRPr lang="en-IN" dirty="0">
              <a:latin typeface="Arial" charset="0"/>
              <a:cs typeface="Arial" charset="0"/>
            </a:endParaRPr>
          </a:p>
          <a:p>
            <a:pPr eaLnBrk="1" hangingPunct="1">
              <a:buNone/>
            </a:pPr>
            <a:r>
              <a:rPr lang="en-IN" b="0" dirty="0" smtClean="0">
                <a:latin typeface="Arial" charset="0"/>
                <a:cs typeface="Arial" charset="0"/>
              </a:rPr>
              <a:t>6. Local variables get default values if not initialized. (True/False)</a:t>
            </a:r>
          </a:p>
          <a:p>
            <a:pPr eaLnBrk="1" hangingPunct="1">
              <a:buNone/>
            </a:pPr>
            <a:endParaRPr lang="en-IN" b="0" dirty="0" smtClean="0">
              <a:latin typeface="Arial" charset="0"/>
              <a:cs typeface="Arial" charset="0"/>
            </a:endParaRPr>
          </a:p>
          <a:p>
            <a:pPr eaLnBrk="1" hangingPunct="1">
              <a:buNone/>
            </a:pPr>
            <a:endParaRPr lang="en-IN" dirty="0" smtClean="0">
              <a:latin typeface="Arial" charset="0"/>
              <a:cs typeface="Arial" charset="0"/>
            </a:endParaRPr>
          </a:p>
          <a:p>
            <a:pPr eaLnBrk="1" hangingPunct="1">
              <a:buNone/>
            </a:pPr>
            <a:endParaRPr lang="en-IN" dirty="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379331">
                                            <p:txEl>
                                              <p:pRg st="0" end="0"/>
                                            </p:txEl>
                                          </p:spTgt>
                                        </p:tgtEl>
                                        <p:attrNameLst>
                                          <p:attrName>style.visibility</p:attrName>
                                        </p:attrNameLst>
                                      </p:cBhvr>
                                      <p:to>
                                        <p:strVal val="visible"/>
                                      </p:to>
                                    </p:set>
                                    <p:animEffect transition="in" filter="blinds(horizontal)">
                                      <p:cBhvr>
                                        <p:cTn id="7" dur="500"/>
                                        <p:tgtEl>
                                          <p:spTgt spid="13793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79331">
                                            <p:txEl>
                                              <p:pRg st="1" end="1"/>
                                            </p:txEl>
                                          </p:spTgt>
                                        </p:tgtEl>
                                        <p:attrNameLst>
                                          <p:attrName>style.visibility</p:attrName>
                                        </p:attrNameLst>
                                      </p:cBhvr>
                                      <p:to>
                                        <p:strVal val="visible"/>
                                      </p:to>
                                    </p:set>
                                    <p:animEffect transition="in" filter="blinds(horizontal)">
                                      <p:cBhvr>
                                        <p:cTn id="10" dur="500"/>
                                        <p:tgtEl>
                                          <p:spTgt spid="137933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79331">
                                            <p:txEl>
                                              <p:pRg st="3" end="3"/>
                                            </p:txEl>
                                          </p:spTgt>
                                        </p:tgtEl>
                                        <p:attrNameLst>
                                          <p:attrName>style.visibility</p:attrName>
                                        </p:attrNameLst>
                                      </p:cBhvr>
                                      <p:to>
                                        <p:strVal val="visible"/>
                                      </p:to>
                                    </p:set>
                                    <p:animEffect transition="in" filter="blinds(horizontal)">
                                      <p:cBhvr>
                                        <p:cTn id="13" dur="500"/>
                                        <p:tgtEl>
                                          <p:spTgt spid="13793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79331">
                                            <p:txEl>
                                              <p:pRg st="4" end="4"/>
                                            </p:txEl>
                                          </p:spTgt>
                                        </p:tgtEl>
                                        <p:attrNameLst>
                                          <p:attrName>style.visibility</p:attrName>
                                        </p:attrNameLst>
                                      </p:cBhvr>
                                      <p:to>
                                        <p:strVal val="visible"/>
                                      </p:to>
                                    </p:set>
                                    <p:animEffect transition="in" filter="blinds(horizontal)">
                                      <p:cBhvr>
                                        <p:cTn id="16" dur="500"/>
                                        <p:tgtEl>
                                          <p:spTgt spid="13793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79331">
                                            <p:txEl>
                                              <p:pRg st="6" end="6"/>
                                            </p:txEl>
                                          </p:spTgt>
                                        </p:tgtEl>
                                        <p:attrNameLst>
                                          <p:attrName>style.visibility</p:attrName>
                                        </p:attrNameLst>
                                      </p:cBhvr>
                                      <p:to>
                                        <p:strVal val="visible"/>
                                      </p:to>
                                    </p:set>
                                    <p:animEffect transition="in" filter="blinds(horizontal)">
                                      <p:cBhvr>
                                        <p:cTn id="19" dur="500"/>
                                        <p:tgtEl>
                                          <p:spTgt spid="1379331">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79331">
                                            <p:txEl>
                                              <p:pRg st="8" end="8"/>
                                            </p:txEl>
                                          </p:spTgt>
                                        </p:tgtEl>
                                        <p:attrNameLst>
                                          <p:attrName>style.visibility</p:attrName>
                                        </p:attrNameLst>
                                      </p:cBhvr>
                                      <p:to>
                                        <p:strVal val="visible"/>
                                      </p:to>
                                    </p:set>
                                    <p:animEffect transition="in" filter="blinds(horizontal)">
                                      <p:cBhvr>
                                        <p:cTn id="22" dur="500"/>
                                        <p:tgtEl>
                                          <p:spTgt spid="1379331">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79331">
                                            <p:txEl>
                                              <p:pRg st="9" end="9"/>
                                            </p:txEl>
                                          </p:spTgt>
                                        </p:tgtEl>
                                        <p:attrNameLst>
                                          <p:attrName>style.visibility</p:attrName>
                                        </p:attrNameLst>
                                      </p:cBhvr>
                                      <p:to>
                                        <p:strVal val="visible"/>
                                      </p:to>
                                    </p:set>
                                    <p:animEffect transition="in" filter="blinds(horizontal)">
                                      <p:cBhvr>
                                        <p:cTn id="25" dur="500"/>
                                        <p:tgtEl>
                                          <p:spTgt spid="1379331">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79331">
                                            <p:txEl>
                                              <p:pRg st="11" end="11"/>
                                            </p:txEl>
                                          </p:spTgt>
                                        </p:tgtEl>
                                        <p:attrNameLst>
                                          <p:attrName>style.visibility</p:attrName>
                                        </p:attrNameLst>
                                      </p:cBhvr>
                                      <p:to>
                                        <p:strVal val="visible"/>
                                      </p:to>
                                    </p:set>
                                    <p:animEffect transition="in" filter="blinds(horizontal)">
                                      <p:cBhvr>
                                        <p:cTn id="28" dur="500"/>
                                        <p:tgtEl>
                                          <p:spTgt spid="1379331">
                                            <p:txEl>
                                              <p:pRg st="11" end="1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379331">
                                            <p:txEl>
                                              <p:pRg st="12" end="12"/>
                                            </p:txEl>
                                          </p:spTgt>
                                        </p:tgtEl>
                                        <p:attrNameLst>
                                          <p:attrName>style.visibility</p:attrName>
                                        </p:attrNameLst>
                                      </p:cBhvr>
                                      <p:to>
                                        <p:strVal val="visible"/>
                                      </p:to>
                                    </p:set>
                                    <p:animEffect transition="in" filter="blinds(horizontal)">
                                      <p:cBhvr>
                                        <p:cTn id="31" dur="500"/>
                                        <p:tgtEl>
                                          <p:spTgt spid="1379331">
                                            <p:txEl>
                                              <p:pRg st="12" end="1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379331">
                                            <p:txEl>
                                              <p:pRg st="14" end="14"/>
                                            </p:txEl>
                                          </p:spTgt>
                                        </p:tgtEl>
                                        <p:attrNameLst>
                                          <p:attrName>style.visibility</p:attrName>
                                        </p:attrNameLst>
                                      </p:cBhvr>
                                      <p:to>
                                        <p:strVal val="visible"/>
                                      </p:to>
                                    </p:set>
                                    <p:animEffect transition="in" filter="blinds(horizontal)">
                                      <p:cBhvr>
                                        <p:cTn id="34" dur="500"/>
                                        <p:tgtEl>
                                          <p:spTgt spid="13793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smtClean="0">
                <a:latin typeface="Arial" charset="0"/>
                <a:cs typeface="Arial" charset="0"/>
              </a:rPr>
              <a:t>Summary</a:t>
            </a:r>
          </a:p>
        </p:txBody>
      </p:sp>
      <p:sp>
        <p:nvSpPr>
          <p:cNvPr id="117763" name="Rectangle 3"/>
          <p:cNvSpPr>
            <a:spLocks noGrp="1" noChangeArrowheads="1"/>
          </p:cNvSpPr>
          <p:nvPr>
            <p:ph type="body" idx="1"/>
          </p:nvPr>
        </p:nvSpPr>
        <p:spPr bwMode="auto"/>
        <p:txBody>
          <a:bodyPr/>
          <a:lstStyle/>
          <a:p>
            <a:pPr marL="0" indent="0">
              <a:buNone/>
            </a:pPr>
            <a:r>
              <a:rPr dirty="0" smtClean="0">
                <a:latin typeface="Arial" charset="0"/>
                <a:cs typeface="Arial" charset="0"/>
              </a:rPr>
              <a:t>In this session, we have covered:</a:t>
            </a:r>
          </a:p>
          <a:p>
            <a:pPr>
              <a:spcBef>
                <a:spcPts val="600"/>
              </a:spcBef>
            </a:pPr>
            <a:r>
              <a:rPr lang="en-IN" dirty="0" smtClean="0">
                <a:latin typeface="Arial" charset="0"/>
                <a:cs typeface="Arial" charset="0"/>
              </a:rPr>
              <a:t>Java2 platform and its components</a:t>
            </a:r>
          </a:p>
          <a:p>
            <a:pPr>
              <a:spcBef>
                <a:spcPts val="600"/>
              </a:spcBef>
            </a:pPr>
            <a:r>
              <a:rPr lang="en-IN" dirty="0" smtClean="0">
                <a:latin typeface="Arial" charset="0"/>
                <a:cs typeface="Arial" charset="0"/>
              </a:rPr>
              <a:t>Java language fundamentals</a:t>
            </a:r>
          </a:p>
          <a:p>
            <a:pPr>
              <a:spcBef>
                <a:spcPts val="600"/>
              </a:spcBef>
            </a:pPr>
            <a:r>
              <a:rPr lang="en-IN" dirty="0" smtClean="0">
                <a:latin typeface="Arial" charset="0"/>
                <a:cs typeface="Arial" charset="0"/>
              </a:rPr>
              <a:t>Identifiers &amp; Literals</a:t>
            </a:r>
          </a:p>
          <a:p>
            <a:pPr>
              <a:spcBef>
                <a:spcPts val="600"/>
              </a:spcBef>
            </a:pPr>
            <a:r>
              <a:rPr lang="en-IN" dirty="0" smtClean="0">
                <a:latin typeface="Arial" charset="0"/>
                <a:cs typeface="Arial" charset="0"/>
              </a:rPr>
              <a:t>Primitive Data Types &amp; their Conversion </a:t>
            </a:r>
          </a:p>
          <a:p>
            <a:pPr>
              <a:spcBef>
                <a:spcPts val="600"/>
              </a:spcBef>
            </a:pPr>
            <a:r>
              <a:rPr lang="en-IN" dirty="0" smtClean="0">
                <a:latin typeface="Arial" charset="0"/>
                <a:cs typeface="Arial" charset="0"/>
              </a:rPr>
              <a:t>Operators &amp; basic flow controls in java</a:t>
            </a:r>
          </a:p>
          <a:p>
            <a:pPr>
              <a:spcBef>
                <a:spcPts val="600"/>
              </a:spcBef>
            </a:pPr>
            <a:r>
              <a:rPr lang="en-IN" dirty="0" smtClean="0">
                <a:latin typeface="Arial" charset="0"/>
                <a:cs typeface="Arial" charset="0"/>
              </a:rPr>
              <a:t>Arrays &amp; Strings</a:t>
            </a:r>
          </a:p>
          <a:p>
            <a:pPr>
              <a:spcBef>
                <a:spcPts val="600"/>
              </a:spcBef>
            </a:pPr>
            <a:r>
              <a:rPr lang="en-IN" dirty="0" smtClean="0">
                <a:latin typeface="Arial" charset="0"/>
              </a:rPr>
              <a:t>Command line arguments</a:t>
            </a:r>
            <a:endParaRPr lang="en-IN" dirty="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66187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ln/>
        </p:spPr>
        <p:txBody>
          <a:bodyPr/>
          <a:lstStyle/>
          <a:p>
            <a:pPr eaLnBrk="1" hangingPunct="1"/>
            <a:r>
              <a:rPr smtClean="0">
                <a:latin typeface="Arial" charset="0"/>
                <a:cs typeface="Arial" charset="0"/>
              </a:rPr>
              <a:t>Thank you</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dirty="0" smtClean="0">
                <a:latin typeface="Arial" charset="0"/>
                <a:cs typeface="Arial" charset="0"/>
              </a:rPr>
              <a:t>Features of Java</a:t>
            </a:r>
          </a:p>
        </p:txBody>
      </p:sp>
      <p:sp>
        <p:nvSpPr>
          <p:cNvPr id="48131" name="Rectangle 3"/>
          <p:cNvSpPr>
            <a:spLocks noGrp="1" noChangeArrowheads="1"/>
          </p:cNvSpPr>
          <p:nvPr>
            <p:ph type="body" idx="1"/>
          </p:nvPr>
        </p:nvSpPr>
        <p:spPr bwMode="auto"/>
        <p:txBody>
          <a:bodyPr/>
          <a:lstStyle/>
          <a:p>
            <a:pPr eaLnBrk="1" hangingPunct="1">
              <a:spcBef>
                <a:spcPts val="600"/>
              </a:spcBef>
            </a:pPr>
            <a:r>
              <a:rPr dirty="0">
                <a:latin typeface="Arial" charset="0"/>
                <a:cs typeface="Arial" charset="0"/>
              </a:rPr>
              <a:t>Object oriented</a:t>
            </a:r>
          </a:p>
          <a:p>
            <a:pPr eaLnBrk="1" hangingPunct="1">
              <a:spcBef>
                <a:spcPts val="600"/>
              </a:spcBef>
            </a:pPr>
            <a:r>
              <a:rPr dirty="0" smtClean="0">
                <a:latin typeface="Arial" charset="0"/>
                <a:cs typeface="Arial" charset="0"/>
              </a:rPr>
              <a:t>Simple</a:t>
            </a:r>
          </a:p>
          <a:p>
            <a:pPr eaLnBrk="1" hangingPunct="1">
              <a:spcBef>
                <a:spcPts val="600"/>
              </a:spcBef>
            </a:pPr>
            <a:r>
              <a:rPr lang="en-US" dirty="0" smtClean="0">
                <a:latin typeface="Arial" charset="0"/>
                <a:cs typeface="Arial" charset="0"/>
              </a:rPr>
              <a:t>Robust</a:t>
            </a:r>
          </a:p>
          <a:p>
            <a:pPr eaLnBrk="1" hangingPunct="1">
              <a:spcBef>
                <a:spcPts val="600"/>
              </a:spcBef>
            </a:pPr>
            <a:r>
              <a:rPr lang="en-US" dirty="0" smtClean="0">
                <a:latin typeface="Arial" charset="0"/>
                <a:cs typeface="Arial" charset="0"/>
              </a:rPr>
              <a:t>Architecture neutral</a:t>
            </a:r>
          </a:p>
          <a:p>
            <a:pPr eaLnBrk="1" hangingPunct="1">
              <a:spcBef>
                <a:spcPts val="600"/>
              </a:spcBef>
            </a:pPr>
            <a:r>
              <a:rPr lang="en-US" dirty="0" smtClean="0">
                <a:latin typeface="Arial" charset="0"/>
                <a:cs typeface="Arial" charset="0"/>
              </a:rPr>
              <a:t>Portable</a:t>
            </a:r>
          </a:p>
          <a:p>
            <a:pPr eaLnBrk="1" hangingPunct="1">
              <a:spcBef>
                <a:spcPts val="600"/>
              </a:spcBef>
            </a:pPr>
            <a:r>
              <a:rPr lang="en-US" dirty="0" smtClean="0">
                <a:latin typeface="Arial" charset="0"/>
                <a:cs typeface="Arial" charset="0"/>
              </a:rPr>
              <a:t>Secure</a:t>
            </a:r>
          </a:p>
          <a:p>
            <a:pPr eaLnBrk="1" hangingPunct="1">
              <a:spcBef>
                <a:spcPts val="600"/>
              </a:spcBef>
            </a:pPr>
            <a:r>
              <a:rPr lang="en-US" dirty="0" smtClean="0">
                <a:latin typeface="Arial" charset="0"/>
                <a:cs typeface="Arial" charset="0"/>
              </a:rPr>
              <a:t>High performance</a:t>
            </a:r>
          </a:p>
          <a:p>
            <a:pPr eaLnBrk="1" hangingPunct="1">
              <a:spcBef>
                <a:spcPts val="600"/>
              </a:spcBef>
            </a:pPr>
            <a:r>
              <a:rPr lang="en-US" dirty="0" smtClean="0">
                <a:latin typeface="Arial" charset="0"/>
                <a:cs typeface="Arial" charset="0"/>
              </a:rPr>
              <a:t>Interpreted</a:t>
            </a:r>
          </a:p>
          <a:p>
            <a:pPr eaLnBrk="1" hangingPunct="1">
              <a:spcBef>
                <a:spcPts val="600"/>
              </a:spcBef>
            </a:pPr>
            <a:r>
              <a:rPr lang="en-US" dirty="0" smtClean="0">
                <a:latin typeface="Arial" charset="0"/>
                <a:cs typeface="Arial" charset="0"/>
              </a:rPr>
              <a:t>Support for Multi-threading</a:t>
            </a:r>
          </a:p>
          <a:p>
            <a:pPr eaLnBrk="1" hangingPunct="1">
              <a:spcBef>
                <a:spcPts val="600"/>
              </a:spcBef>
            </a:pPr>
            <a:r>
              <a:rPr lang="en-US" dirty="0" smtClean="0"/>
              <a:t>Distributed</a:t>
            </a:r>
          </a:p>
          <a:p>
            <a:pPr eaLnBrk="1" hangingPunct="1">
              <a:spcBef>
                <a:spcPts val="600"/>
              </a:spcBef>
            </a:pPr>
            <a:endParaRPr lang="en-US" dirty="0" smtClean="0">
              <a:latin typeface="Arial" charset="0"/>
              <a:cs typeface="Arial" charset="0"/>
            </a:endParaRPr>
          </a:p>
          <a:p>
            <a:pPr eaLnBrk="1" hangingPunct="1">
              <a:spcBef>
                <a:spcPts val="600"/>
              </a:spcBef>
            </a:pPr>
            <a:endParaRPr lang="en-US" dirty="0">
              <a:latin typeface="Arial" charset="0"/>
              <a:cs typeface="Arial" charset="0"/>
            </a:endParaRPr>
          </a:p>
          <a:p>
            <a:pPr eaLnBrk="1" hangingPunct="1">
              <a:spcBef>
                <a:spcPts val="600"/>
              </a:spcBef>
            </a:pPr>
            <a:endParaRPr dirty="0">
              <a:latin typeface="Arial" charset="0"/>
              <a:cs typeface="Arial" charset="0"/>
            </a:endParaRPr>
          </a:p>
          <a:p>
            <a:pPr eaLnBrk="1" hangingPunct="1">
              <a:buFont typeface="Wingdings" pitchFamily="2" charset="2"/>
              <a:buNone/>
            </a:pPr>
            <a:endParaRPr dirty="0">
              <a:latin typeface="Arial" charset="0"/>
              <a:cs typeface="Arial" charset="0"/>
            </a:endParaRPr>
          </a:p>
        </p:txBody>
      </p:sp>
      <p:sp>
        <p:nvSpPr>
          <p:cNvPr id="2" name="Footer Placeholder 1"/>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173260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lstStyle/>
          <a:p>
            <a:pPr eaLnBrk="1" hangingPunct="1"/>
            <a:r>
              <a:rPr lang="en-US" smtClean="0"/>
              <a:t>Platform Independence</a:t>
            </a:r>
          </a:p>
        </p:txBody>
      </p:sp>
      <p:sp>
        <p:nvSpPr>
          <p:cNvPr id="44037" name="Rectangle 5"/>
          <p:cNvSpPr>
            <a:spLocks noGrp="1" noChangeArrowheads="1"/>
          </p:cNvSpPr>
          <p:nvPr>
            <p:ph type="body" idx="1"/>
          </p:nvPr>
        </p:nvSpPr>
        <p:spPr/>
        <p:txBody>
          <a:bodyPr/>
          <a:lstStyle/>
          <a:p>
            <a:pPr eaLnBrk="1" hangingPunct="1"/>
            <a:r>
              <a:rPr lang="en-US" dirty="0" smtClean="0"/>
              <a:t>A platform is the hardware &amp; software environment in which a program runs</a:t>
            </a:r>
          </a:p>
          <a:p>
            <a:pPr eaLnBrk="1" hangingPunct="1"/>
            <a:endParaRPr lang="en-US" dirty="0" smtClean="0"/>
          </a:p>
          <a:p>
            <a:pPr eaLnBrk="1" hangingPunct="1"/>
            <a:r>
              <a:rPr lang="en-US" dirty="0" smtClean="0"/>
              <a:t>Once compiled, java code runs on any platform without recompiling or any kind of modification</a:t>
            </a:r>
          </a:p>
          <a:p>
            <a:pPr algn="ctr" eaLnBrk="1" hangingPunct="1">
              <a:buFont typeface="Wingdings" pitchFamily="2" charset="2"/>
              <a:buNone/>
            </a:pPr>
            <a:r>
              <a:rPr lang="en-US" dirty="0" smtClean="0">
                <a:solidFill>
                  <a:srgbClr val="FF0000"/>
                </a:solidFill>
              </a:rPr>
              <a:t>“Write Once Run Anywhere”</a:t>
            </a:r>
          </a:p>
          <a:p>
            <a:pPr eaLnBrk="1" hangingPunct="1"/>
            <a:endParaRPr lang="en-US" dirty="0" smtClean="0">
              <a:solidFill>
                <a:schemeClr val="accent2"/>
              </a:solidFill>
            </a:endParaRPr>
          </a:p>
          <a:p>
            <a:pPr eaLnBrk="1" hangingPunct="1"/>
            <a:r>
              <a:rPr lang="en-US" dirty="0" smtClean="0"/>
              <a:t>Java Virtual Machine (JVM) made this possible</a:t>
            </a:r>
          </a:p>
        </p:txBody>
      </p:sp>
      <p:sp>
        <p:nvSpPr>
          <p:cNvPr id="16386" name="Footer Placeholder 3"/>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itchFamily="34" charset="0"/>
              </a:defRPr>
            </a:lvl1pPr>
            <a:lvl2pPr marL="742950" indent="-285750">
              <a:defRPr sz="1500">
                <a:solidFill>
                  <a:schemeClr val="tx1"/>
                </a:solidFill>
                <a:latin typeface="Verdana" pitchFamily="34" charset="0"/>
              </a:defRPr>
            </a:lvl2pPr>
            <a:lvl3pPr marL="1143000" indent="-228600">
              <a:defRPr sz="1500">
                <a:solidFill>
                  <a:schemeClr val="tx1"/>
                </a:solidFill>
                <a:latin typeface="Verdana" pitchFamily="34" charset="0"/>
              </a:defRPr>
            </a:lvl3pPr>
            <a:lvl4pPr marL="1600200" indent="-228600">
              <a:defRPr sz="1500">
                <a:solidFill>
                  <a:schemeClr val="tx1"/>
                </a:solidFill>
                <a:latin typeface="Verdana" pitchFamily="34" charset="0"/>
              </a:defRPr>
            </a:lvl4pPr>
            <a:lvl5pPr marL="2057400" indent="-228600">
              <a:defRPr sz="1500">
                <a:solidFill>
                  <a:schemeClr val="tx1"/>
                </a:solidFill>
                <a:latin typeface="Verdana" pitchFamily="34" charset="0"/>
              </a:defRPr>
            </a:lvl5pPr>
            <a:lvl6pPr marL="25146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6pPr>
            <a:lvl7pPr marL="29718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7pPr>
            <a:lvl8pPr marL="34290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8pPr>
            <a:lvl9pPr marL="3886200" indent="-228600" algn="ctr" eaLnBrk="0" fontAlgn="base" hangingPunct="0">
              <a:spcBef>
                <a:spcPct val="50000"/>
              </a:spcBef>
              <a:spcAft>
                <a:spcPct val="0"/>
              </a:spcAft>
              <a:buClr>
                <a:srgbClr val="0033CC"/>
              </a:buClr>
              <a:buSzPct val="155000"/>
              <a:buFont typeface="Symbol" pitchFamily="18" charset="2"/>
              <a:defRPr sz="1500">
                <a:solidFill>
                  <a:schemeClr val="tx1"/>
                </a:solidFill>
                <a:latin typeface="Verdana" pitchFamily="34" charset="0"/>
              </a:defRPr>
            </a:lvl9pPr>
          </a:lstStyle>
          <a:p>
            <a:r>
              <a:rPr lang="en-IN" sz="800" smtClean="0">
                <a:solidFill>
                  <a:schemeClr val="bg1"/>
                </a:solidFill>
                <a:latin typeface="Arial" charset="0"/>
              </a:rPr>
              <a:t>Copyright © 2016 Tech Mahindra. All Rights Reserved.</a:t>
            </a:r>
            <a:endParaRPr lang="en-US" sz="800" smtClean="0">
              <a:solidFill>
                <a:schemeClr val="bg1"/>
              </a:solidFill>
              <a:latin typeface="Arial" charset="0"/>
            </a:endParaRPr>
          </a:p>
        </p:txBody>
      </p:sp>
    </p:spTree>
    <p:extLst>
      <p:ext uri="{BB962C8B-B14F-4D97-AF65-F5344CB8AC3E}">
        <p14:creationId xmlns:p14="http://schemas.microsoft.com/office/powerpoint/2010/main" val="3824004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 calcmode="lin" valueType="num">
                                      <p:cBhvr>
                                        <p:cTn id="7" dur="1000" fill="hold"/>
                                        <p:tgtEl>
                                          <p:spTgt spid="44037">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44037">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44037">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44037">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44037">
                                            <p:txEl>
                                              <p:pRg st="0" end="0"/>
                                            </p:txEl>
                                          </p:spTgt>
                                        </p:tgtEl>
                                      </p:cBhvr>
                                    </p:animEffect>
                                  </p:childTnLst>
                                </p:cTn>
                              </p:par>
                            </p:childTnLst>
                          </p:cTn>
                        </p:par>
                        <p:par>
                          <p:cTn id="12" fill="hold" nodeType="afterGroup">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44037">
                                            <p:txEl>
                                              <p:pRg st="2" end="2"/>
                                            </p:txEl>
                                          </p:spTgt>
                                        </p:tgtEl>
                                        <p:attrNameLst>
                                          <p:attrName>style.visibility</p:attrName>
                                        </p:attrNameLst>
                                      </p:cBhvr>
                                      <p:to>
                                        <p:strVal val="visible"/>
                                      </p:to>
                                    </p:set>
                                    <p:anim calcmode="lin" valueType="num">
                                      <p:cBhvr>
                                        <p:cTn id="15" dur="1000" fill="hold"/>
                                        <p:tgtEl>
                                          <p:spTgt spid="44037">
                                            <p:txEl>
                                              <p:pRg st="2" end="2"/>
                                            </p:txEl>
                                          </p:spTgt>
                                        </p:tgtEl>
                                        <p:attrNameLst>
                                          <p:attrName>ppt_w</p:attrName>
                                        </p:attrNameLst>
                                      </p:cBhvr>
                                      <p:tavLst>
                                        <p:tav tm="0">
                                          <p:val>
                                            <p:strVal val="#ppt_w*0.05"/>
                                          </p:val>
                                        </p:tav>
                                        <p:tav tm="100000">
                                          <p:val>
                                            <p:strVal val="#ppt_w"/>
                                          </p:val>
                                        </p:tav>
                                      </p:tavLst>
                                    </p:anim>
                                    <p:anim calcmode="lin" valueType="num">
                                      <p:cBhvr>
                                        <p:cTn id="16" dur="1000" fill="hold"/>
                                        <p:tgtEl>
                                          <p:spTgt spid="44037">
                                            <p:txEl>
                                              <p:pRg st="2" end="2"/>
                                            </p:txEl>
                                          </p:spTgt>
                                        </p:tgtEl>
                                        <p:attrNameLst>
                                          <p:attrName>ppt_h</p:attrName>
                                        </p:attrNameLst>
                                      </p:cBhvr>
                                      <p:tavLst>
                                        <p:tav tm="0">
                                          <p:val>
                                            <p:strVal val="#ppt_h"/>
                                          </p:val>
                                        </p:tav>
                                        <p:tav tm="100000">
                                          <p:val>
                                            <p:strVal val="#ppt_h"/>
                                          </p:val>
                                        </p:tav>
                                      </p:tavLst>
                                    </p:anim>
                                    <p:anim calcmode="lin" valueType="num">
                                      <p:cBhvr>
                                        <p:cTn id="17" dur="1000" fill="hold"/>
                                        <p:tgtEl>
                                          <p:spTgt spid="44037">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44037">
                                            <p:txEl>
                                              <p:pRg st="2" end="2"/>
                                            </p:txEl>
                                          </p:spTgt>
                                        </p:tgtEl>
                                        <p:attrNameLst>
                                          <p:attrName>ppt_y</p:attrName>
                                        </p:attrNameLst>
                                      </p:cBhvr>
                                      <p:tavLst>
                                        <p:tav tm="0">
                                          <p:val>
                                            <p:strVal val="#ppt_y"/>
                                          </p:val>
                                        </p:tav>
                                        <p:tav tm="100000">
                                          <p:val>
                                            <p:strVal val="#ppt_y"/>
                                          </p:val>
                                        </p:tav>
                                      </p:tavLst>
                                    </p:anim>
                                    <p:animEffect transition="in" filter="fade">
                                      <p:cBhvr>
                                        <p:cTn id="19" dur="1000"/>
                                        <p:tgtEl>
                                          <p:spTgt spid="44037">
                                            <p:txEl>
                                              <p:pRg st="2" end="2"/>
                                            </p:txEl>
                                          </p:spTgt>
                                        </p:tgtEl>
                                      </p:cBhvr>
                                    </p:animEffect>
                                  </p:childTnLst>
                                </p:cTn>
                              </p:par>
                            </p:childTnLst>
                          </p:cTn>
                        </p:par>
                        <p:par>
                          <p:cTn id="20" fill="hold" nodeType="afterGroup">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44037">
                                            <p:txEl>
                                              <p:pRg st="3" end="3"/>
                                            </p:txEl>
                                          </p:spTgt>
                                        </p:tgtEl>
                                        <p:attrNameLst>
                                          <p:attrName>style.visibility</p:attrName>
                                        </p:attrNameLst>
                                      </p:cBhvr>
                                      <p:to>
                                        <p:strVal val="visible"/>
                                      </p:to>
                                    </p:set>
                                    <p:animEffect transition="in" filter="strips(downLeft)">
                                      <p:cBhvr>
                                        <p:cTn id="23" dur="1000"/>
                                        <p:tgtEl>
                                          <p:spTgt spid="44037">
                                            <p:txEl>
                                              <p:pRg st="3" end="3"/>
                                            </p:txEl>
                                          </p:spTgt>
                                        </p:tgtEl>
                                      </p:cBhvr>
                                    </p:animEffect>
                                  </p:childTnLst>
                                </p:cTn>
                              </p:par>
                            </p:childTnLst>
                          </p:cTn>
                        </p:par>
                        <p:par>
                          <p:cTn id="24" fill="hold" nodeType="afterGroup">
                            <p:stCondLst>
                              <p:cond delay="3000"/>
                            </p:stCondLst>
                            <p:childTnLst>
                              <p:par>
                                <p:cTn id="25" presetID="54" presetClass="entr" presetSubtype="0" accel="100000" fill="hold" grpId="0" nodeType="afterEffect">
                                  <p:stCondLst>
                                    <p:cond delay="0"/>
                                  </p:stCondLst>
                                  <p:childTnLst>
                                    <p:set>
                                      <p:cBhvr>
                                        <p:cTn id="26" dur="1" fill="hold">
                                          <p:stCondLst>
                                            <p:cond delay="0"/>
                                          </p:stCondLst>
                                        </p:cTn>
                                        <p:tgtEl>
                                          <p:spTgt spid="44037">
                                            <p:txEl>
                                              <p:pRg st="5" end="5"/>
                                            </p:txEl>
                                          </p:spTgt>
                                        </p:tgtEl>
                                        <p:attrNameLst>
                                          <p:attrName>style.visibility</p:attrName>
                                        </p:attrNameLst>
                                      </p:cBhvr>
                                      <p:to>
                                        <p:strVal val="visible"/>
                                      </p:to>
                                    </p:set>
                                    <p:anim calcmode="lin" valueType="num">
                                      <p:cBhvr>
                                        <p:cTn id="27" dur="1000" fill="hold"/>
                                        <p:tgtEl>
                                          <p:spTgt spid="44037">
                                            <p:txEl>
                                              <p:pRg st="5" end="5"/>
                                            </p:txEl>
                                          </p:spTgt>
                                        </p:tgtEl>
                                        <p:attrNameLst>
                                          <p:attrName>ppt_w</p:attrName>
                                        </p:attrNameLst>
                                      </p:cBhvr>
                                      <p:tavLst>
                                        <p:tav tm="0">
                                          <p:val>
                                            <p:strVal val="#ppt_w*0.05"/>
                                          </p:val>
                                        </p:tav>
                                        <p:tav tm="100000">
                                          <p:val>
                                            <p:strVal val="#ppt_w"/>
                                          </p:val>
                                        </p:tav>
                                      </p:tavLst>
                                    </p:anim>
                                    <p:anim calcmode="lin" valueType="num">
                                      <p:cBhvr>
                                        <p:cTn id="28" dur="1000" fill="hold"/>
                                        <p:tgtEl>
                                          <p:spTgt spid="44037">
                                            <p:txEl>
                                              <p:pRg st="5" end="5"/>
                                            </p:txEl>
                                          </p:spTgt>
                                        </p:tgtEl>
                                        <p:attrNameLst>
                                          <p:attrName>ppt_h</p:attrName>
                                        </p:attrNameLst>
                                      </p:cBhvr>
                                      <p:tavLst>
                                        <p:tav tm="0">
                                          <p:val>
                                            <p:strVal val="#ppt_h"/>
                                          </p:val>
                                        </p:tav>
                                        <p:tav tm="100000">
                                          <p:val>
                                            <p:strVal val="#ppt_h"/>
                                          </p:val>
                                        </p:tav>
                                      </p:tavLst>
                                    </p:anim>
                                    <p:anim calcmode="lin" valueType="num">
                                      <p:cBhvr>
                                        <p:cTn id="29" dur="1000" fill="hold"/>
                                        <p:tgtEl>
                                          <p:spTgt spid="44037">
                                            <p:txEl>
                                              <p:pRg st="5" end="5"/>
                                            </p:txEl>
                                          </p:spTgt>
                                        </p:tgtEl>
                                        <p:attrNameLst>
                                          <p:attrName>ppt_x</p:attrName>
                                        </p:attrNameLst>
                                      </p:cBhvr>
                                      <p:tavLst>
                                        <p:tav tm="0">
                                          <p:val>
                                            <p:strVal val="#ppt_x-.2"/>
                                          </p:val>
                                        </p:tav>
                                        <p:tav tm="100000">
                                          <p:val>
                                            <p:strVal val="#ppt_x"/>
                                          </p:val>
                                        </p:tav>
                                      </p:tavLst>
                                    </p:anim>
                                    <p:anim calcmode="lin" valueType="num">
                                      <p:cBhvr>
                                        <p:cTn id="30" dur="1000" fill="hold"/>
                                        <p:tgtEl>
                                          <p:spTgt spid="44037">
                                            <p:txEl>
                                              <p:pRg st="5" end="5"/>
                                            </p:txEl>
                                          </p:spTgt>
                                        </p:tgtEl>
                                        <p:attrNameLst>
                                          <p:attrName>ppt_y</p:attrName>
                                        </p:attrNameLst>
                                      </p:cBhvr>
                                      <p:tavLst>
                                        <p:tav tm="0">
                                          <p:val>
                                            <p:strVal val="#ppt_y"/>
                                          </p:val>
                                        </p:tav>
                                        <p:tav tm="100000">
                                          <p:val>
                                            <p:strVal val="#ppt_y"/>
                                          </p:val>
                                        </p:tav>
                                      </p:tavLst>
                                    </p:anim>
                                    <p:animEffect transition="in" filter="fade">
                                      <p:cBhvr>
                                        <p:cTn id="31" dur="1000"/>
                                        <p:tgtEl>
                                          <p:spTgt spid="440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smtClean="0">
                <a:latin typeface="Arial" charset="0"/>
                <a:cs typeface="Arial" charset="0"/>
              </a:rPr>
              <a:t>Java 2 Platform</a:t>
            </a:r>
          </a:p>
        </p:txBody>
      </p:sp>
      <p:pic>
        <p:nvPicPr>
          <p:cNvPr id="28" name="Picture 4" descr="J2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1558925"/>
            <a:ext cx="781526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id-ID" dirty="0">
                <a:latin typeface="Arial" charset="0"/>
                <a:cs typeface="Arial" charset="0"/>
              </a:rPr>
              <a:t>Assembly Language</a:t>
            </a:r>
            <a:endParaRPr lang="en-US" dirty="0">
              <a:latin typeface="Arial" charset="0"/>
              <a:cs typeface="Arial" charset="0"/>
            </a:endParaRPr>
          </a:p>
        </p:txBody>
      </p:sp>
      <p:grpSp>
        <p:nvGrpSpPr>
          <p:cNvPr id="5" name="Group 4"/>
          <p:cNvGrpSpPr>
            <a:grpSpLocks/>
          </p:cNvGrpSpPr>
          <p:nvPr/>
        </p:nvGrpSpPr>
        <p:grpSpPr bwMode="auto">
          <a:xfrm>
            <a:off x="5722938" y="2886075"/>
            <a:ext cx="3155950" cy="2443163"/>
            <a:chOff x="3605" y="2282"/>
            <a:chExt cx="1988" cy="1539"/>
          </a:xfrm>
        </p:grpSpPr>
        <p:sp>
          <p:nvSpPr>
            <p:cNvPr id="6" name="AutoShape 5"/>
            <p:cNvSpPr>
              <a:spLocks noChangeArrowheads="1"/>
            </p:cNvSpPr>
            <p:nvPr/>
          </p:nvSpPr>
          <p:spPr bwMode="auto">
            <a:xfrm>
              <a:off x="4176" y="2282"/>
              <a:ext cx="864" cy="1104"/>
            </a:xfrm>
            <a:prstGeom prst="foldedCorner">
              <a:avLst>
                <a:gd name="adj" fmla="val 12500"/>
              </a:avLst>
            </a:prstGeom>
            <a:noFill/>
            <a:ln w="9525">
              <a:solidFill>
                <a:schemeClr val="tx1"/>
              </a:solidFill>
              <a:round/>
              <a:headEnd/>
              <a:tailEnd/>
            </a:ln>
            <a:effectLst/>
          </p:spPr>
          <p:txBody>
            <a:bodyPr/>
            <a:lstStyle/>
            <a:p>
              <a:pP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000101000011001010000100010010010101010101010010</a:t>
              </a:r>
            </a:p>
          </p:txBody>
        </p:sp>
        <p:sp>
          <p:nvSpPr>
            <p:cNvPr id="7" name="Text Box 6"/>
            <p:cNvSpPr txBox="1">
              <a:spLocks noChangeArrowheads="1"/>
            </p:cNvSpPr>
            <p:nvPr/>
          </p:nvSpPr>
          <p:spPr bwMode="auto">
            <a:xfrm>
              <a:off x="3605" y="3417"/>
              <a:ext cx="1988" cy="404"/>
            </a:xfrm>
            <a:prstGeom prst="rect">
              <a:avLst/>
            </a:prstGeom>
            <a:noFill/>
            <a:ln w="9525">
              <a:noFill/>
              <a:miter lim="800000"/>
              <a:headEnd/>
              <a:tailEnd/>
            </a:ln>
            <a:effec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Machine language program</a:t>
              </a:r>
            </a:p>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(executable file)</a:t>
              </a:r>
            </a:p>
          </p:txBody>
        </p:sp>
      </p:grpSp>
      <p:grpSp>
        <p:nvGrpSpPr>
          <p:cNvPr id="8" name="Group 7"/>
          <p:cNvGrpSpPr>
            <a:grpSpLocks/>
          </p:cNvGrpSpPr>
          <p:nvPr/>
        </p:nvGrpSpPr>
        <p:grpSpPr bwMode="auto">
          <a:xfrm>
            <a:off x="-26988" y="1320800"/>
            <a:ext cx="3321051" cy="2168525"/>
            <a:chOff x="-17" y="1296"/>
            <a:chExt cx="2092" cy="1366"/>
          </a:xfrm>
        </p:grpSpPr>
        <p:sp>
          <p:nvSpPr>
            <p:cNvPr id="9" name="AutoShape 8"/>
            <p:cNvSpPr>
              <a:spLocks noChangeArrowheads="1"/>
            </p:cNvSpPr>
            <p:nvPr/>
          </p:nvSpPr>
          <p:spPr bwMode="auto">
            <a:xfrm>
              <a:off x="528" y="1296"/>
              <a:ext cx="934" cy="1104"/>
            </a:xfrm>
            <a:prstGeom prst="foldedCorner">
              <a:avLst>
                <a:gd name="adj" fmla="val 12500"/>
              </a:avLst>
            </a:prstGeom>
            <a:noFill/>
            <a:ln w="9525">
              <a:solidFill>
                <a:schemeClr val="tx1"/>
              </a:solidFill>
              <a:round/>
              <a:headEnd/>
              <a:tailEnd/>
            </a:ln>
            <a:effectLst/>
          </p:spPr>
          <p:txBody>
            <a:bodyPr/>
            <a:lstStyle/>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LDA #47</a:t>
              </a:r>
            </a:p>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STA $570</a:t>
              </a:r>
            </a:p>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DEX</a:t>
              </a:r>
            </a:p>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JSR $817</a:t>
              </a:r>
            </a:p>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CPX #0</a:t>
              </a:r>
            </a:p>
            <a:p>
              <a:pPr eaLnBrk="1" hangingPunct="1"/>
              <a:r>
                <a:rPr kumimoji="1" lang="en-US" b="1" dirty="0">
                  <a:solidFill>
                    <a:srgbClr val="990033"/>
                  </a:solidFill>
                  <a:effectLst>
                    <a:outerShdw blurRad="38100" dist="38100" dir="2700000" algn="tl">
                      <a:srgbClr val="C0C0C0"/>
                    </a:outerShdw>
                  </a:effectLst>
                  <a:latin typeface="Tempus Sans ITC" pitchFamily="82" charset="0"/>
                  <a:ea typeface="ＭＳ Ｐゴシック" pitchFamily="34" charset="-128"/>
                </a:rPr>
                <a:t>BNE #14</a:t>
              </a:r>
            </a:p>
          </p:txBody>
        </p:sp>
        <p:sp>
          <p:nvSpPr>
            <p:cNvPr id="10" name="Text Box 9"/>
            <p:cNvSpPr txBox="1">
              <a:spLocks noChangeArrowheads="1"/>
            </p:cNvSpPr>
            <p:nvPr/>
          </p:nvSpPr>
          <p:spPr bwMode="auto">
            <a:xfrm>
              <a:off x="-17" y="2431"/>
              <a:ext cx="2092" cy="231"/>
            </a:xfrm>
            <a:prstGeom prst="rect">
              <a:avLst/>
            </a:prstGeom>
            <a:noFill/>
            <a:ln w="9525">
              <a:noFill/>
              <a:miter lim="800000"/>
              <a:headEnd/>
              <a:tailEnd/>
            </a:ln>
            <a:effec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Assembly language program</a:t>
              </a:r>
            </a:p>
          </p:txBody>
        </p:sp>
      </p:grpSp>
      <p:grpSp>
        <p:nvGrpSpPr>
          <p:cNvPr id="11" name="Group 10"/>
          <p:cNvGrpSpPr>
            <a:grpSpLocks/>
          </p:cNvGrpSpPr>
          <p:nvPr/>
        </p:nvGrpSpPr>
        <p:grpSpPr bwMode="auto">
          <a:xfrm>
            <a:off x="2320925" y="2273300"/>
            <a:ext cx="4308475" cy="1565275"/>
            <a:chOff x="1462" y="1896"/>
            <a:chExt cx="2714" cy="986"/>
          </a:xfrm>
        </p:grpSpPr>
        <p:sp>
          <p:nvSpPr>
            <p:cNvPr id="12" name="AutoShape 11"/>
            <p:cNvSpPr>
              <a:spLocks noChangeArrowheads="1"/>
            </p:cNvSpPr>
            <p:nvPr/>
          </p:nvSpPr>
          <p:spPr bwMode="auto">
            <a:xfrm>
              <a:off x="2304" y="2016"/>
              <a:ext cx="1152" cy="672"/>
            </a:xfrm>
            <a:prstGeom prst="roundRect">
              <a:avLst>
                <a:gd name="adj" fmla="val 16667"/>
              </a:avLst>
            </a:prstGeom>
            <a:noFill/>
            <a:ln w="9525">
              <a:solidFill>
                <a:schemeClr val="tx1"/>
              </a:solidFill>
              <a:round/>
              <a:headEnd/>
              <a:tailEnd/>
            </a:ln>
            <a:effectLst/>
          </p:spPr>
          <p:txBody>
            <a:bodyPr wrap="none" anchor="ctr"/>
            <a:lstStyle/>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Translation</a:t>
              </a:r>
            </a:p>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program</a:t>
              </a:r>
            </a:p>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(Assembler)</a:t>
              </a:r>
            </a:p>
          </p:txBody>
        </p:sp>
        <p:cxnSp>
          <p:nvCxnSpPr>
            <p:cNvPr id="13" name="AutoShape 12"/>
            <p:cNvCxnSpPr>
              <a:cxnSpLocks noChangeShapeType="1"/>
              <a:stCxn id="9" idx="3"/>
              <a:endCxn id="12" idx="1"/>
            </p:cNvCxnSpPr>
            <p:nvPr/>
          </p:nvCxnSpPr>
          <p:spPr bwMode="auto">
            <a:xfrm>
              <a:off x="1462" y="1896"/>
              <a:ext cx="842" cy="456"/>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3"/>
            <p:cNvCxnSpPr>
              <a:cxnSpLocks noChangeShapeType="1"/>
              <a:stCxn id="12" idx="3"/>
              <a:endCxn id="6" idx="1"/>
            </p:cNvCxnSpPr>
            <p:nvPr/>
          </p:nvCxnSpPr>
          <p:spPr bwMode="auto">
            <a:xfrm>
              <a:off x="3456" y="2352"/>
              <a:ext cx="720" cy="53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27311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id-ID">
                <a:latin typeface="Arial" charset="0"/>
                <a:cs typeface="Arial" charset="0"/>
              </a:rPr>
              <a:t>C Language</a:t>
            </a:r>
            <a:endParaRPr lang="en-US">
              <a:latin typeface="Arial" charset="0"/>
              <a:cs typeface="Arial" charset="0"/>
            </a:endParaRPr>
          </a:p>
        </p:txBody>
      </p:sp>
      <p:sp>
        <p:nvSpPr>
          <p:cNvPr id="16" name="AutoShape 4"/>
          <p:cNvSpPr>
            <a:spLocks noChangeArrowheads="1"/>
          </p:cNvSpPr>
          <p:nvPr/>
        </p:nvSpPr>
        <p:spPr bwMode="auto">
          <a:xfrm>
            <a:off x="457200" y="2057400"/>
            <a:ext cx="2514600" cy="2352675"/>
          </a:xfrm>
          <a:prstGeom prst="foldedCorner">
            <a:avLst>
              <a:gd name="adj" fmla="val 12500"/>
            </a:avLst>
          </a:prstGeom>
          <a:noFill/>
          <a:ln w="9525">
            <a:solidFill>
              <a:schemeClr val="tx1"/>
            </a:solidFill>
            <a:round/>
            <a:headEnd/>
            <a:tailEnd/>
          </a:ln>
          <a:effectLst/>
        </p:spPr>
        <p:txBody>
          <a:bodyPr/>
          <a:lstStyle/>
          <a:p>
            <a:pPr eaLnBrk="1" hangingPunct="1"/>
            <a:r>
              <a:rPr kumimoji="1" lang="en-US" sz="2000" b="1" dirty="0">
                <a:solidFill>
                  <a:srgbClr val="990033"/>
                </a:solidFill>
                <a:effectLst>
                  <a:outerShdw blurRad="38100" dist="38100" dir="2700000" algn="tl">
                    <a:srgbClr val="C0C0C0"/>
                  </a:outerShdw>
                </a:effectLst>
                <a:latin typeface="Tempus Sans ITC" pitchFamily="82" charset="0"/>
                <a:ea typeface="ＭＳ Ｐゴシック" pitchFamily="34" charset="-128"/>
              </a:rPr>
              <a:t>#include &lt;</a:t>
            </a:r>
            <a:r>
              <a:rPr kumimoji="1" lang="id-ID" sz="2000" b="1" dirty="0">
                <a:solidFill>
                  <a:srgbClr val="990033"/>
                </a:solidFill>
                <a:effectLst>
                  <a:outerShdw blurRad="38100" dist="38100" dir="2700000" algn="tl">
                    <a:srgbClr val="C0C0C0"/>
                  </a:outerShdw>
                </a:effectLst>
                <a:latin typeface="Tempus Sans ITC" pitchFamily="82" charset="0"/>
                <a:ea typeface="ＭＳ Ｐゴシック" pitchFamily="34" charset="-128"/>
              </a:rPr>
              <a:t>stdio.h</a:t>
            </a:r>
            <a:r>
              <a:rPr kumimoji="1" lang="en-US" sz="2000" b="1" dirty="0">
                <a:solidFill>
                  <a:srgbClr val="990033"/>
                </a:solidFill>
                <a:effectLst>
                  <a:outerShdw blurRad="38100" dist="38100" dir="2700000" algn="tl">
                    <a:srgbClr val="C0C0C0"/>
                  </a:outerShdw>
                </a:effectLst>
                <a:latin typeface="Tempus Sans ITC" pitchFamily="82" charset="0"/>
                <a:ea typeface="ＭＳ Ｐゴシック" pitchFamily="34" charset="-128"/>
              </a:rPr>
              <a:t>&gt;</a:t>
            </a:r>
          </a:p>
          <a:p>
            <a:pPr eaLnBrk="1" hangingPunct="1"/>
            <a:endParaRPr kumimoji="1" lang="id-ID" sz="2000" b="1" dirty="0">
              <a:solidFill>
                <a:srgbClr val="990033"/>
              </a:solidFill>
              <a:effectLst>
                <a:outerShdw blurRad="38100" dist="38100" dir="2700000" algn="tl">
                  <a:srgbClr val="C0C0C0"/>
                </a:outerShdw>
              </a:effectLst>
              <a:latin typeface="Tempus Sans ITC" pitchFamily="82" charset="0"/>
              <a:ea typeface="ＭＳ Ｐゴシック" pitchFamily="34" charset="-128"/>
            </a:endParaRPr>
          </a:p>
          <a:p>
            <a:pPr eaLnBrk="1" hangingPunct="1"/>
            <a:r>
              <a:rPr kumimoji="1" lang="en-US" sz="2000" b="1" dirty="0">
                <a:solidFill>
                  <a:srgbClr val="990033"/>
                </a:solidFill>
                <a:effectLst>
                  <a:outerShdw blurRad="38100" dist="38100" dir="2700000" algn="tl">
                    <a:srgbClr val="C0C0C0"/>
                  </a:outerShdw>
                </a:effectLst>
                <a:latin typeface="Tempus Sans ITC" pitchFamily="82" charset="0"/>
                <a:ea typeface="ＭＳ Ｐゴシック" pitchFamily="34" charset="-128"/>
              </a:rPr>
              <a:t>main()</a:t>
            </a:r>
          </a:p>
          <a:p>
            <a:pPr eaLnBrk="1" hangingPunct="1"/>
            <a:r>
              <a:rPr kumimoji="1" lang="en-US" sz="2000" b="1" dirty="0">
                <a:solidFill>
                  <a:srgbClr val="990033"/>
                </a:solidFill>
                <a:effectLst>
                  <a:outerShdw blurRad="38100" dist="38100" dir="2700000" algn="tl">
                    <a:srgbClr val="C0C0C0"/>
                  </a:outerShdw>
                </a:effectLst>
                <a:latin typeface="Tempus Sans ITC" pitchFamily="82" charset="0"/>
                <a:ea typeface="ＭＳ Ｐゴシック" pitchFamily="34" charset="-128"/>
              </a:rPr>
              <a:t>{</a:t>
            </a:r>
          </a:p>
          <a:p>
            <a:pPr eaLnBrk="1" hangingPunct="1"/>
            <a:r>
              <a:rPr kumimoji="1" lang="en-US" sz="2000" b="1" dirty="0">
                <a:solidFill>
                  <a:srgbClr val="990033"/>
                </a:solidFill>
                <a:effectLst>
                  <a:outerShdw blurRad="38100" dist="38100" dir="2700000" algn="tl">
                    <a:srgbClr val="C0C0C0"/>
                  </a:outerShdw>
                </a:effectLst>
                <a:latin typeface="Tempus Sans ITC" pitchFamily="82" charset="0"/>
                <a:ea typeface="ＭＳ Ｐゴシック" pitchFamily="34" charset="-128"/>
              </a:rPr>
              <a:t>  </a:t>
            </a:r>
            <a:r>
              <a:rPr kumimoji="1" lang="id-ID" sz="2000" b="1" dirty="0">
                <a:solidFill>
                  <a:srgbClr val="990033"/>
                </a:solidFill>
                <a:effectLst>
                  <a:outerShdw blurRad="38100" dist="38100" dir="2700000" algn="tl">
                    <a:srgbClr val="C0C0C0"/>
                  </a:outerShdw>
                </a:effectLst>
                <a:latin typeface="Tempus Sans ITC" pitchFamily="82" charset="0"/>
                <a:ea typeface="ＭＳ Ｐゴシック" pitchFamily="34" charset="-128"/>
              </a:rPr>
              <a:t>printf(“</a:t>
            </a:r>
            <a:r>
              <a:rPr kumimoji="1" lang="id-ID" sz="2000" b="1" dirty="0" smtClean="0">
                <a:solidFill>
                  <a:srgbClr val="990033"/>
                </a:solidFill>
                <a:effectLst>
                  <a:outerShdw blurRad="38100" dist="38100" dir="2700000" algn="tl">
                    <a:srgbClr val="C0C0C0"/>
                  </a:outerShdw>
                </a:effectLst>
                <a:latin typeface="Tempus Sans ITC" pitchFamily="82" charset="0"/>
                <a:ea typeface="ＭＳ Ｐゴシック" pitchFamily="34" charset="-128"/>
              </a:rPr>
              <a:t>H</a:t>
            </a:r>
            <a:r>
              <a:rPr kumimoji="1" lang="en-US" sz="2000" b="1" smtClean="0">
                <a:solidFill>
                  <a:srgbClr val="990033"/>
                </a:solidFill>
                <a:effectLst>
                  <a:outerShdw blurRad="38100" dist="38100" dir="2700000" algn="tl">
                    <a:srgbClr val="C0C0C0"/>
                  </a:outerShdw>
                </a:effectLst>
                <a:latin typeface="Tempus Sans ITC" pitchFamily="82" charset="0"/>
                <a:ea typeface="ＭＳ Ｐゴシック" pitchFamily="34" charset="-128"/>
              </a:rPr>
              <a:t>e</a:t>
            </a:r>
            <a:r>
              <a:rPr kumimoji="1" lang="id-ID" sz="2000" b="1" smtClean="0">
                <a:solidFill>
                  <a:srgbClr val="990033"/>
                </a:solidFill>
                <a:effectLst>
                  <a:outerShdw blurRad="38100" dist="38100" dir="2700000" algn="tl">
                    <a:srgbClr val="C0C0C0"/>
                  </a:outerShdw>
                </a:effectLst>
                <a:latin typeface="Tempus Sans ITC" pitchFamily="82" charset="0"/>
                <a:ea typeface="ＭＳ Ｐゴシック" pitchFamily="34" charset="-128"/>
              </a:rPr>
              <a:t>llo</a:t>
            </a:r>
            <a:r>
              <a:rPr kumimoji="1" lang="id-ID" sz="2000" b="1">
                <a:solidFill>
                  <a:srgbClr val="990033"/>
                </a:solidFill>
                <a:effectLst>
                  <a:outerShdw blurRad="38100" dist="38100" dir="2700000" algn="tl">
                    <a:srgbClr val="C0C0C0"/>
                  </a:outerShdw>
                </a:effectLst>
                <a:latin typeface="Tempus Sans ITC" pitchFamily="82" charset="0"/>
                <a:ea typeface="ＭＳ Ｐゴシック" pitchFamily="34" charset="-128"/>
              </a:rPr>
              <a:t>”);</a:t>
            </a:r>
          </a:p>
          <a:p>
            <a:pPr eaLnBrk="1" hangingPunct="1"/>
            <a:r>
              <a:rPr kumimoji="1" lang="id-ID" sz="2000" b="1" dirty="0">
                <a:solidFill>
                  <a:srgbClr val="990033"/>
                </a:solidFill>
                <a:effectLst>
                  <a:outerShdw blurRad="38100" dist="38100" dir="2700000" algn="tl">
                    <a:srgbClr val="C0C0C0"/>
                  </a:outerShdw>
                </a:effectLst>
                <a:latin typeface="Tempus Sans ITC" pitchFamily="82" charset="0"/>
                <a:ea typeface="ＭＳ Ｐゴシック" pitchFamily="34" charset="-128"/>
              </a:rPr>
              <a:t>}</a:t>
            </a:r>
            <a:endParaRPr kumimoji="1" lang="en-US" sz="2000" b="1" dirty="0">
              <a:solidFill>
                <a:srgbClr val="990033"/>
              </a:solidFill>
              <a:effectLst>
                <a:outerShdw blurRad="38100" dist="38100" dir="2700000" algn="tl">
                  <a:srgbClr val="C0C0C0"/>
                </a:outerShdw>
              </a:effectLst>
              <a:latin typeface="Tempus Sans ITC" pitchFamily="82" charset="0"/>
              <a:ea typeface="ＭＳ Ｐゴシック" pitchFamily="34" charset="-128"/>
            </a:endParaRPr>
          </a:p>
        </p:txBody>
      </p:sp>
      <p:sp>
        <p:nvSpPr>
          <p:cNvPr id="17" name="Text Box 5"/>
          <p:cNvSpPr txBox="1">
            <a:spLocks noChangeArrowheads="1"/>
          </p:cNvSpPr>
          <p:nvPr/>
        </p:nvSpPr>
        <p:spPr bwMode="auto">
          <a:xfrm>
            <a:off x="906463" y="4648200"/>
            <a:ext cx="1743075" cy="457200"/>
          </a:xfrm>
          <a:prstGeom prst="rect">
            <a:avLst/>
          </a:prstGeom>
          <a:noFill/>
          <a:ln w="9525">
            <a:noFill/>
            <a:miter lim="800000"/>
            <a:headEnd/>
            <a:tailEnd/>
          </a:ln>
          <a:effec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r>
              <a:rPr kumimoji="1" lang="id-ID" sz="2400" b="1">
                <a:solidFill>
                  <a:srgbClr val="990033"/>
                </a:solidFill>
                <a:effectLst>
                  <a:outerShdw blurRad="38100" dist="38100" dir="2700000" algn="tl">
                    <a:srgbClr val="C0C0C0"/>
                  </a:outerShdw>
                </a:effectLst>
                <a:latin typeface="Tempus Sans ITC" pitchFamily="82" charset="0"/>
                <a:ea typeface="ＭＳ Ｐゴシック" pitchFamily="34" charset="-128"/>
              </a:rPr>
              <a:t>C Program</a:t>
            </a:r>
            <a:endParaRPr kumimoji="1" lang="en-US" sz="2400" b="1">
              <a:solidFill>
                <a:srgbClr val="990033"/>
              </a:solidFill>
              <a:effectLst>
                <a:outerShdw blurRad="38100" dist="38100" dir="2700000" algn="tl">
                  <a:srgbClr val="C0C0C0"/>
                </a:outerShdw>
              </a:effectLst>
              <a:latin typeface="Tempus Sans ITC" pitchFamily="82" charset="0"/>
              <a:ea typeface="ＭＳ Ｐゴシック" pitchFamily="34" charset="-128"/>
            </a:endParaRPr>
          </a:p>
        </p:txBody>
      </p:sp>
      <p:grpSp>
        <p:nvGrpSpPr>
          <p:cNvPr id="18" name="Group 6"/>
          <p:cNvGrpSpPr>
            <a:grpSpLocks/>
          </p:cNvGrpSpPr>
          <p:nvPr/>
        </p:nvGrpSpPr>
        <p:grpSpPr bwMode="auto">
          <a:xfrm>
            <a:off x="2971800" y="2743200"/>
            <a:ext cx="2438400" cy="981075"/>
            <a:chOff x="1344" y="1248"/>
            <a:chExt cx="1305" cy="624"/>
          </a:xfrm>
        </p:grpSpPr>
        <p:sp>
          <p:nvSpPr>
            <p:cNvPr id="19" name="AutoShape 7"/>
            <p:cNvSpPr>
              <a:spLocks noChangeArrowheads="1"/>
            </p:cNvSpPr>
            <p:nvPr/>
          </p:nvSpPr>
          <p:spPr bwMode="auto">
            <a:xfrm>
              <a:off x="1737" y="1248"/>
              <a:ext cx="912" cy="624"/>
            </a:xfrm>
            <a:prstGeom prst="roundRect">
              <a:avLst>
                <a:gd name="adj" fmla="val 16667"/>
              </a:avLst>
            </a:prstGeom>
            <a:noFill/>
            <a:ln w="9525">
              <a:solidFill>
                <a:schemeClr val="tx1"/>
              </a:solidFill>
              <a:round/>
              <a:headEnd/>
              <a:tailEnd/>
            </a:ln>
            <a:effectLst/>
          </p:spPr>
          <p:txBody>
            <a:bodyPr wrap="none" anchor="ctr"/>
            <a:lstStyle/>
            <a:p>
              <a:pPr algn="ct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C</a:t>
              </a:r>
              <a:r>
                <a:rPr kumimoji="1" lang="id-ID" b="1">
                  <a:solidFill>
                    <a:srgbClr val="990033"/>
                  </a:solidFill>
                  <a:effectLst>
                    <a:outerShdw blurRad="38100" dist="38100" dir="2700000" algn="tl">
                      <a:srgbClr val="C0C0C0"/>
                    </a:outerShdw>
                  </a:effectLst>
                  <a:latin typeface="Tempus Sans ITC" pitchFamily="82" charset="0"/>
                  <a:ea typeface="ＭＳ Ｐゴシック" pitchFamily="34" charset="-128"/>
                </a:rPr>
                <a:t> </a:t>
              </a:r>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Compiler</a:t>
              </a:r>
            </a:p>
          </p:txBody>
        </p:sp>
        <p:cxnSp>
          <p:nvCxnSpPr>
            <p:cNvPr id="20" name="AutoShape 8"/>
            <p:cNvCxnSpPr>
              <a:cxnSpLocks noChangeShapeType="1"/>
              <a:stCxn id="16" idx="3"/>
              <a:endCxn id="19" idx="1"/>
            </p:cNvCxnSpPr>
            <p:nvPr/>
          </p:nvCxnSpPr>
          <p:spPr bwMode="auto">
            <a:xfrm flipV="1">
              <a:off x="1344" y="1560"/>
              <a:ext cx="393" cy="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21" name="Group 9"/>
          <p:cNvGrpSpPr>
            <a:grpSpLocks/>
          </p:cNvGrpSpPr>
          <p:nvPr/>
        </p:nvGrpSpPr>
        <p:grpSpPr bwMode="auto">
          <a:xfrm>
            <a:off x="4905375" y="2209800"/>
            <a:ext cx="4144963" cy="2954338"/>
            <a:chOff x="2533" y="1008"/>
            <a:chExt cx="2271" cy="1573"/>
          </a:xfrm>
        </p:grpSpPr>
        <p:sp>
          <p:nvSpPr>
            <p:cNvPr id="22" name="AutoShape 10"/>
            <p:cNvSpPr>
              <a:spLocks noChangeArrowheads="1"/>
            </p:cNvSpPr>
            <p:nvPr/>
          </p:nvSpPr>
          <p:spPr bwMode="auto">
            <a:xfrm>
              <a:off x="3168" y="1008"/>
              <a:ext cx="864" cy="1104"/>
            </a:xfrm>
            <a:prstGeom prst="foldedCorner">
              <a:avLst>
                <a:gd name="adj" fmla="val 12500"/>
              </a:avLst>
            </a:prstGeom>
            <a:noFill/>
            <a:ln w="9525">
              <a:solidFill>
                <a:schemeClr val="tx1"/>
              </a:solidFill>
              <a:round/>
              <a:headEnd/>
              <a:tailEnd/>
            </a:ln>
            <a:effectLst/>
          </p:spPr>
          <p:txBody>
            <a:bodyPr/>
            <a:lstStyle/>
            <a:p>
              <a:pPr eaLnBrk="1" hangingPunct="1"/>
              <a:r>
                <a:rPr kumimoji="1" lang="en-US" b="1">
                  <a:solidFill>
                    <a:srgbClr val="990033"/>
                  </a:solidFill>
                  <a:effectLst>
                    <a:outerShdw blurRad="38100" dist="38100" dir="2700000" algn="tl">
                      <a:srgbClr val="C0C0C0"/>
                    </a:outerShdw>
                  </a:effectLst>
                  <a:latin typeface="Tempus Sans ITC" pitchFamily="82" charset="0"/>
                  <a:ea typeface="ＭＳ Ｐゴシック" pitchFamily="34" charset="-128"/>
                </a:rPr>
                <a:t>000101000011001010000100010010010101010101010010</a:t>
              </a:r>
            </a:p>
          </p:txBody>
        </p:sp>
        <p:sp>
          <p:nvSpPr>
            <p:cNvPr id="23" name="Text Box 11"/>
            <p:cNvSpPr txBox="1">
              <a:spLocks noChangeArrowheads="1"/>
            </p:cNvSpPr>
            <p:nvPr/>
          </p:nvSpPr>
          <p:spPr bwMode="auto">
            <a:xfrm>
              <a:off x="2533" y="2143"/>
              <a:ext cx="2271" cy="438"/>
            </a:xfrm>
            <a:prstGeom prst="rect">
              <a:avLst/>
            </a:prstGeom>
            <a:noFill/>
            <a:ln w="9525">
              <a:noFill/>
              <a:miter lim="800000"/>
              <a:headEnd/>
              <a:tailEnd/>
            </a:ln>
            <a:effec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r>
                <a:rPr kumimoji="1" lang="en-US" sz="2400" b="1">
                  <a:solidFill>
                    <a:srgbClr val="990033"/>
                  </a:solidFill>
                  <a:effectLst>
                    <a:outerShdw blurRad="38100" dist="38100" dir="2700000" algn="tl">
                      <a:srgbClr val="C0C0C0"/>
                    </a:outerShdw>
                  </a:effectLst>
                  <a:latin typeface="Tempus Sans ITC" pitchFamily="82" charset="0"/>
                  <a:ea typeface="ＭＳ Ｐゴシック" pitchFamily="34" charset="-128"/>
                </a:rPr>
                <a:t>Machine language program</a:t>
              </a:r>
            </a:p>
            <a:p>
              <a:pPr algn="ctr" eaLnBrk="1" hangingPunct="1"/>
              <a:r>
                <a:rPr kumimoji="1" lang="en-US" sz="2400" b="1">
                  <a:solidFill>
                    <a:srgbClr val="990033"/>
                  </a:solidFill>
                  <a:effectLst>
                    <a:outerShdw blurRad="38100" dist="38100" dir="2700000" algn="tl">
                      <a:srgbClr val="C0C0C0"/>
                    </a:outerShdw>
                  </a:effectLst>
                  <a:latin typeface="Tempus Sans ITC" pitchFamily="82" charset="0"/>
                  <a:ea typeface="ＭＳ Ｐゴシック" pitchFamily="34" charset="-128"/>
                </a:rPr>
                <a:t>(</a:t>
              </a:r>
              <a:r>
                <a:rPr kumimoji="1" lang="id-ID" sz="2400" b="1">
                  <a:solidFill>
                    <a:srgbClr val="990033"/>
                  </a:solidFill>
                  <a:effectLst>
                    <a:outerShdw blurRad="38100" dist="38100" dir="2700000" algn="tl">
                      <a:srgbClr val="C0C0C0"/>
                    </a:outerShdw>
                  </a:effectLst>
                  <a:latin typeface="Tempus Sans ITC" pitchFamily="82" charset="0"/>
                  <a:ea typeface="ＭＳ Ｐゴシック" pitchFamily="34" charset="-128"/>
                </a:rPr>
                <a:t>executable “.exe” </a:t>
              </a:r>
              <a:r>
                <a:rPr kumimoji="1" lang="en-US" sz="2400" b="1">
                  <a:solidFill>
                    <a:srgbClr val="990033"/>
                  </a:solidFill>
                  <a:effectLst>
                    <a:outerShdw blurRad="38100" dist="38100" dir="2700000" algn="tl">
                      <a:srgbClr val="C0C0C0"/>
                    </a:outerShdw>
                  </a:effectLst>
                  <a:latin typeface="Tempus Sans ITC" pitchFamily="82" charset="0"/>
                  <a:ea typeface="ＭＳ Ｐゴシック" pitchFamily="34" charset="-128"/>
                </a:rPr>
                <a:t>file)</a:t>
              </a:r>
            </a:p>
          </p:txBody>
        </p:sp>
        <p:cxnSp>
          <p:nvCxnSpPr>
            <p:cNvPr id="24" name="AutoShape 12"/>
            <p:cNvCxnSpPr>
              <a:cxnSpLocks noChangeShapeType="1"/>
              <a:stCxn id="19" idx="3"/>
              <a:endCxn id="22" idx="1"/>
            </p:cNvCxnSpPr>
            <p:nvPr/>
          </p:nvCxnSpPr>
          <p:spPr bwMode="auto">
            <a:xfrm>
              <a:off x="2810" y="1553"/>
              <a:ext cx="358" cy="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 name="Footer Placeholder 2"/>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984390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2"/>
  <p:tag name="ARTICULATE_PLAYLIST_ID" val="-1"/>
  <p:tag name="AUDIO_IMPORT" val="C:\eStudy\audio\How Can I Learn More.mp3"/>
  <p:tag name="AUDIO_ID" val="303"/>
  <p:tag name="ELAPSEDTIME" val="52.815"/>
</p:tagLst>
</file>

<file path=ppt/theme/theme1.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12028</TotalTime>
  <Words>2817</Words>
  <Application>Microsoft Office PowerPoint</Application>
  <PresentationFormat>On-screen Show (4:3)</PresentationFormat>
  <Paragraphs>814</Paragraphs>
  <Slides>43</Slides>
  <Notes>38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43</vt:i4>
      </vt:variant>
    </vt:vector>
  </HeadingPairs>
  <TitlesOfParts>
    <vt:vector size="57" baseType="lpstr">
      <vt:lpstr>ＭＳ Ｐゴシック</vt:lpstr>
      <vt:lpstr>Adobe Gothic Std B</vt:lpstr>
      <vt:lpstr>Arial</vt:lpstr>
      <vt:lpstr>Arial Narrow</vt:lpstr>
      <vt:lpstr>Calibri</vt:lpstr>
      <vt:lpstr>Courier New</vt:lpstr>
      <vt:lpstr>Lucida Console</vt:lpstr>
      <vt:lpstr>Symbol</vt:lpstr>
      <vt:lpstr>Tahoma</vt:lpstr>
      <vt:lpstr>Tempus Sans ITC</vt:lpstr>
      <vt:lpstr>Times New Roman</vt:lpstr>
      <vt:lpstr>Verdana</vt:lpstr>
      <vt:lpstr>Wingdings</vt:lpstr>
      <vt:lpstr>ESG-FocusAreas_Nov'12Update_Issue1</vt:lpstr>
      <vt:lpstr>Introduction to Java </vt:lpstr>
      <vt:lpstr>Objectives</vt:lpstr>
      <vt:lpstr>Agenda</vt:lpstr>
      <vt:lpstr>Introduction to Java</vt:lpstr>
      <vt:lpstr>Features of Java</vt:lpstr>
      <vt:lpstr>Platform Independence</vt:lpstr>
      <vt:lpstr>Java 2 Platform</vt:lpstr>
      <vt:lpstr>Assembly Language</vt:lpstr>
      <vt:lpstr>C Language</vt:lpstr>
      <vt:lpstr>Java Architecture</vt:lpstr>
      <vt:lpstr>PowerPoint Presentation</vt:lpstr>
      <vt:lpstr>Java Compiler</vt:lpstr>
      <vt:lpstr>Java Virtual Machine</vt:lpstr>
      <vt:lpstr>Development and Execution Infrastructure </vt:lpstr>
      <vt:lpstr>Just-In-Time Compiler (JIT)</vt:lpstr>
      <vt:lpstr>Java SE Platform Versions</vt:lpstr>
      <vt:lpstr>Java SE Development Kit (JDK)</vt:lpstr>
      <vt:lpstr>Environment Variables</vt:lpstr>
      <vt:lpstr>Hello World Program</vt:lpstr>
      <vt:lpstr>Try it out</vt:lpstr>
      <vt:lpstr>PowerPoint Presentation</vt:lpstr>
      <vt:lpstr>Comments</vt:lpstr>
      <vt:lpstr>Keywords </vt:lpstr>
      <vt:lpstr>Identifiers &amp; Literals</vt:lpstr>
      <vt:lpstr>Variables</vt:lpstr>
      <vt:lpstr>Data Types</vt:lpstr>
      <vt:lpstr>Primitive Data Types</vt:lpstr>
      <vt:lpstr>Unicode Character Set</vt:lpstr>
      <vt:lpstr>Operators</vt:lpstr>
      <vt:lpstr> Conversions and Casting </vt:lpstr>
      <vt:lpstr>Control Structures</vt:lpstr>
      <vt:lpstr>Flow Control Statements</vt:lpstr>
      <vt:lpstr>Arrays</vt:lpstr>
      <vt:lpstr>Arrays</vt:lpstr>
      <vt:lpstr>Multidimensional Arrays</vt:lpstr>
      <vt:lpstr>Strings</vt:lpstr>
      <vt:lpstr>Strings</vt:lpstr>
      <vt:lpstr>String Operations</vt:lpstr>
      <vt:lpstr>Arrays and for-each loop</vt:lpstr>
      <vt:lpstr>Command Line Arguments</vt:lpstr>
      <vt:lpstr>Try it out</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Patricia Roy</dc:creator>
  <cp:lastModifiedBy>Common Training user</cp:lastModifiedBy>
  <cp:revision>705</cp:revision>
  <dcterms:created xsi:type="dcterms:W3CDTF">1999-01-05T13:34:36Z</dcterms:created>
  <dcterms:modified xsi:type="dcterms:W3CDTF">2016-11-02T09:30:42Z</dcterms:modified>
</cp:coreProperties>
</file>