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handoutMasterIdLst>
    <p:handoutMasterId r:id="rId9"/>
  </p:handoutMasterIdLst>
  <p:sldIdLst>
    <p:sldId id="256" r:id="rId2"/>
    <p:sldId id="260" r:id="rId3"/>
    <p:sldId id="258" r:id="rId4"/>
    <p:sldId id="257" r:id="rId5"/>
    <p:sldId id="259" r:id="rId6"/>
    <p:sldId id="261"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99" autoAdjust="0"/>
  </p:normalViewPr>
  <p:slideViewPr>
    <p:cSldViewPr>
      <p:cViewPr varScale="1">
        <p:scale>
          <a:sx n="80" d="100"/>
          <a:sy n="80" d="100"/>
        </p:scale>
        <p:origin x="710" y="67"/>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9/23/2025</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9/23/2025</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9/23/2025</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9/23/2025</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9/23/2025</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9/23/2025</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9/23/2025</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9/23/2025</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9/23/2025</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9/23/2025</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9/23/2025</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9/23/2025</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9/23/2025</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2348880"/>
            <a:ext cx="9144000" cy="2223120"/>
          </a:xfrm>
        </p:spPr>
        <p:txBody>
          <a:bodyPr/>
          <a:lstStyle/>
          <a:p>
            <a:pPr algn="ctr"/>
            <a:r>
              <a:rPr lang="en-US" sz="6600" dirty="0">
                <a:solidFill>
                  <a:srgbClr val="FF0000"/>
                </a:solidFill>
                <a:latin typeface="Algerian" panose="04020705040A02060702" pitchFamily="82" charset="0"/>
              </a:rPr>
              <a:t>LOAN ELIGIBILITY CHECKER.py</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67CAB-6BB0-5CB8-2441-0BA35FA188A4}"/>
              </a:ext>
            </a:extLst>
          </p:cNvPr>
          <p:cNvSpPr>
            <a:spLocks noGrp="1"/>
          </p:cNvSpPr>
          <p:nvPr>
            <p:ph type="title"/>
          </p:nvPr>
        </p:nvSpPr>
        <p:spPr>
          <a:xfrm>
            <a:off x="1522414" y="476672"/>
            <a:ext cx="9143998" cy="1020762"/>
          </a:xfrm>
        </p:spPr>
        <p:txBody>
          <a:bodyPr/>
          <a:lstStyle/>
          <a:p>
            <a:pPr algn="ctr"/>
            <a:r>
              <a:rPr lang="en-IN" b="1" dirty="0">
                <a:solidFill>
                  <a:srgbClr val="FF0000"/>
                </a:solidFill>
                <a:latin typeface="Adobe Hebrew" panose="02040503050201020203" pitchFamily="18" charset="-79"/>
                <a:cs typeface="Adobe Hebrew" panose="02040503050201020203" pitchFamily="18" charset="-79"/>
              </a:rPr>
              <a:t>ABSTRACT AND OBJECTIVES </a:t>
            </a:r>
          </a:p>
        </p:txBody>
      </p:sp>
      <p:sp>
        <p:nvSpPr>
          <p:cNvPr id="3" name="Content Placeholder 2">
            <a:extLst>
              <a:ext uri="{FF2B5EF4-FFF2-40B4-BE49-F238E27FC236}">
                <a16:creationId xmlns:a16="http://schemas.microsoft.com/office/drawing/2014/main" id="{5E70BC8F-44B0-B66C-BF35-EC6107F2F207}"/>
              </a:ext>
            </a:extLst>
          </p:cNvPr>
          <p:cNvSpPr>
            <a:spLocks noGrp="1"/>
          </p:cNvSpPr>
          <p:nvPr>
            <p:ph idx="1"/>
          </p:nvPr>
        </p:nvSpPr>
        <p:spPr>
          <a:xfrm>
            <a:off x="1522414" y="1844824"/>
            <a:ext cx="9144000" cy="3528392"/>
          </a:xfrm>
        </p:spPr>
        <p:txBody>
          <a:bodyPr/>
          <a:lstStyle/>
          <a:p>
            <a:pPr algn="ctr"/>
            <a:endParaRPr lang="en-US" dirty="0">
              <a:latin typeface="Adobe Hebrew" panose="02040503050201020203" pitchFamily="18" charset="-79"/>
              <a:cs typeface="Adobe Hebrew" panose="02040503050201020203" pitchFamily="18" charset="-79"/>
            </a:endParaRPr>
          </a:p>
          <a:p>
            <a:pPr marL="0" indent="0" algn="ctr">
              <a:buNone/>
            </a:pPr>
            <a:r>
              <a:rPr lang="en-US" dirty="0">
                <a:latin typeface="Adobe Hebrew" panose="02040503050201020203" pitchFamily="18" charset="-79"/>
                <a:cs typeface="Adobe Hebrew" panose="02040503050201020203" pitchFamily="18" charset="-79"/>
              </a:rPr>
              <a:t>This project presents a user-friendly loan eligibility checker built using Python. It evaluates an applicant’s loan eligibility based on the user's inputs, such as income,  age, employment status, and credit score. The Python system ensures quick, easy, and accurate eligibility results without manual effort. Its simple interface makes it accessible for users and more user-friendly for first-time applicants.</a:t>
            </a:r>
            <a:endParaRPr lang="en-IN"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610318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41200-9EC7-7F18-0A55-A100F162B6A1}"/>
              </a:ext>
            </a:extLst>
          </p:cNvPr>
          <p:cNvSpPr>
            <a:spLocks noGrp="1"/>
          </p:cNvSpPr>
          <p:nvPr>
            <p:ph type="title"/>
          </p:nvPr>
        </p:nvSpPr>
        <p:spPr/>
        <p:txBody>
          <a:bodyPr/>
          <a:lstStyle/>
          <a:p>
            <a:pPr algn="ctr"/>
            <a:r>
              <a:rPr lang="en-IN" b="1" dirty="0">
                <a:solidFill>
                  <a:srgbClr val="FF0000"/>
                </a:solidFill>
                <a:latin typeface="Adobe Hebrew" panose="02040503050201020203" pitchFamily="18" charset="-79"/>
                <a:cs typeface="Adobe Hebrew" panose="02040503050201020203" pitchFamily="18" charset="-79"/>
              </a:rPr>
              <a:t>STRUCTURE WITH BASIC ELIGIBILITIES</a:t>
            </a:r>
          </a:p>
        </p:txBody>
      </p:sp>
      <p:sp>
        <p:nvSpPr>
          <p:cNvPr id="3" name="Content Placeholder 2">
            <a:extLst>
              <a:ext uri="{FF2B5EF4-FFF2-40B4-BE49-F238E27FC236}">
                <a16:creationId xmlns:a16="http://schemas.microsoft.com/office/drawing/2014/main" id="{B44C7432-7876-C55E-24E5-B140F713FF54}"/>
              </a:ext>
            </a:extLst>
          </p:cNvPr>
          <p:cNvSpPr>
            <a:spLocks noGrp="1"/>
          </p:cNvSpPr>
          <p:nvPr>
            <p:ph idx="1"/>
          </p:nvPr>
        </p:nvSpPr>
        <p:spPr>
          <a:xfrm>
            <a:off x="1522414" y="1700808"/>
            <a:ext cx="9144000" cy="4267200"/>
          </a:xfrm>
        </p:spPr>
        <p:txBody>
          <a:bodyPr>
            <a:normAutofit/>
          </a:bodyPr>
          <a:lstStyle/>
          <a:p>
            <a:pPr marL="457200" indent="-457200">
              <a:buFont typeface="+mj-lt"/>
              <a:buAutoNum type="arabicPeriod"/>
            </a:pPr>
            <a:r>
              <a:rPr lang="en-IN" dirty="0">
                <a:latin typeface="Adobe Hebrew" panose="02040503050201020203" pitchFamily="18" charset="-79"/>
                <a:cs typeface="Adobe Hebrew" panose="02040503050201020203" pitchFamily="18" charset="-79"/>
              </a:rPr>
              <a:t>INSTRUCTIONS: </a:t>
            </a:r>
          </a:p>
          <a:p>
            <a:pPr marL="502920" lvl="2" indent="0">
              <a:buNone/>
            </a:pPr>
            <a:r>
              <a:rPr lang="en-US" sz="2400" dirty="0">
                <a:latin typeface="Adobe Hebrew" panose="02040503050201020203" pitchFamily="18" charset="-79"/>
                <a:cs typeface="Adobe Hebrew" panose="02040503050201020203" pitchFamily="18" charset="-79"/>
              </a:rPr>
              <a:t>This helps the user understand the program and the details that need</a:t>
            </a:r>
            <a:r>
              <a:rPr lang="en-IN" sz="2400" dirty="0">
                <a:latin typeface="Adobe Hebrew" panose="02040503050201020203" pitchFamily="18" charset="-79"/>
                <a:cs typeface="Adobe Hebrew" panose="02040503050201020203" pitchFamily="18" charset="-79"/>
              </a:rPr>
              <a:t> to be provided.</a:t>
            </a:r>
          </a:p>
          <a:p>
            <a:pPr marL="457200" indent="-457200">
              <a:buFont typeface="+mj-lt"/>
              <a:buAutoNum type="arabicPeriod"/>
            </a:pPr>
            <a:r>
              <a:rPr lang="en-IN" dirty="0">
                <a:latin typeface="Adobe Hebrew" panose="02040503050201020203" pitchFamily="18" charset="-79"/>
                <a:cs typeface="Adobe Hebrew" panose="02040503050201020203" pitchFamily="18" charset="-79"/>
              </a:rPr>
              <a:t>REGISTER NATIONALITY: </a:t>
            </a:r>
          </a:p>
          <a:p>
            <a:pPr marL="502920" lvl="2" indent="0">
              <a:buNone/>
            </a:pPr>
            <a:r>
              <a:rPr lang="en-IN" sz="2400" dirty="0">
                <a:latin typeface="Adobe Hebrew" panose="02040503050201020203" pitchFamily="18" charset="-79"/>
                <a:cs typeface="Adobe Hebrew" panose="02040503050201020203" pitchFamily="18" charset="-79"/>
              </a:rPr>
              <a:t>The applicant must enter his/her nationality as the first key to start the eligibility check. </a:t>
            </a:r>
          </a:p>
          <a:p>
            <a:pPr marL="457200" indent="-457200">
              <a:buFont typeface="+mj-lt"/>
              <a:buAutoNum type="arabicPeriod"/>
            </a:pPr>
            <a:r>
              <a:rPr lang="en-IN" dirty="0">
                <a:latin typeface="Adobe Hebrew" panose="02040503050201020203" pitchFamily="18" charset="-79"/>
                <a:cs typeface="Adobe Hebrew" panose="02040503050201020203" pitchFamily="18" charset="-79"/>
              </a:rPr>
              <a:t>REGISTER AGE: </a:t>
            </a:r>
          </a:p>
          <a:p>
            <a:pPr marL="502920" lvl="2" indent="0">
              <a:buNone/>
            </a:pPr>
            <a:r>
              <a:rPr lang="en-IN" sz="2400" dirty="0">
                <a:latin typeface="Adobe Hebrew" panose="02040503050201020203" pitchFamily="18" charset="-79"/>
                <a:cs typeface="Adobe Hebrew" panose="02040503050201020203" pitchFamily="18" charset="-79"/>
              </a:rPr>
              <a:t>The applicant’s Age is the second key to start the eligibility check program.</a:t>
            </a:r>
          </a:p>
          <a:p>
            <a:pPr marL="0" indent="0">
              <a:buNone/>
            </a:pPr>
            <a:endParaRPr lang="en-IN"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2695001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D06FE-BAF7-A4CF-260B-E9C1D10A8EA9}"/>
              </a:ext>
            </a:extLst>
          </p:cNvPr>
          <p:cNvSpPr>
            <a:spLocks noGrp="1"/>
          </p:cNvSpPr>
          <p:nvPr>
            <p:ph type="title"/>
          </p:nvPr>
        </p:nvSpPr>
        <p:spPr/>
        <p:txBody>
          <a:bodyPr/>
          <a:lstStyle/>
          <a:p>
            <a:pPr algn="ctr"/>
            <a:r>
              <a:rPr lang="en-IN" b="1" dirty="0">
                <a:solidFill>
                  <a:srgbClr val="FF0000"/>
                </a:solidFill>
                <a:latin typeface="Adobe Hebrew" panose="02040503050201020203" pitchFamily="18" charset="-79"/>
                <a:cs typeface="Adobe Hebrew" panose="02040503050201020203" pitchFamily="18" charset="-79"/>
              </a:rPr>
              <a:t>TYPES OF LOANS AND THEIR INPUTS</a:t>
            </a:r>
          </a:p>
        </p:txBody>
      </p:sp>
      <p:sp>
        <p:nvSpPr>
          <p:cNvPr id="3" name="Content Placeholder 2">
            <a:extLst>
              <a:ext uri="{FF2B5EF4-FFF2-40B4-BE49-F238E27FC236}">
                <a16:creationId xmlns:a16="http://schemas.microsoft.com/office/drawing/2014/main" id="{2A88E4AD-C753-FBA8-92B3-0309B8D51884}"/>
              </a:ext>
            </a:extLst>
          </p:cNvPr>
          <p:cNvSpPr>
            <a:spLocks noGrp="1"/>
          </p:cNvSpPr>
          <p:nvPr>
            <p:ph sz="half" idx="1"/>
          </p:nvPr>
        </p:nvSpPr>
        <p:spPr>
          <a:xfrm>
            <a:off x="1522413" y="1905000"/>
            <a:ext cx="3059831" cy="4267200"/>
          </a:xfrm>
        </p:spPr>
        <p:txBody>
          <a:bodyPr>
            <a:normAutofit fontScale="92500" lnSpcReduction="10000"/>
          </a:bodyPr>
          <a:lstStyle/>
          <a:p>
            <a:pPr marL="0" indent="0" algn="ctr">
              <a:buNone/>
            </a:pPr>
            <a:r>
              <a:rPr lang="en-IN" b="1" dirty="0">
                <a:latin typeface="Adobe Hebrew" panose="02040503050201020203" pitchFamily="18" charset="-79"/>
                <a:cs typeface="Adobe Hebrew" panose="02040503050201020203" pitchFamily="18" charset="-79"/>
              </a:rPr>
              <a:t>1). PERSONAL LOAN </a:t>
            </a:r>
          </a:p>
          <a:p>
            <a:pPr>
              <a:buFont typeface="Wingdings" panose="05000000000000000000" pitchFamily="2" charset="2"/>
              <a:buChar char="Ø"/>
            </a:pPr>
            <a:r>
              <a:rPr lang="en-IN" dirty="0">
                <a:latin typeface="Adobe Hebrew" panose="02040503050201020203" pitchFamily="18" charset="-79"/>
                <a:cs typeface="Adobe Hebrew" panose="02040503050201020203" pitchFamily="18" charset="-79"/>
              </a:rPr>
              <a:t>Name</a:t>
            </a:r>
          </a:p>
          <a:p>
            <a:pPr>
              <a:buFont typeface="Wingdings" panose="05000000000000000000" pitchFamily="2" charset="2"/>
              <a:buChar char="Ø"/>
            </a:pPr>
            <a:r>
              <a:rPr lang="en-IN" dirty="0">
                <a:latin typeface="Adobe Hebrew" panose="02040503050201020203" pitchFamily="18" charset="-79"/>
                <a:cs typeface="Adobe Hebrew" panose="02040503050201020203" pitchFamily="18" charset="-79"/>
              </a:rPr>
              <a:t>Gender </a:t>
            </a:r>
          </a:p>
          <a:p>
            <a:pPr>
              <a:buFont typeface="Wingdings" panose="05000000000000000000" pitchFamily="2" charset="2"/>
              <a:buChar char="Ø"/>
            </a:pPr>
            <a:r>
              <a:rPr lang="en-IN" dirty="0">
                <a:latin typeface="Adobe Hebrew" panose="02040503050201020203" pitchFamily="18" charset="-79"/>
                <a:cs typeface="Adobe Hebrew" panose="02040503050201020203" pitchFamily="18" charset="-79"/>
              </a:rPr>
              <a:t>Employment Status</a:t>
            </a:r>
          </a:p>
          <a:p>
            <a:pPr>
              <a:buFont typeface="Wingdings" panose="05000000000000000000" pitchFamily="2" charset="2"/>
              <a:buChar char="Ø"/>
            </a:pPr>
            <a:r>
              <a:rPr lang="en-IN" dirty="0">
                <a:latin typeface="Adobe Hebrew" panose="02040503050201020203" pitchFamily="18" charset="-79"/>
                <a:cs typeface="Adobe Hebrew" panose="02040503050201020203" pitchFamily="18" charset="-79"/>
              </a:rPr>
              <a:t>Income</a:t>
            </a:r>
          </a:p>
          <a:p>
            <a:pPr>
              <a:buFont typeface="Wingdings" panose="05000000000000000000" pitchFamily="2" charset="2"/>
              <a:buChar char="Ø"/>
            </a:pPr>
            <a:r>
              <a:rPr lang="en-IN" dirty="0">
                <a:latin typeface="Adobe Hebrew" panose="02040503050201020203" pitchFamily="18" charset="-79"/>
                <a:cs typeface="Adobe Hebrew" panose="02040503050201020203" pitchFamily="18" charset="-79"/>
              </a:rPr>
              <a:t>Loan Amount</a:t>
            </a:r>
          </a:p>
          <a:p>
            <a:pPr>
              <a:buFont typeface="Wingdings" panose="05000000000000000000" pitchFamily="2" charset="2"/>
              <a:buChar char="Ø"/>
            </a:pPr>
            <a:r>
              <a:rPr lang="en-IN" dirty="0">
                <a:latin typeface="Adobe Hebrew" panose="02040503050201020203" pitchFamily="18" charset="-79"/>
                <a:cs typeface="Adobe Hebrew" panose="02040503050201020203" pitchFamily="18" charset="-79"/>
              </a:rPr>
              <a:t>Credit Score</a:t>
            </a:r>
          </a:p>
          <a:p>
            <a:pPr>
              <a:buFont typeface="Wingdings" panose="05000000000000000000" pitchFamily="2" charset="2"/>
              <a:buChar char="Ø"/>
            </a:pPr>
            <a:r>
              <a:rPr lang="en-IN" dirty="0">
                <a:latin typeface="Adobe Hebrew" panose="02040503050201020203" pitchFamily="18" charset="-79"/>
                <a:cs typeface="Adobe Hebrew" panose="02040503050201020203" pitchFamily="18" charset="-79"/>
              </a:rPr>
              <a:t>Collateral Or Non-collateral</a:t>
            </a:r>
          </a:p>
        </p:txBody>
      </p:sp>
      <p:sp>
        <p:nvSpPr>
          <p:cNvPr id="4" name="Content Placeholder 3">
            <a:extLst>
              <a:ext uri="{FF2B5EF4-FFF2-40B4-BE49-F238E27FC236}">
                <a16:creationId xmlns:a16="http://schemas.microsoft.com/office/drawing/2014/main" id="{C32F4F4D-3304-903D-08CE-8C8EE7CFDDD9}"/>
              </a:ext>
            </a:extLst>
          </p:cNvPr>
          <p:cNvSpPr>
            <a:spLocks noGrp="1"/>
          </p:cNvSpPr>
          <p:nvPr>
            <p:ph sz="half" idx="2"/>
          </p:nvPr>
        </p:nvSpPr>
        <p:spPr>
          <a:xfrm>
            <a:off x="5128729" y="1905000"/>
            <a:ext cx="2439885" cy="4267200"/>
          </a:xfrm>
        </p:spPr>
        <p:txBody>
          <a:bodyPr>
            <a:normAutofit fontScale="92500" lnSpcReduction="10000"/>
          </a:bodyPr>
          <a:lstStyle/>
          <a:p>
            <a:pPr marL="0" indent="0" algn="ctr">
              <a:buNone/>
            </a:pPr>
            <a:r>
              <a:rPr lang="en-IN" dirty="0">
                <a:latin typeface="Adobe Hebrew" panose="02040503050201020203" pitchFamily="18" charset="-79"/>
                <a:cs typeface="Adobe Hebrew" panose="02040503050201020203" pitchFamily="18" charset="-79"/>
              </a:rPr>
              <a:t>2). GOLD LOAN</a:t>
            </a:r>
          </a:p>
          <a:p>
            <a:pPr>
              <a:buFont typeface="Wingdings" panose="05000000000000000000" pitchFamily="2" charset="2"/>
              <a:buChar char="Ø"/>
            </a:pPr>
            <a:r>
              <a:rPr lang="en-IN" dirty="0">
                <a:latin typeface="Adobe Hebrew" panose="02040503050201020203" pitchFamily="18" charset="-79"/>
                <a:cs typeface="Adobe Hebrew" panose="02040503050201020203" pitchFamily="18" charset="-79"/>
              </a:rPr>
              <a:t>Name </a:t>
            </a:r>
          </a:p>
          <a:p>
            <a:pPr>
              <a:buFont typeface="Wingdings" panose="05000000000000000000" pitchFamily="2" charset="2"/>
              <a:buChar char="Ø"/>
            </a:pPr>
            <a:r>
              <a:rPr lang="en-IN" dirty="0">
                <a:latin typeface="Adobe Hebrew" panose="02040503050201020203" pitchFamily="18" charset="-79"/>
                <a:cs typeface="Adobe Hebrew" panose="02040503050201020203" pitchFamily="18" charset="-79"/>
              </a:rPr>
              <a:t>Gender</a:t>
            </a:r>
          </a:p>
          <a:p>
            <a:pPr>
              <a:buFont typeface="Wingdings" panose="05000000000000000000" pitchFamily="2" charset="2"/>
              <a:buChar char="Ø"/>
            </a:pPr>
            <a:r>
              <a:rPr lang="en-IN" dirty="0">
                <a:latin typeface="Adobe Hebrew" panose="02040503050201020203" pitchFamily="18" charset="-79"/>
                <a:cs typeface="Adobe Hebrew" panose="02040503050201020203" pitchFamily="18" charset="-79"/>
              </a:rPr>
              <a:t>Gold Purity</a:t>
            </a:r>
          </a:p>
          <a:p>
            <a:pPr marL="0" indent="0">
              <a:buNone/>
            </a:pPr>
            <a:endParaRPr lang="en-IN" dirty="0"/>
          </a:p>
          <a:p>
            <a:pPr marL="0" indent="0">
              <a:buNone/>
            </a:pPr>
            <a:endParaRPr lang="en-IN" dirty="0"/>
          </a:p>
        </p:txBody>
      </p:sp>
      <p:sp>
        <p:nvSpPr>
          <p:cNvPr id="5" name="Content Placeholder 3">
            <a:extLst>
              <a:ext uri="{FF2B5EF4-FFF2-40B4-BE49-F238E27FC236}">
                <a16:creationId xmlns:a16="http://schemas.microsoft.com/office/drawing/2014/main" id="{6D24889C-F82A-0AFA-516F-D8150BD6A379}"/>
              </a:ext>
            </a:extLst>
          </p:cNvPr>
          <p:cNvSpPr txBox="1">
            <a:spLocks/>
          </p:cNvSpPr>
          <p:nvPr/>
        </p:nvSpPr>
        <p:spPr>
          <a:xfrm>
            <a:off x="8115099" y="1905000"/>
            <a:ext cx="2551313" cy="4004084"/>
          </a:xfrm>
          <a:prstGeom prst="rect">
            <a:avLst/>
          </a:prstGeom>
        </p:spPr>
        <p:txBody>
          <a:bodyPr vert="horz" lIns="91440" tIns="45720" rIns="91440" bIns="45720" rtlCol="0">
            <a:normAutofit fontScale="92500"/>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956816"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956816"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56816"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1956816"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0" indent="0" algn="ctr">
              <a:buNone/>
            </a:pPr>
            <a:r>
              <a:rPr lang="en-IN" b="1" dirty="0">
                <a:latin typeface="Adobe Hebrew" panose="02040503050201020203" pitchFamily="18" charset="-79"/>
                <a:cs typeface="Adobe Hebrew" panose="02040503050201020203" pitchFamily="18" charset="-79"/>
              </a:rPr>
              <a:t>3). OTHER  LOAN</a:t>
            </a:r>
          </a:p>
          <a:p>
            <a:pPr>
              <a:buFont typeface="Wingdings" panose="05000000000000000000" pitchFamily="2" charset="2"/>
              <a:buChar char="Ø"/>
            </a:pPr>
            <a:r>
              <a:rPr lang="en-IN" dirty="0">
                <a:latin typeface="Adobe Hebrew" panose="02040503050201020203" pitchFamily="18" charset="-79"/>
                <a:cs typeface="Adobe Hebrew" panose="02040503050201020203" pitchFamily="18" charset="-79"/>
              </a:rPr>
              <a:t>Name</a:t>
            </a:r>
          </a:p>
          <a:p>
            <a:pPr>
              <a:buFont typeface="Wingdings" panose="05000000000000000000" pitchFamily="2" charset="2"/>
              <a:buChar char="Ø"/>
            </a:pPr>
            <a:r>
              <a:rPr lang="en-IN" dirty="0">
                <a:latin typeface="Adobe Hebrew" panose="02040503050201020203" pitchFamily="18" charset="-79"/>
                <a:cs typeface="Adobe Hebrew" panose="02040503050201020203" pitchFamily="18" charset="-79"/>
              </a:rPr>
              <a:t>Gender </a:t>
            </a:r>
          </a:p>
          <a:p>
            <a:pPr>
              <a:buFont typeface="Wingdings" panose="05000000000000000000" pitchFamily="2" charset="2"/>
              <a:buChar char="Ø"/>
            </a:pPr>
            <a:r>
              <a:rPr lang="en-IN" dirty="0">
                <a:latin typeface="Adobe Hebrew" panose="02040503050201020203" pitchFamily="18" charset="-79"/>
                <a:cs typeface="Adobe Hebrew" panose="02040503050201020203" pitchFamily="18" charset="-79"/>
              </a:rPr>
              <a:t>Employment Status</a:t>
            </a:r>
          </a:p>
          <a:p>
            <a:pPr>
              <a:buFont typeface="Wingdings" panose="05000000000000000000" pitchFamily="2" charset="2"/>
              <a:buChar char="Ø"/>
            </a:pPr>
            <a:r>
              <a:rPr lang="en-IN" dirty="0">
                <a:latin typeface="Adobe Hebrew" panose="02040503050201020203" pitchFamily="18" charset="-79"/>
                <a:cs typeface="Adobe Hebrew" panose="02040503050201020203" pitchFamily="18" charset="-79"/>
              </a:rPr>
              <a:t>Income</a:t>
            </a:r>
          </a:p>
          <a:p>
            <a:pPr>
              <a:buFont typeface="Wingdings" panose="05000000000000000000" pitchFamily="2" charset="2"/>
              <a:buChar char="Ø"/>
            </a:pPr>
            <a:r>
              <a:rPr lang="en-IN" dirty="0">
                <a:latin typeface="Adobe Hebrew" panose="02040503050201020203" pitchFamily="18" charset="-79"/>
                <a:cs typeface="Adobe Hebrew" panose="02040503050201020203" pitchFamily="18" charset="-79"/>
              </a:rPr>
              <a:t>Loan Amount</a:t>
            </a:r>
          </a:p>
          <a:p>
            <a:pPr>
              <a:buFont typeface="Wingdings" panose="05000000000000000000" pitchFamily="2" charset="2"/>
              <a:buChar char="Ø"/>
            </a:pPr>
            <a:r>
              <a:rPr lang="en-IN" dirty="0">
                <a:latin typeface="Adobe Hebrew" panose="02040503050201020203" pitchFamily="18" charset="-79"/>
                <a:cs typeface="Adobe Hebrew" panose="02040503050201020203" pitchFamily="18" charset="-79"/>
              </a:rPr>
              <a:t>Credit Score</a:t>
            </a:r>
          </a:p>
        </p:txBody>
      </p:sp>
    </p:spTree>
    <p:extLst>
      <p:ext uri="{BB962C8B-B14F-4D97-AF65-F5344CB8AC3E}">
        <p14:creationId xmlns:p14="http://schemas.microsoft.com/office/powerpoint/2010/main" val="2557850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EC3ED-E826-92E6-F700-A378D021D950}"/>
              </a:ext>
            </a:extLst>
          </p:cNvPr>
          <p:cNvSpPr>
            <a:spLocks noGrp="1"/>
          </p:cNvSpPr>
          <p:nvPr>
            <p:ph type="title"/>
          </p:nvPr>
        </p:nvSpPr>
        <p:spPr/>
        <p:txBody>
          <a:bodyPr/>
          <a:lstStyle/>
          <a:p>
            <a:pPr algn="ctr"/>
            <a:r>
              <a:rPr lang="en-US" b="1" dirty="0">
                <a:solidFill>
                  <a:srgbClr val="FF0000"/>
                </a:solidFill>
                <a:latin typeface="Adobe Hebrew" panose="02040503050201020203" pitchFamily="18" charset="-79"/>
                <a:cs typeface="Adobe Hebrew" panose="02040503050201020203" pitchFamily="18" charset="-79"/>
              </a:rPr>
              <a:t>PYTHON CONCEPTS USED</a:t>
            </a:r>
            <a:endParaRPr lang="en-IN" b="1" dirty="0">
              <a:solidFill>
                <a:srgbClr val="FF0000"/>
              </a:solidFill>
              <a:latin typeface="Adobe Hebrew" panose="02040503050201020203" pitchFamily="18" charset="-79"/>
              <a:cs typeface="Adobe Hebrew" panose="02040503050201020203" pitchFamily="18" charset="-79"/>
            </a:endParaRPr>
          </a:p>
        </p:txBody>
      </p:sp>
      <p:sp>
        <p:nvSpPr>
          <p:cNvPr id="3" name="Content Placeholder 2">
            <a:extLst>
              <a:ext uri="{FF2B5EF4-FFF2-40B4-BE49-F238E27FC236}">
                <a16:creationId xmlns:a16="http://schemas.microsoft.com/office/drawing/2014/main" id="{AF74D612-6602-9ED0-8FDF-D74EF996A039}"/>
              </a:ext>
            </a:extLst>
          </p:cNvPr>
          <p:cNvSpPr>
            <a:spLocks noGrp="1"/>
          </p:cNvSpPr>
          <p:nvPr>
            <p:ph idx="1"/>
          </p:nvPr>
        </p:nvSpPr>
        <p:spPr>
          <a:xfrm>
            <a:off x="2353419" y="1484784"/>
            <a:ext cx="7481986" cy="4267200"/>
          </a:xfrm>
        </p:spPr>
        <p:txBody>
          <a:bodyPr>
            <a:normAutofit lnSpcReduction="10000"/>
          </a:bodyPr>
          <a:lstStyle/>
          <a:p>
            <a:pPr>
              <a:buFont typeface="Wingdings" panose="05000000000000000000" pitchFamily="2" charset="2"/>
              <a:buChar char="ü"/>
            </a:pPr>
            <a:endParaRPr lang="en-US" dirty="0">
              <a:latin typeface="Adobe Hebrew" panose="02040503050201020203" pitchFamily="18" charset="-79"/>
              <a:cs typeface="Adobe Hebrew" panose="02040503050201020203" pitchFamily="18" charset="-79"/>
            </a:endParaRPr>
          </a:p>
          <a:p>
            <a:pPr>
              <a:buFont typeface="Wingdings" panose="05000000000000000000" pitchFamily="2" charset="2"/>
              <a:buChar char="ü"/>
            </a:pPr>
            <a:r>
              <a:rPr lang="en-US" dirty="0">
                <a:latin typeface="Adobe Hebrew" panose="02040503050201020203" pitchFamily="18" charset="-79"/>
                <a:cs typeface="Adobe Hebrew" panose="02040503050201020203" pitchFamily="18" charset="-79"/>
              </a:rPr>
              <a:t> Python Operations </a:t>
            </a:r>
          </a:p>
          <a:p>
            <a:pPr>
              <a:buFont typeface="Wingdings" panose="05000000000000000000" pitchFamily="2" charset="2"/>
              <a:buChar char="ü"/>
            </a:pPr>
            <a:r>
              <a:rPr lang="en-US" dirty="0">
                <a:latin typeface="Adobe Hebrew" panose="02040503050201020203" pitchFamily="18" charset="-79"/>
                <a:cs typeface="Adobe Hebrew" panose="02040503050201020203" pitchFamily="18" charset="-79"/>
              </a:rPr>
              <a:t> Conditional Statements(if, Elif, Else, Nested If)</a:t>
            </a:r>
          </a:p>
          <a:p>
            <a:pPr>
              <a:buFont typeface="Wingdings" panose="05000000000000000000" pitchFamily="2" charset="2"/>
              <a:buChar char="ü"/>
            </a:pPr>
            <a:r>
              <a:rPr lang="en-US" dirty="0">
                <a:latin typeface="Adobe Hebrew" panose="02040503050201020203" pitchFamily="18" charset="-79"/>
                <a:cs typeface="Adobe Hebrew" panose="02040503050201020203" pitchFamily="18" charset="-79"/>
              </a:rPr>
              <a:t> Loops(while True)</a:t>
            </a:r>
          </a:p>
          <a:p>
            <a:pPr>
              <a:buFont typeface="Wingdings" panose="05000000000000000000" pitchFamily="2" charset="2"/>
              <a:buChar char="ü"/>
            </a:pPr>
            <a:r>
              <a:rPr lang="en-US" dirty="0">
                <a:latin typeface="Adobe Hebrew" panose="02040503050201020203" pitchFamily="18" charset="-79"/>
                <a:cs typeface="Adobe Hebrew" panose="02040503050201020203" pitchFamily="18" charset="-79"/>
              </a:rPr>
              <a:t> String Data Type</a:t>
            </a:r>
          </a:p>
          <a:p>
            <a:pPr>
              <a:buFont typeface="Wingdings" panose="05000000000000000000" pitchFamily="2" charset="2"/>
              <a:buChar char="ü"/>
            </a:pPr>
            <a:r>
              <a:rPr lang="en-US" dirty="0">
                <a:latin typeface="Adobe Hebrew" panose="02040503050201020203" pitchFamily="18" charset="-79"/>
                <a:cs typeface="Adobe Hebrew" panose="02040503050201020203" pitchFamily="18" charset="-79"/>
              </a:rPr>
              <a:t> Functions Without Return Statements</a:t>
            </a:r>
          </a:p>
          <a:p>
            <a:pPr>
              <a:buFont typeface="Wingdings" panose="05000000000000000000" pitchFamily="2" charset="2"/>
              <a:buChar char="ü"/>
            </a:pPr>
            <a:r>
              <a:rPr lang="en-US" dirty="0">
                <a:latin typeface="Adobe Hebrew" panose="02040503050201020203" pitchFamily="18" charset="-79"/>
                <a:cs typeface="Adobe Hebrew" panose="02040503050201020203" pitchFamily="18" charset="-79"/>
              </a:rPr>
              <a:t> Built-in Function</a:t>
            </a:r>
          </a:p>
          <a:p>
            <a:pPr>
              <a:buFont typeface="Wingdings" panose="05000000000000000000" pitchFamily="2" charset="2"/>
              <a:buChar char="ü"/>
            </a:pPr>
            <a:r>
              <a:rPr lang="en-US" dirty="0">
                <a:latin typeface="Adobe Hebrew" panose="02040503050201020203" pitchFamily="18" charset="-79"/>
                <a:cs typeface="Adobe Hebrew" panose="02040503050201020203" pitchFamily="18" charset="-79"/>
              </a:rPr>
              <a:t> Exceptional Handlings</a:t>
            </a:r>
          </a:p>
          <a:p>
            <a:pPr>
              <a:buFont typeface="Wingdings" panose="05000000000000000000" pitchFamily="2" charset="2"/>
              <a:buChar char="ü"/>
            </a:pPr>
            <a:endParaRPr lang="en-IN"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2297693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3F5C-D81E-BE84-485D-3D484994D4DF}"/>
              </a:ext>
            </a:extLst>
          </p:cNvPr>
          <p:cNvSpPr>
            <a:spLocks noGrp="1"/>
          </p:cNvSpPr>
          <p:nvPr>
            <p:ph type="title"/>
          </p:nvPr>
        </p:nvSpPr>
        <p:spPr/>
        <p:txBody>
          <a:bodyPr/>
          <a:lstStyle/>
          <a:p>
            <a:pPr algn="ctr"/>
            <a:r>
              <a:rPr lang="en-IN" b="1" dirty="0">
                <a:solidFill>
                  <a:srgbClr val="FF0000"/>
                </a:solidFill>
                <a:latin typeface="Adobe Hebrew" panose="02040503050201020203" pitchFamily="18" charset="-79"/>
                <a:cs typeface="Adobe Hebrew" panose="02040503050201020203" pitchFamily="18" charset="-79"/>
              </a:rPr>
              <a:t>DEMO OUTPUT</a:t>
            </a:r>
          </a:p>
        </p:txBody>
      </p:sp>
      <p:sp>
        <p:nvSpPr>
          <p:cNvPr id="3" name="Content Placeholder 2">
            <a:extLst>
              <a:ext uri="{FF2B5EF4-FFF2-40B4-BE49-F238E27FC236}">
                <a16:creationId xmlns:a16="http://schemas.microsoft.com/office/drawing/2014/main" id="{709205BE-0CDD-A5E5-F6B5-C067E8F6F9D4}"/>
              </a:ext>
            </a:extLst>
          </p:cNvPr>
          <p:cNvSpPr>
            <a:spLocks noGrp="1"/>
          </p:cNvSpPr>
          <p:nvPr>
            <p:ph idx="1"/>
          </p:nvPr>
        </p:nvSpPr>
        <p:spPr>
          <a:xfrm>
            <a:off x="1522414" y="1905000"/>
            <a:ext cx="9144000" cy="4188296"/>
          </a:xfrm>
        </p:spPr>
        <p:txBody>
          <a:bodyPr/>
          <a:lstStyle/>
          <a:p>
            <a:pPr marL="514350" indent="-514350">
              <a:buFont typeface="+mj-lt"/>
              <a:buAutoNum type="romanLcPeriod"/>
            </a:pPr>
            <a:r>
              <a:rPr lang="en-US" dirty="0">
                <a:latin typeface="Adobe Hebrew" panose="02040503050201020203" pitchFamily="18" charset="-79"/>
                <a:cs typeface="Adobe Hebrew" panose="02040503050201020203" pitchFamily="18" charset="-79"/>
              </a:rPr>
              <a:t>Get User’s Nationality As Input (Approved/Rejected)</a:t>
            </a:r>
          </a:p>
          <a:p>
            <a:pPr marL="514350" indent="-514350">
              <a:buFont typeface="+mj-lt"/>
              <a:buAutoNum type="romanLcPeriod"/>
            </a:pPr>
            <a:r>
              <a:rPr lang="en-US" dirty="0">
                <a:latin typeface="Adobe Hebrew" panose="02040503050201020203" pitchFamily="18" charset="-79"/>
                <a:cs typeface="Adobe Hebrew" panose="02040503050201020203" pitchFamily="18" charset="-79"/>
              </a:rPr>
              <a:t>Get User’s Age For Loan Selection And Know The Loan Types Based On Your Present Age</a:t>
            </a:r>
          </a:p>
          <a:p>
            <a:pPr marL="514350" indent="-514350">
              <a:buFont typeface="+mj-lt"/>
              <a:buAutoNum type="romanLcPeriod"/>
            </a:pPr>
            <a:r>
              <a:rPr lang="en-US" dirty="0">
                <a:latin typeface="Adobe Hebrew" panose="02040503050201020203" pitchFamily="18" charset="-79"/>
                <a:cs typeface="Adobe Hebrew" panose="02040503050201020203" pitchFamily="18" charset="-79"/>
              </a:rPr>
              <a:t>User Chooses Any One Loan Type</a:t>
            </a:r>
          </a:p>
          <a:p>
            <a:pPr marL="514350" indent="-514350">
              <a:buFont typeface="+mj-lt"/>
              <a:buAutoNum type="romanLcPeriod"/>
            </a:pPr>
            <a:r>
              <a:rPr lang="en-US" dirty="0">
                <a:latin typeface="Adobe Hebrew" panose="02040503050201020203" pitchFamily="18" charset="-79"/>
                <a:cs typeface="Adobe Hebrew" panose="02040503050201020203" pitchFamily="18" charset="-79"/>
              </a:rPr>
              <a:t>Enters Required Inputs for your selected loan </a:t>
            </a:r>
          </a:p>
          <a:p>
            <a:pPr marL="514350" indent="-514350">
              <a:buFont typeface="+mj-lt"/>
              <a:buAutoNum type="romanLcPeriod"/>
            </a:pPr>
            <a:r>
              <a:rPr lang="en-US" dirty="0">
                <a:latin typeface="Adobe Hebrew" panose="02040503050201020203" pitchFamily="18" charset="-79"/>
                <a:cs typeface="Adobe Hebrew" panose="02040503050201020203" pitchFamily="18" charset="-79"/>
              </a:rPr>
              <a:t>Gets Eligibility Results With Reasons for Approvals or Rejections</a:t>
            </a:r>
          </a:p>
          <a:p>
            <a:pPr marL="514350" indent="-514350">
              <a:buFont typeface="+mj-lt"/>
              <a:buAutoNum type="romanLcPeriod"/>
            </a:pPr>
            <a:r>
              <a:rPr lang="en-US" dirty="0">
                <a:latin typeface="Adobe Hebrew" panose="02040503050201020203" pitchFamily="18" charset="-79"/>
                <a:cs typeface="Adobe Hebrew" panose="02040503050201020203" pitchFamily="18" charset="-79"/>
              </a:rPr>
              <a:t>Based on the rejections count, the program will show the eligibility of the user.</a:t>
            </a:r>
          </a:p>
          <a:p>
            <a:endParaRPr lang="en-IN"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2146073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575</TotalTime>
  <Words>285</Words>
  <Application>Microsoft Office PowerPoint</Application>
  <PresentationFormat>Custom</PresentationFormat>
  <Paragraphs>47</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Adobe Hebrew</vt:lpstr>
      <vt:lpstr>Algerian</vt:lpstr>
      <vt:lpstr>Arial</vt:lpstr>
      <vt:lpstr>Consolas</vt:lpstr>
      <vt:lpstr>Corbel</vt:lpstr>
      <vt:lpstr>Wingdings</vt:lpstr>
      <vt:lpstr>Chalkboard 16x9</vt:lpstr>
      <vt:lpstr>LOAN ELIGIBILITY CHECKER.py</vt:lpstr>
      <vt:lpstr>ABSTRACT AND OBJECTIVES </vt:lpstr>
      <vt:lpstr>STRUCTURE WITH BASIC ELIGIBILITIES</vt:lpstr>
      <vt:lpstr>TYPES OF LOANS AND THEIR INPUTS</vt:lpstr>
      <vt:lpstr>PYTHON CONCEPTS USED</vt:lpstr>
      <vt:lpstr>DEMO 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Karthickeyan M</dc:creator>
  <cp:lastModifiedBy>Karthickeyan M</cp:lastModifiedBy>
  <cp:revision>1</cp:revision>
  <dcterms:created xsi:type="dcterms:W3CDTF">2025-09-23T17:06:13Z</dcterms:created>
  <dcterms:modified xsi:type="dcterms:W3CDTF">2025-09-24T02:41:22Z</dcterms:modified>
</cp:coreProperties>
</file>