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T Sans Narrow"/>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C3F001A-2989-4E07-8C6C-3FBF136BD0A3}">
  <a:tblStyle styleId="{9C3F001A-2989-4E07-8C6C-3FBF136BD0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TSansNarrow-bold.fntdata"/><Relationship Id="rId14" Type="http://schemas.openxmlformats.org/officeDocument/2006/relationships/slide" Target="slides/slide9.xml"/><Relationship Id="rId36" Type="http://schemas.openxmlformats.org/officeDocument/2006/relationships/font" Target="fonts/PTSansNarrow-regular.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dbf6af48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dbf6af48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dbf6af48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dbf6af48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dbf6af48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dbf6af48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dbf6af48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dbf6af48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dbf6af48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dbf6af48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3dbf6af48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dbf6af48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3e3c5fe18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e3c5fe18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dbf6af48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dbf6af48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3dbf6af48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dbf6af48d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3dbf6af48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dbf6af48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0bf8960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bf8960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3dbf6af48d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dbf6af48d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3dbf6af48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dbf6af48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3dbf6af48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dbf6af48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3dbf6af48d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dbf6af48d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3dbf6af48d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dbf6af48d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3dbf6af48d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dbf6af48d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3e494d6cf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e494d6cf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3de1295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de1295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3de12957c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de12957c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3de12957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de12957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4e41d33e2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e41d33e2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3e7377cf8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e7377cf8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dba0ab8a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dba0ab8a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dbf6af4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dbf6af4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dbf6af48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dbf6af48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dbf6af4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dbf6af4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dbf6af48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dbf6af48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dbf6af48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dbf6af48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67" name="Google Shape;67;p13"/>
          <p:cNvSpPr txBox="1"/>
          <p:nvPr>
            <p:ph idx="1" type="subTitle"/>
          </p:nvPr>
        </p:nvSpPr>
        <p:spPr>
          <a:xfrm>
            <a:off x="2137225" y="131828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Binary Search Trees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Insertion on Reverse Sorted List</a:t>
            </a:r>
            <a:endParaRPr sz="3500"/>
          </a:p>
        </p:txBody>
      </p:sp>
      <p:sp>
        <p:nvSpPr>
          <p:cNvPr id="214" name="Google Shape;214;p22"/>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16" name="Google Shape;216;p22"/>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2"/>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22"/>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22"/>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22"/>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221" name="Google Shape;221;p22"/>
          <p:cNvSpPr txBox="1"/>
          <p:nvPr/>
        </p:nvSpPr>
        <p:spPr>
          <a:xfrm>
            <a:off x="559500" y="140075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222" name="Google Shape;222;p22"/>
          <p:cNvSpPr txBox="1"/>
          <p:nvPr/>
        </p:nvSpPr>
        <p:spPr>
          <a:xfrm>
            <a:off x="1131325" y="14328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223" name="Google Shape;223;p22"/>
          <p:cNvSpPr txBox="1"/>
          <p:nvPr/>
        </p:nvSpPr>
        <p:spPr>
          <a:xfrm>
            <a:off x="1677650" y="14273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224" name="Google Shape;224;p22"/>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225" name="Google Shape;225;p22"/>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3"/>
          <p:cNvSpPr/>
          <p:nvPr/>
        </p:nvSpPr>
        <p:spPr>
          <a:xfrm>
            <a:off x="6929575" y="15235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Insertion on Reverse Sorted List</a:t>
            </a:r>
            <a:endParaRPr sz="3500"/>
          </a:p>
        </p:txBody>
      </p:sp>
      <p:sp>
        <p:nvSpPr>
          <p:cNvPr id="232" name="Google Shape;232;p23"/>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34" name="Google Shape;234;p23"/>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23"/>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23"/>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23"/>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23"/>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239" name="Google Shape;239;p23"/>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240" name="Google Shape;240;p23"/>
          <p:cNvSpPr txBox="1"/>
          <p:nvPr/>
        </p:nvSpPr>
        <p:spPr>
          <a:xfrm>
            <a:off x="1131325" y="14328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241" name="Google Shape;241;p23"/>
          <p:cNvSpPr txBox="1"/>
          <p:nvPr/>
        </p:nvSpPr>
        <p:spPr>
          <a:xfrm>
            <a:off x="1677650" y="14273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242" name="Google Shape;242;p23"/>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243" name="Google Shape;243;p23"/>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4"/>
          <p:cNvSpPr/>
          <p:nvPr/>
        </p:nvSpPr>
        <p:spPr>
          <a:xfrm>
            <a:off x="6167875" y="23067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6929575" y="15235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Insertion on Reverse Sorted List</a:t>
            </a:r>
            <a:endParaRPr sz="3500"/>
          </a:p>
        </p:txBody>
      </p:sp>
      <p:sp>
        <p:nvSpPr>
          <p:cNvPr id="251" name="Google Shape;251;p24"/>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53" name="Google Shape;253;p24"/>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24"/>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24"/>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24"/>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24"/>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258" name="Google Shape;258;p24"/>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259" name="Google Shape;259;p24"/>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260" name="Google Shape;260;p24"/>
          <p:cNvSpPr txBox="1"/>
          <p:nvPr/>
        </p:nvSpPr>
        <p:spPr>
          <a:xfrm>
            <a:off x="1677650" y="14273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261" name="Google Shape;261;p24"/>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262" name="Google Shape;262;p24"/>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263" name="Google Shape;263;p24"/>
          <p:cNvCxnSpPr>
            <a:stCxn id="249" idx="3"/>
            <a:endCxn id="248"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5"/>
          <p:cNvSpPr/>
          <p:nvPr/>
        </p:nvSpPr>
        <p:spPr>
          <a:xfrm>
            <a:off x="5406175" y="30141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6167875" y="23067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6929575" y="15235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Insertion on Reverse Sorted List</a:t>
            </a:r>
            <a:endParaRPr sz="3500"/>
          </a:p>
        </p:txBody>
      </p:sp>
      <p:sp>
        <p:nvSpPr>
          <p:cNvPr id="272" name="Google Shape;272;p25"/>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74" name="Google Shape;274;p25"/>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25"/>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25"/>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25"/>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25"/>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279" name="Google Shape;279;p25"/>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280" name="Google Shape;280;p25"/>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281" name="Google Shape;281;p25"/>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282" name="Google Shape;282;p25"/>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283" name="Google Shape;283;p25"/>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284" name="Google Shape;284;p25"/>
          <p:cNvCxnSpPr>
            <a:stCxn id="270" idx="3"/>
            <a:endCxn id="269"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25"/>
          <p:cNvCxnSpPr>
            <a:stCxn id="269" idx="3"/>
            <a:endCxn id="268"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6"/>
          <p:cNvSpPr/>
          <p:nvPr/>
        </p:nvSpPr>
        <p:spPr>
          <a:xfrm>
            <a:off x="4644475" y="37215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5406175" y="30141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6167875" y="23067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6929575" y="15235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Insertion on Reverse Sorted List</a:t>
            </a:r>
            <a:endParaRPr sz="3500"/>
          </a:p>
        </p:txBody>
      </p:sp>
      <p:sp>
        <p:nvSpPr>
          <p:cNvPr id="295" name="Google Shape;295;p26"/>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97" name="Google Shape;297;p26"/>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26"/>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26"/>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26"/>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26"/>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302" name="Google Shape;302;p26"/>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303" name="Google Shape;303;p26"/>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304" name="Google Shape;304;p26"/>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305" name="Google Shape;305;p26"/>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306" name="Google Shape;306;p26"/>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307" name="Google Shape;307;p26"/>
          <p:cNvCxnSpPr>
            <a:stCxn id="293" idx="3"/>
            <a:endCxn id="292"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26"/>
          <p:cNvCxnSpPr>
            <a:stCxn id="292" idx="3"/>
            <a:endCxn id="291"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26"/>
          <p:cNvCxnSpPr>
            <a:stCxn id="291" idx="3"/>
            <a:endCxn id="290"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7"/>
          <p:cNvSpPr/>
          <p:nvPr/>
        </p:nvSpPr>
        <p:spPr>
          <a:xfrm>
            <a:off x="3882775" y="44289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4644475" y="37215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5406175" y="30141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6167875" y="23067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6929575" y="15235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Insertion on Reverse Sorted List</a:t>
            </a:r>
            <a:endParaRPr sz="3500"/>
          </a:p>
        </p:txBody>
      </p:sp>
      <p:sp>
        <p:nvSpPr>
          <p:cNvPr id="320" name="Google Shape;320;p27"/>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322" name="Google Shape;322;p27"/>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27"/>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27"/>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27"/>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27"/>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327" name="Google Shape;327;p27"/>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328" name="Google Shape;328;p27"/>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329" name="Google Shape;329;p27"/>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330" name="Google Shape;330;p27"/>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331" name="Google Shape;331;p27"/>
          <p:cNvSpPr txBox="1"/>
          <p:nvPr/>
        </p:nvSpPr>
        <p:spPr>
          <a:xfrm>
            <a:off x="4099925" y="45326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332" name="Google Shape;332;p27"/>
          <p:cNvCxnSpPr>
            <a:stCxn id="318" idx="3"/>
            <a:endCxn id="317"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27"/>
          <p:cNvCxnSpPr>
            <a:stCxn id="317" idx="3"/>
            <a:endCxn id="316"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27"/>
          <p:cNvCxnSpPr>
            <a:stCxn id="316" idx="3"/>
            <a:endCxn id="315"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27"/>
          <p:cNvCxnSpPr>
            <a:stCxn id="315" idx="3"/>
            <a:endCxn id="314" idx="7"/>
          </p:cNvCxnSpPr>
          <p:nvPr/>
        </p:nvCxnSpPr>
        <p:spPr>
          <a:xfrm flipH="1">
            <a:off x="4532823" y="43253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8"/>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Binary Search Tree: Search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9"/>
          <p:cNvSpPr/>
          <p:nvPr/>
        </p:nvSpPr>
        <p:spPr>
          <a:xfrm>
            <a:off x="72717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53673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6319525" y="14107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Search</a:t>
            </a:r>
            <a:endParaRPr/>
          </a:p>
        </p:txBody>
      </p:sp>
      <p:sp>
        <p:nvSpPr>
          <p:cNvPr id="349" name="Google Shape;349;p29"/>
          <p:cNvSpPr txBox="1"/>
          <p:nvPr/>
        </p:nvSpPr>
        <p:spPr>
          <a:xfrm>
            <a:off x="6510025" y="15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350" name="Google Shape;350;p29"/>
          <p:cNvSpPr txBox="1"/>
          <p:nvPr/>
        </p:nvSpPr>
        <p:spPr>
          <a:xfrm>
            <a:off x="5584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351" name="Google Shape;351;p29"/>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cxnSp>
        <p:nvCxnSpPr>
          <p:cNvPr id="352" name="Google Shape;352;p29"/>
          <p:cNvCxnSpPr>
            <a:stCxn id="347" idx="3"/>
            <a:endCxn id="346" idx="7"/>
          </p:cNvCxnSpPr>
          <p:nvPr/>
        </p:nvCxnSpPr>
        <p:spPr>
          <a:xfrm flipH="1">
            <a:off x="6017373" y="2014579"/>
            <a:ext cx="413700" cy="5727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29"/>
          <p:cNvCxnSpPr>
            <a:stCxn id="347" idx="5"/>
            <a:endCxn id="345" idx="1"/>
          </p:cNvCxnSpPr>
          <p:nvPr/>
        </p:nvCxnSpPr>
        <p:spPr>
          <a:xfrm>
            <a:off x="6969677" y="2014579"/>
            <a:ext cx="413700" cy="572700"/>
          </a:xfrm>
          <a:prstGeom prst="straightConnector1">
            <a:avLst/>
          </a:prstGeom>
          <a:noFill/>
          <a:ln cap="flat" cmpd="sng" w="9525">
            <a:solidFill>
              <a:schemeClr val="dk2"/>
            </a:solidFill>
            <a:prstDash val="solid"/>
            <a:round/>
            <a:headEnd len="med" w="med" type="none"/>
            <a:tailEnd len="med" w="med" type="none"/>
          </a:ln>
        </p:spPr>
      </p:cxnSp>
      <p:sp>
        <p:nvSpPr>
          <p:cNvPr id="354" name="Google Shape;354;p29"/>
          <p:cNvSpPr/>
          <p:nvPr/>
        </p:nvSpPr>
        <p:spPr>
          <a:xfrm>
            <a:off x="5711500" y="36968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4605625"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txBox="1"/>
          <p:nvPr/>
        </p:nvSpPr>
        <p:spPr>
          <a:xfrm>
            <a:off x="4822775" y="3724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357" name="Google Shape;357;p29"/>
          <p:cNvSpPr txBox="1"/>
          <p:nvPr/>
        </p:nvSpPr>
        <p:spPr>
          <a:xfrm>
            <a:off x="5934700" y="38629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358" name="Google Shape;358;p29"/>
          <p:cNvCxnSpPr>
            <a:endCxn id="355" idx="7"/>
          </p:cNvCxnSpPr>
          <p:nvPr/>
        </p:nvCxnSpPr>
        <p:spPr>
          <a:xfrm flipH="1">
            <a:off x="5255777" y="30876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29"/>
          <p:cNvCxnSpPr>
            <a:endCxn id="354" idx="0"/>
          </p:cNvCxnSpPr>
          <p:nvPr/>
        </p:nvCxnSpPr>
        <p:spPr>
          <a:xfrm>
            <a:off x="5788750" y="31637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360" name="Google Shape;360;p29"/>
          <p:cNvSpPr/>
          <p:nvPr/>
        </p:nvSpPr>
        <p:spPr>
          <a:xfrm>
            <a:off x="7845100"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6586825" y="36968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txBox="1"/>
          <p:nvPr/>
        </p:nvSpPr>
        <p:spPr>
          <a:xfrm>
            <a:off x="6880175" y="38004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9</a:t>
            </a:r>
            <a:endParaRPr b="1" sz="1800"/>
          </a:p>
        </p:txBody>
      </p:sp>
      <p:sp>
        <p:nvSpPr>
          <p:cNvPr id="363" name="Google Shape;363;p29"/>
          <p:cNvSpPr txBox="1"/>
          <p:nvPr/>
        </p:nvSpPr>
        <p:spPr>
          <a:xfrm>
            <a:off x="8068300" y="3786725"/>
            <a:ext cx="6282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11</a:t>
            </a:r>
            <a:endParaRPr b="1" sz="1800"/>
          </a:p>
        </p:txBody>
      </p:sp>
      <p:cxnSp>
        <p:nvCxnSpPr>
          <p:cNvPr id="364" name="Google Shape;364;p29"/>
          <p:cNvCxnSpPr>
            <a:endCxn id="361" idx="7"/>
          </p:cNvCxnSpPr>
          <p:nvPr/>
        </p:nvCxnSpPr>
        <p:spPr>
          <a:xfrm flipH="1">
            <a:off x="7236977" y="31638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29"/>
          <p:cNvCxnSpPr/>
          <p:nvPr/>
        </p:nvCxnSpPr>
        <p:spPr>
          <a:xfrm>
            <a:off x="7922350" y="30875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366" name="Google Shape;366;p29"/>
          <p:cNvSpPr txBox="1"/>
          <p:nvPr/>
        </p:nvSpPr>
        <p:spPr>
          <a:xfrm>
            <a:off x="419425" y="1335550"/>
            <a:ext cx="3333300" cy="17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Search for 1</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0"/>
          <p:cNvSpPr/>
          <p:nvPr/>
        </p:nvSpPr>
        <p:spPr>
          <a:xfrm>
            <a:off x="72717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53673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6319525" y="1410775"/>
            <a:ext cx="761700" cy="70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Search</a:t>
            </a:r>
            <a:endParaRPr/>
          </a:p>
        </p:txBody>
      </p:sp>
      <p:sp>
        <p:nvSpPr>
          <p:cNvPr id="375" name="Google Shape;375;p30"/>
          <p:cNvSpPr txBox="1"/>
          <p:nvPr/>
        </p:nvSpPr>
        <p:spPr>
          <a:xfrm>
            <a:off x="6510025" y="15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376" name="Google Shape;376;p30"/>
          <p:cNvSpPr txBox="1"/>
          <p:nvPr/>
        </p:nvSpPr>
        <p:spPr>
          <a:xfrm>
            <a:off x="5584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377" name="Google Shape;377;p30"/>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cxnSp>
        <p:nvCxnSpPr>
          <p:cNvPr id="378" name="Google Shape;378;p30"/>
          <p:cNvCxnSpPr>
            <a:stCxn id="373" idx="3"/>
            <a:endCxn id="372" idx="7"/>
          </p:cNvCxnSpPr>
          <p:nvPr/>
        </p:nvCxnSpPr>
        <p:spPr>
          <a:xfrm flipH="1">
            <a:off x="6017373" y="2014579"/>
            <a:ext cx="413700" cy="5727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30"/>
          <p:cNvCxnSpPr>
            <a:stCxn id="373" idx="5"/>
            <a:endCxn id="371" idx="1"/>
          </p:cNvCxnSpPr>
          <p:nvPr/>
        </p:nvCxnSpPr>
        <p:spPr>
          <a:xfrm>
            <a:off x="6969677" y="2014579"/>
            <a:ext cx="413700" cy="572700"/>
          </a:xfrm>
          <a:prstGeom prst="straightConnector1">
            <a:avLst/>
          </a:prstGeom>
          <a:noFill/>
          <a:ln cap="flat" cmpd="sng" w="9525">
            <a:solidFill>
              <a:schemeClr val="dk2"/>
            </a:solidFill>
            <a:prstDash val="solid"/>
            <a:round/>
            <a:headEnd len="med" w="med" type="none"/>
            <a:tailEnd len="med" w="med" type="none"/>
          </a:ln>
        </p:spPr>
      </p:cxnSp>
      <p:sp>
        <p:nvSpPr>
          <p:cNvPr id="380" name="Google Shape;380;p30"/>
          <p:cNvSpPr/>
          <p:nvPr/>
        </p:nvSpPr>
        <p:spPr>
          <a:xfrm>
            <a:off x="5711500" y="36968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4605625"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txBox="1"/>
          <p:nvPr/>
        </p:nvSpPr>
        <p:spPr>
          <a:xfrm>
            <a:off x="4822775" y="3724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383" name="Google Shape;383;p30"/>
          <p:cNvSpPr txBox="1"/>
          <p:nvPr/>
        </p:nvSpPr>
        <p:spPr>
          <a:xfrm>
            <a:off x="5934700" y="38629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384" name="Google Shape;384;p30"/>
          <p:cNvCxnSpPr>
            <a:endCxn id="381" idx="7"/>
          </p:cNvCxnSpPr>
          <p:nvPr/>
        </p:nvCxnSpPr>
        <p:spPr>
          <a:xfrm flipH="1">
            <a:off x="5255777" y="30876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30"/>
          <p:cNvCxnSpPr>
            <a:endCxn id="380" idx="0"/>
          </p:cNvCxnSpPr>
          <p:nvPr/>
        </p:nvCxnSpPr>
        <p:spPr>
          <a:xfrm>
            <a:off x="5788750" y="31637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386" name="Google Shape;386;p30"/>
          <p:cNvSpPr/>
          <p:nvPr/>
        </p:nvSpPr>
        <p:spPr>
          <a:xfrm>
            <a:off x="7845100"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6586825" y="36968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txBox="1"/>
          <p:nvPr/>
        </p:nvSpPr>
        <p:spPr>
          <a:xfrm>
            <a:off x="6880175" y="38004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9</a:t>
            </a:r>
            <a:endParaRPr b="1" sz="1800"/>
          </a:p>
        </p:txBody>
      </p:sp>
      <p:sp>
        <p:nvSpPr>
          <p:cNvPr id="389" name="Google Shape;389;p30"/>
          <p:cNvSpPr txBox="1"/>
          <p:nvPr/>
        </p:nvSpPr>
        <p:spPr>
          <a:xfrm>
            <a:off x="8068300" y="3786725"/>
            <a:ext cx="6540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r>
              <a:rPr b="1" lang="en" sz="1800"/>
              <a:t>1</a:t>
            </a:r>
            <a:endParaRPr b="1" sz="1800"/>
          </a:p>
        </p:txBody>
      </p:sp>
      <p:cxnSp>
        <p:nvCxnSpPr>
          <p:cNvPr id="390" name="Google Shape;390;p30"/>
          <p:cNvCxnSpPr>
            <a:endCxn id="387" idx="7"/>
          </p:cNvCxnSpPr>
          <p:nvPr/>
        </p:nvCxnSpPr>
        <p:spPr>
          <a:xfrm flipH="1">
            <a:off x="7236977" y="31638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30"/>
          <p:cNvCxnSpPr/>
          <p:nvPr/>
        </p:nvCxnSpPr>
        <p:spPr>
          <a:xfrm>
            <a:off x="7922350" y="30875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392" name="Google Shape;392;p30"/>
          <p:cNvSpPr txBox="1"/>
          <p:nvPr/>
        </p:nvSpPr>
        <p:spPr>
          <a:xfrm>
            <a:off x="419425" y="1335550"/>
            <a:ext cx="3333300" cy="17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Search for 1</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31"/>
          <p:cNvSpPr/>
          <p:nvPr/>
        </p:nvSpPr>
        <p:spPr>
          <a:xfrm>
            <a:off x="7271725" y="24838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5367325" y="2483825"/>
            <a:ext cx="761700" cy="70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6319525" y="14107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Search</a:t>
            </a:r>
            <a:endParaRPr/>
          </a:p>
        </p:txBody>
      </p:sp>
      <p:sp>
        <p:nvSpPr>
          <p:cNvPr id="401" name="Google Shape;401;p31"/>
          <p:cNvSpPr txBox="1"/>
          <p:nvPr/>
        </p:nvSpPr>
        <p:spPr>
          <a:xfrm>
            <a:off x="6510025" y="15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402" name="Google Shape;402;p31"/>
          <p:cNvSpPr txBox="1"/>
          <p:nvPr/>
        </p:nvSpPr>
        <p:spPr>
          <a:xfrm>
            <a:off x="5584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403" name="Google Shape;403;p31"/>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cxnSp>
        <p:nvCxnSpPr>
          <p:cNvPr id="404" name="Google Shape;404;p31"/>
          <p:cNvCxnSpPr>
            <a:stCxn id="399" idx="3"/>
            <a:endCxn id="398" idx="7"/>
          </p:cNvCxnSpPr>
          <p:nvPr/>
        </p:nvCxnSpPr>
        <p:spPr>
          <a:xfrm flipH="1">
            <a:off x="6017373" y="2014579"/>
            <a:ext cx="413700" cy="5727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31"/>
          <p:cNvCxnSpPr>
            <a:stCxn id="399" idx="5"/>
            <a:endCxn id="397" idx="1"/>
          </p:cNvCxnSpPr>
          <p:nvPr/>
        </p:nvCxnSpPr>
        <p:spPr>
          <a:xfrm>
            <a:off x="6969677" y="2014579"/>
            <a:ext cx="413700" cy="572700"/>
          </a:xfrm>
          <a:prstGeom prst="straightConnector1">
            <a:avLst/>
          </a:prstGeom>
          <a:noFill/>
          <a:ln cap="flat" cmpd="sng" w="9525">
            <a:solidFill>
              <a:schemeClr val="dk2"/>
            </a:solidFill>
            <a:prstDash val="solid"/>
            <a:round/>
            <a:headEnd len="med" w="med" type="none"/>
            <a:tailEnd len="med" w="med" type="none"/>
          </a:ln>
        </p:spPr>
      </p:cxnSp>
      <p:sp>
        <p:nvSpPr>
          <p:cNvPr id="406" name="Google Shape;406;p31"/>
          <p:cNvSpPr/>
          <p:nvPr/>
        </p:nvSpPr>
        <p:spPr>
          <a:xfrm>
            <a:off x="5711500" y="36968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4605625"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txBox="1"/>
          <p:nvPr/>
        </p:nvSpPr>
        <p:spPr>
          <a:xfrm>
            <a:off x="4822775" y="3724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409" name="Google Shape;409;p31"/>
          <p:cNvSpPr txBox="1"/>
          <p:nvPr/>
        </p:nvSpPr>
        <p:spPr>
          <a:xfrm>
            <a:off x="5934700" y="38629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410" name="Google Shape;410;p31"/>
          <p:cNvCxnSpPr>
            <a:endCxn id="407" idx="7"/>
          </p:cNvCxnSpPr>
          <p:nvPr/>
        </p:nvCxnSpPr>
        <p:spPr>
          <a:xfrm flipH="1">
            <a:off x="5255777" y="30876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31"/>
          <p:cNvCxnSpPr>
            <a:endCxn id="406" idx="0"/>
          </p:cNvCxnSpPr>
          <p:nvPr/>
        </p:nvCxnSpPr>
        <p:spPr>
          <a:xfrm>
            <a:off x="5788750" y="31637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412" name="Google Shape;412;p31"/>
          <p:cNvSpPr/>
          <p:nvPr/>
        </p:nvSpPr>
        <p:spPr>
          <a:xfrm>
            <a:off x="7845100" y="36206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6586825" y="36968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txBox="1"/>
          <p:nvPr/>
        </p:nvSpPr>
        <p:spPr>
          <a:xfrm>
            <a:off x="6880175" y="38004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9</a:t>
            </a:r>
            <a:endParaRPr b="1" sz="1800"/>
          </a:p>
        </p:txBody>
      </p:sp>
      <p:sp>
        <p:nvSpPr>
          <p:cNvPr id="415" name="Google Shape;415;p31"/>
          <p:cNvSpPr txBox="1"/>
          <p:nvPr/>
        </p:nvSpPr>
        <p:spPr>
          <a:xfrm>
            <a:off x="8068300" y="3786725"/>
            <a:ext cx="705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11</a:t>
            </a:r>
            <a:endParaRPr b="1" sz="1800"/>
          </a:p>
        </p:txBody>
      </p:sp>
      <p:cxnSp>
        <p:nvCxnSpPr>
          <p:cNvPr id="416" name="Google Shape;416;p31"/>
          <p:cNvCxnSpPr>
            <a:endCxn id="413" idx="7"/>
          </p:cNvCxnSpPr>
          <p:nvPr/>
        </p:nvCxnSpPr>
        <p:spPr>
          <a:xfrm flipH="1">
            <a:off x="7236977" y="31638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31"/>
          <p:cNvCxnSpPr/>
          <p:nvPr/>
        </p:nvCxnSpPr>
        <p:spPr>
          <a:xfrm>
            <a:off x="7922350" y="30875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418" name="Google Shape;418;p31"/>
          <p:cNvSpPr txBox="1"/>
          <p:nvPr/>
        </p:nvSpPr>
        <p:spPr>
          <a:xfrm>
            <a:off x="419425" y="1335550"/>
            <a:ext cx="3333300" cy="17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Search for 1</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a:t>
            </a:r>
            <a:endParaRPr/>
          </a:p>
        </p:txBody>
      </p:sp>
      <p:sp>
        <p:nvSpPr>
          <p:cNvPr id="73" name="Google Shape;73;p14"/>
          <p:cNvSpPr txBox="1"/>
          <p:nvPr/>
        </p:nvSpPr>
        <p:spPr>
          <a:xfrm>
            <a:off x="311700" y="1207300"/>
            <a:ext cx="7896300" cy="3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highlight>
                  <a:srgbClr val="FFFFFF"/>
                </a:highlight>
              </a:rPr>
              <a:t>A </a:t>
            </a:r>
            <a:r>
              <a:rPr b="1" lang="en" sz="2400">
                <a:solidFill>
                  <a:srgbClr val="222222"/>
                </a:solidFill>
                <a:highlight>
                  <a:srgbClr val="FFFFFF"/>
                </a:highlight>
              </a:rPr>
              <a:t>binary search tree</a:t>
            </a:r>
            <a:r>
              <a:rPr lang="en" sz="2400">
                <a:solidFill>
                  <a:srgbClr val="222222"/>
                </a:solidFill>
                <a:highlight>
                  <a:srgbClr val="FFFFFF"/>
                </a:highlight>
              </a:rPr>
              <a:t> is a tree data structure in which each node has at most two children, which are referred to as the </a:t>
            </a:r>
            <a:r>
              <a:rPr i="1" lang="en" sz="2400">
                <a:solidFill>
                  <a:srgbClr val="222222"/>
                </a:solidFill>
                <a:highlight>
                  <a:srgbClr val="FFFFFF"/>
                </a:highlight>
              </a:rPr>
              <a:t>left child</a:t>
            </a:r>
            <a:r>
              <a:rPr lang="en" sz="2400">
                <a:solidFill>
                  <a:srgbClr val="222222"/>
                </a:solidFill>
                <a:highlight>
                  <a:srgbClr val="FFFFFF"/>
                </a:highlight>
              </a:rPr>
              <a:t> and the </a:t>
            </a:r>
            <a:r>
              <a:rPr i="1" lang="en" sz="2400">
                <a:solidFill>
                  <a:srgbClr val="222222"/>
                </a:solidFill>
                <a:highlight>
                  <a:srgbClr val="FFFFFF"/>
                </a:highlight>
              </a:rPr>
              <a:t>right child.</a:t>
            </a:r>
            <a:endParaRPr sz="2400"/>
          </a:p>
        </p:txBody>
      </p:sp>
      <p:sp>
        <p:nvSpPr>
          <p:cNvPr id="74" name="Google Shape;74;p14"/>
          <p:cNvSpPr txBox="1"/>
          <p:nvPr/>
        </p:nvSpPr>
        <p:spPr>
          <a:xfrm>
            <a:off x="474625" y="2637975"/>
            <a:ext cx="3576300" cy="20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highlight>
                  <a:schemeClr val="lt1"/>
                </a:highlight>
              </a:rPr>
              <a:t>Binary search trees differ from binary trees in that the entries are </a:t>
            </a:r>
            <a:r>
              <a:rPr i="1" lang="en" sz="2400">
                <a:solidFill>
                  <a:srgbClr val="222222"/>
                </a:solidFill>
                <a:highlight>
                  <a:schemeClr val="lt1"/>
                </a:highlight>
              </a:rPr>
              <a:t>ordered</a:t>
            </a:r>
            <a:r>
              <a:rPr lang="en" sz="2400">
                <a:solidFill>
                  <a:srgbClr val="222222"/>
                </a:solidFill>
                <a:highlight>
                  <a:schemeClr val="lt1"/>
                </a:highlight>
              </a:rPr>
              <a:t>.</a:t>
            </a:r>
            <a:endParaRPr/>
          </a:p>
        </p:txBody>
      </p:sp>
      <p:sp>
        <p:nvSpPr>
          <p:cNvPr id="75" name="Google Shape;75;p14"/>
          <p:cNvSpPr txBox="1"/>
          <p:nvPr/>
        </p:nvSpPr>
        <p:spPr>
          <a:xfrm>
            <a:off x="7318925" y="237800"/>
            <a:ext cx="50730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4"/>
          <p:cNvPicPr preferRelativeResize="0"/>
          <p:nvPr/>
        </p:nvPicPr>
        <p:blipFill>
          <a:blip r:embed="rId3">
            <a:alphaModFix/>
          </a:blip>
          <a:stretch>
            <a:fillRect/>
          </a:stretch>
        </p:blipFill>
        <p:spPr>
          <a:xfrm>
            <a:off x="4800600" y="2076450"/>
            <a:ext cx="4031700" cy="2955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2"/>
          <p:cNvSpPr/>
          <p:nvPr/>
        </p:nvSpPr>
        <p:spPr>
          <a:xfrm>
            <a:off x="7271725" y="24838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5367325" y="24838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6319525" y="14107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Search</a:t>
            </a:r>
            <a:endParaRPr/>
          </a:p>
        </p:txBody>
      </p:sp>
      <p:sp>
        <p:nvSpPr>
          <p:cNvPr id="427" name="Google Shape;427;p32"/>
          <p:cNvSpPr txBox="1"/>
          <p:nvPr/>
        </p:nvSpPr>
        <p:spPr>
          <a:xfrm>
            <a:off x="6510025" y="15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428" name="Google Shape;428;p32"/>
          <p:cNvSpPr txBox="1"/>
          <p:nvPr/>
        </p:nvSpPr>
        <p:spPr>
          <a:xfrm>
            <a:off x="5584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429" name="Google Shape;429;p32"/>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cxnSp>
        <p:nvCxnSpPr>
          <p:cNvPr id="430" name="Google Shape;430;p32"/>
          <p:cNvCxnSpPr>
            <a:stCxn id="425" idx="3"/>
            <a:endCxn id="424" idx="7"/>
          </p:cNvCxnSpPr>
          <p:nvPr/>
        </p:nvCxnSpPr>
        <p:spPr>
          <a:xfrm flipH="1">
            <a:off x="6017373" y="2014579"/>
            <a:ext cx="413700" cy="5727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32"/>
          <p:cNvCxnSpPr>
            <a:stCxn id="425" idx="5"/>
            <a:endCxn id="423" idx="1"/>
          </p:cNvCxnSpPr>
          <p:nvPr/>
        </p:nvCxnSpPr>
        <p:spPr>
          <a:xfrm>
            <a:off x="6969677" y="2014579"/>
            <a:ext cx="413700" cy="572700"/>
          </a:xfrm>
          <a:prstGeom prst="straightConnector1">
            <a:avLst/>
          </a:prstGeom>
          <a:noFill/>
          <a:ln cap="flat" cmpd="sng" w="9525">
            <a:solidFill>
              <a:schemeClr val="dk2"/>
            </a:solidFill>
            <a:prstDash val="solid"/>
            <a:round/>
            <a:headEnd len="med" w="med" type="none"/>
            <a:tailEnd len="med" w="med" type="none"/>
          </a:ln>
        </p:spPr>
      </p:cxnSp>
      <p:sp>
        <p:nvSpPr>
          <p:cNvPr id="432" name="Google Shape;432;p32"/>
          <p:cNvSpPr/>
          <p:nvPr/>
        </p:nvSpPr>
        <p:spPr>
          <a:xfrm>
            <a:off x="5711500" y="36968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4605625" y="3620675"/>
            <a:ext cx="761700" cy="70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txBox="1"/>
          <p:nvPr/>
        </p:nvSpPr>
        <p:spPr>
          <a:xfrm>
            <a:off x="4822775" y="3724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435" name="Google Shape;435;p32"/>
          <p:cNvSpPr txBox="1"/>
          <p:nvPr/>
        </p:nvSpPr>
        <p:spPr>
          <a:xfrm>
            <a:off x="5934700" y="38629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436" name="Google Shape;436;p32"/>
          <p:cNvCxnSpPr>
            <a:endCxn id="433" idx="7"/>
          </p:cNvCxnSpPr>
          <p:nvPr/>
        </p:nvCxnSpPr>
        <p:spPr>
          <a:xfrm flipH="1">
            <a:off x="5255777" y="30876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32"/>
          <p:cNvCxnSpPr>
            <a:endCxn id="432" idx="0"/>
          </p:cNvCxnSpPr>
          <p:nvPr/>
        </p:nvCxnSpPr>
        <p:spPr>
          <a:xfrm>
            <a:off x="5788750" y="31637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438" name="Google Shape;438;p32"/>
          <p:cNvSpPr/>
          <p:nvPr/>
        </p:nvSpPr>
        <p:spPr>
          <a:xfrm>
            <a:off x="7845100" y="36206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6586825" y="36968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txBox="1"/>
          <p:nvPr/>
        </p:nvSpPr>
        <p:spPr>
          <a:xfrm>
            <a:off x="6880175" y="38004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9</a:t>
            </a:r>
            <a:endParaRPr b="1" sz="1800"/>
          </a:p>
        </p:txBody>
      </p:sp>
      <p:sp>
        <p:nvSpPr>
          <p:cNvPr id="441" name="Google Shape;441;p32"/>
          <p:cNvSpPr txBox="1"/>
          <p:nvPr/>
        </p:nvSpPr>
        <p:spPr>
          <a:xfrm>
            <a:off x="8068300" y="3786725"/>
            <a:ext cx="6714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11</a:t>
            </a:r>
            <a:endParaRPr b="1" sz="1800"/>
          </a:p>
        </p:txBody>
      </p:sp>
      <p:cxnSp>
        <p:nvCxnSpPr>
          <p:cNvPr id="442" name="Google Shape;442;p32"/>
          <p:cNvCxnSpPr>
            <a:endCxn id="439" idx="7"/>
          </p:cNvCxnSpPr>
          <p:nvPr/>
        </p:nvCxnSpPr>
        <p:spPr>
          <a:xfrm flipH="1">
            <a:off x="7236977" y="31638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32"/>
          <p:cNvCxnSpPr/>
          <p:nvPr/>
        </p:nvCxnSpPr>
        <p:spPr>
          <a:xfrm>
            <a:off x="7922350" y="30875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444" name="Google Shape;444;p32"/>
          <p:cNvSpPr txBox="1"/>
          <p:nvPr/>
        </p:nvSpPr>
        <p:spPr>
          <a:xfrm>
            <a:off x="419425" y="1335550"/>
            <a:ext cx="3333300" cy="17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Search for 1</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33"/>
          <p:cNvSpPr/>
          <p:nvPr/>
        </p:nvSpPr>
        <p:spPr>
          <a:xfrm>
            <a:off x="3882775" y="44289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a:off x="4644475" y="37215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5406175" y="30141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6167875" y="23067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6929575" y="1523550"/>
            <a:ext cx="761700" cy="70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Search</a:t>
            </a:r>
            <a:endParaRPr sz="3500"/>
          </a:p>
        </p:txBody>
      </p:sp>
      <p:sp>
        <p:nvSpPr>
          <p:cNvPr id="455" name="Google Shape;455;p33"/>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456" name="Google Shape;456;p33"/>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457" name="Google Shape;457;p33"/>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458" name="Google Shape;458;p33"/>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459" name="Google Shape;459;p33"/>
          <p:cNvSpPr txBox="1"/>
          <p:nvPr/>
        </p:nvSpPr>
        <p:spPr>
          <a:xfrm>
            <a:off x="4099925" y="45326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460" name="Google Shape;460;p33"/>
          <p:cNvCxnSpPr>
            <a:stCxn id="453" idx="3"/>
            <a:endCxn id="452"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33"/>
          <p:cNvCxnSpPr>
            <a:stCxn id="452" idx="3"/>
            <a:endCxn id="451"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33"/>
          <p:cNvCxnSpPr>
            <a:stCxn id="451" idx="3"/>
            <a:endCxn id="450"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33"/>
          <p:cNvCxnSpPr>
            <a:stCxn id="450" idx="3"/>
            <a:endCxn id="449" idx="7"/>
          </p:cNvCxnSpPr>
          <p:nvPr/>
        </p:nvCxnSpPr>
        <p:spPr>
          <a:xfrm flipH="1">
            <a:off x="4532823" y="43253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34"/>
          <p:cNvSpPr/>
          <p:nvPr/>
        </p:nvSpPr>
        <p:spPr>
          <a:xfrm>
            <a:off x="3882775" y="44289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4644475" y="37215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a:off x="5406175" y="30141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a:off x="6167875" y="2306725"/>
            <a:ext cx="761700" cy="70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a:off x="6929575" y="1523550"/>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Search</a:t>
            </a:r>
            <a:endParaRPr sz="3500"/>
          </a:p>
        </p:txBody>
      </p:sp>
      <p:sp>
        <p:nvSpPr>
          <p:cNvPr id="474" name="Google Shape;474;p34"/>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475" name="Google Shape;475;p34"/>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476" name="Google Shape;476;p34"/>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477" name="Google Shape;477;p34"/>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478" name="Google Shape;478;p34"/>
          <p:cNvSpPr txBox="1"/>
          <p:nvPr/>
        </p:nvSpPr>
        <p:spPr>
          <a:xfrm>
            <a:off x="4099925" y="45326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479" name="Google Shape;479;p34"/>
          <p:cNvCxnSpPr>
            <a:stCxn id="472" idx="3"/>
            <a:endCxn id="471"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34"/>
          <p:cNvCxnSpPr>
            <a:stCxn id="471" idx="3"/>
            <a:endCxn id="470"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34"/>
          <p:cNvCxnSpPr>
            <a:stCxn id="470" idx="3"/>
            <a:endCxn id="469"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34"/>
          <p:cNvCxnSpPr>
            <a:stCxn id="469" idx="3"/>
            <a:endCxn id="468" idx="7"/>
          </p:cNvCxnSpPr>
          <p:nvPr/>
        </p:nvCxnSpPr>
        <p:spPr>
          <a:xfrm flipH="1">
            <a:off x="4532823" y="43253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35"/>
          <p:cNvSpPr/>
          <p:nvPr/>
        </p:nvSpPr>
        <p:spPr>
          <a:xfrm>
            <a:off x="3882775" y="44289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5"/>
          <p:cNvSpPr/>
          <p:nvPr/>
        </p:nvSpPr>
        <p:spPr>
          <a:xfrm>
            <a:off x="4644475" y="37215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5"/>
          <p:cNvSpPr/>
          <p:nvPr/>
        </p:nvSpPr>
        <p:spPr>
          <a:xfrm>
            <a:off x="5406175" y="3014125"/>
            <a:ext cx="761700" cy="70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5"/>
          <p:cNvSpPr/>
          <p:nvPr/>
        </p:nvSpPr>
        <p:spPr>
          <a:xfrm>
            <a:off x="6167875" y="23067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5"/>
          <p:cNvSpPr/>
          <p:nvPr/>
        </p:nvSpPr>
        <p:spPr>
          <a:xfrm>
            <a:off x="6929575" y="1523550"/>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Search</a:t>
            </a:r>
            <a:endParaRPr sz="3500"/>
          </a:p>
        </p:txBody>
      </p:sp>
      <p:sp>
        <p:nvSpPr>
          <p:cNvPr id="493" name="Google Shape;493;p35"/>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494" name="Google Shape;494;p35"/>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495" name="Google Shape;495;p35"/>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496" name="Google Shape;496;p35"/>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497" name="Google Shape;497;p35"/>
          <p:cNvSpPr txBox="1"/>
          <p:nvPr/>
        </p:nvSpPr>
        <p:spPr>
          <a:xfrm>
            <a:off x="4099925" y="45326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498" name="Google Shape;498;p35"/>
          <p:cNvCxnSpPr>
            <a:stCxn id="491" idx="3"/>
            <a:endCxn id="490"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35"/>
          <p:cNvCxnSpPr>
            <a:stCxn id="490" idx="3"/>
            <a:endCxn id="489"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35"/>
          <p:cNvCxnSpPr>
            <a:stCxn id="489" idx="3"/>
            <a:endCxn id="488"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35"/>
          <p:cNvCxnSpPr>
            <a:stCxn id="488" idx="3"/>
            <a:endCxn id="487" idx="7"/>
          </p:cNvCxnSpPr>
          <p:nvPr/>
        </p:nvCxnSpPr>
        <p:spPr>
          <a:xfrm flipH="1">
            <a:off x="4532823" y="43253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36"/>
          <p:cNvSpPr/>
          <p:nvPr/>
        </p:nvSpPr>
        <p:spPr>
          <a:xfrm>
            <a:off x="3882775" y="44289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4644475" y="3721525"/>
            <a:ext cx="761700" cy="70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5406175" y="30141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6167875" y="23067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6929575" y="1523550"/>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Search</a:t>
            </a:r>
            <a:endParaRPr sz="3500"/>
          </a:p>
        </p:txBody>
      </p:sp>
      <p:sp>
        <p:nvSpPr>
          <p:cNvPr id="512" name="Google Shape;512;p36"/>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513" name="Google Shape;513;p36"/>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514" name="Google Shape;514;p36"/>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515" name="Google Shape;515;p36"/>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516" name="Google Shape;516;p36"/>
          <p:cNvSpPr txBox="1"/>
          <p:nvPr/>
        </p:nvSpPr>
        <p:spPr>
          <a:xfrm>
            <a:off x="4099925" y="45326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517" name="Google Shape;517;p36"/>
          <p:cNvCxnSpPr>
            <a:stCxn id="510" idx="3"/>
            <a:endCxn id="509"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36"/>
          <p:cNvCxnSpPr>
            <a:stCxn id="509" idx="3"/>
            <a:endCxn id="508"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36"/>
          <p:cNvCxnSpPr>
            <a:stCxn id="508" idx="3"/>
            <a:endCxn id="507"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36"/>
          <p:cNvCxnSpPr>
            <a:stCxn id="507" idx="3"/>
            <a:endCxn id="506" idx="7"/>
          </p:cNvCxnSpPr>
          <p:nvPr/>
        </p:nvCxnSpPr>
        <p:spPr>
          <a:xfrm flipH="1">
            <a:off x="4532823" y="43253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37"/>
          <p:cNvSpPr/>
          <p:nvPr/>
        </p:nvSpPr>
        <p:spPr>
          <a:xfrm>
            <a:off x="3882775" y="4428925"/>
            <a:ext cx="761700" cy="70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a:off x="4644475" y="37215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p:nvPr/>
        </p:nvSpPr>
        <p:spPr>
          <a:xfrm>
            <a:off x="5406175" y="30141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7"/>
          <p:cNvSpPr/>
          <p:nvPr/>
        </p:nvSpPr>
        <p:spPr>
          <a:xfrm>
            <a:off x="6167875" y="23067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p:nvPr/>
        </p:nvSpPr>
        <p:spPr>
          <a:xfrm>
            <a:off x="6929575" y="1523550"/>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Search</a:t>
            </a:r>
            <a:endParaRPr sz="3500"/>
          </a:p>
        </p:txBody>
      </p:sp>
      <p:sp>
        <p:nvSpPr>
          <p:cNvPr id="531" name="Google Shape;531;p37"/>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532" name="Google Shape;532;p37"/>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533" name="Google Shape;533;p37"/>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534" name="Google Shape;534;p37"/>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535" name="Google Shape;535;p37"/>
          <p:cNvSpPr txBox="1"/>
          <p:nvPr/>
        </p:nvSpPr>
        <p:spPr>
          <a:xfrm>
            <a:off x="4099925" y="45326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536" name="Google Shape;536;p37"/>
          <p:cNvCxnSpPr>
            <a:stCxn id="529" idx="3"/>
            <a:endCxn id="528"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37"/>
          <p:cNvCxnSpPr>
            <a:stCxn id="528" idx="3"/>
            <a:endCxn id="527"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37"/>
          <p:cNvCxnSpPr>
            <a:stCxn id="527" idx="3"/>
            <a:endCxn id="526"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37"/>
          <p:cNvCxnSpPr>
            <a:stCxn id="526" idx="3"/>
            <a:endCxn id="525" idx="7"/>
          </p:cNvCxnSpPr>
          <p:nvPr/>
        </p:nvCxnSpPr>
        <p:spPr>
          <a:xfrm flipH="1">
            <a:off x="4532823" y="43253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 of Operations</a:t>
            </a:r>
            <a:endParaRPr/>
          </a:p>
        </p:txBody>
      </p:sp>
      <p:graphicFrame>
        <p:nvGraphicFramePr>
          <p:cNvPr id="545" name="Google Shape;545;p38"/>
          <p:cNvGraphicFramePr/>
          <p:nvPr/>
        </p:nvGraphicFramePr>
        <p:xfrm>
          <a:off x="710400" y="1735213"/>
          <a:ext cx="3000000" cy="3000000"/>
        </p:xfrm>
        <a:graphic>
          <a:graphicData uri="http://schemas.openxmlformats.org/drawingml/2006/table">
            <a:tbl>
              <a:tblPr>
                <a:noFill/>
                <a:tableStyleId>{9C3F001A-2989-4E07-8C6C-3FBF136BD0A3}</a:tableStyleId>
              </a:tblPr>
              <a:tblGrid>
                <a:gridCol w="2413000"/>
                <a:gridCol w="2413000"/>
                <a:gridCol w="2413000"/>
              </a:tblGrid>
              <a:tr h="381000">
                <a:tc>
                  <a:txBody>
                    <a:bodyPr/>
                    <a:lstStyle/>
                    <a:p>
                      <a:pPr indent="0" lvl="0" marL="0" rtl="0" algn="ctr">
                        <a:spcBef>
                          <a:spcPts val="0"/>
                        </a:spcBef>
                        <a:spcAft>
                          <a:spcPts val="0"/>
                        </a:spcAft>
                        <a:buNone/>
                      </a:pPr>
                      <a:r>
                        <a:rPr lang="en" sz="1800">
                          <a:latin typeface="PT Sans Narrow"/>
                          <a:ea typeface="PT Sans Narrow"/>
                          <a:cs typeface="PT Sans Narrow"/>
                          <a:sym typeface="PT Sans Narrow"/>
                        </a:rPr>
                        <a:t>Algorithm</a:t>
                      </a:r>
                      <a:endParaRPr/>
                    </a:p>
                  </a:txBody>
                  <a:tcPr marT="91425" marB="91425" marR="91425" marL="91425"/>
                </a:tc>
                <a:tc>
                  <a:txBody>
                    <a:bodyPr/>
                    <a:lstStyle/>
                    <a:p>
                      <a:pPr indent="0" lvl="0" marL="0" rtl="0" algn="ctr">
                        <a:spcBef>
                          <a:spcPts val="0"/>
                        </a:spcBef>
                        <a:spcAft>
                          <a:spcPts val="0"/>
                        </a:spcAft>
                        <a:buNone/>
                      </a:pPr>
                      <a:r>
                        <a:rPr lang="en" sz="1800">
                          <a:latin typeface="PT Sans Narrow"/>
                          <a:ea typeface="PT Sans Narrow"/>
                          <a:cs typeface="PT Sans Narrow"/>
                          <a:sym typeface="PT Sans Narrow"/>
                        </a:rPr>
                        <a:t>Average</a:t>
                      </a:r>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800">
                          <a:latin typeface="PT Sans Narrow"/>
                          <a:ea typeface="PT Sans Narrow"/>
                          <a:cs typeface="PT Sans Narrow"/>
                          <a:sym typeface="PT Sans Narrow"/>
                        </a:rPr>
                        <a:t>Worst Case</a:t>
                      </a:r>
                      <a:endParaRPr/>
                    </a:p>
                  </a:txBody>
                  <a:tcPr marT="91425" marB="91425" marR="91425" marL="91425"/>
                </a:tc>
              </a:tr>
              <a:tr h="381000">
                <a:tc>
                  <a:txBody>
                    <a:bodyPr/>
                    <a:lstStyle/>
                    <a:p>
                      <a:pPr indent="0" lvl="0" marL="0" rtl="0" algn="l">
                        <a:spcBef>
                          <a:spcPts val="0"/>
                        </a:spcBef>
                        <a:spcAft>
                          <a:spcPts val="0"/>
                        </a:spcAft>
                        <a:buNone/>
                      </a:pPr>
                      <a:r>
                        <a:rPr lang="en"/>
                        <a:t>Space</a:t>
                      </a:r>
                      <a:endParaRPr/>
                    </a:p>
                  </a:txBody>
                  <a:tcPr marT="91425" marB="91425" marR="91425" marL="91425"/>
                </a:tc>
                <a:tc>
                  <a:txBody>
                    <a:bodyPr/>
                    <a:lstStyle/>
                    <a:p>
                      <a:pPr indent="0" lvl="0" marL="0" rtl="0" algn="l">
                        <a:spcBef>
                          <a:spcPts val="0"/>
                        </a:spcBef>
                        <a:spcAft>
                          <a:spcPts val="0"/>
                        </a:spcAft>
                        <a:buNone/>
                      </a:pPr>
                      <a:r>
                        <a:rPr lang="en"/>
                        <a:t>O(n)</a:t>
                      </a:r>
                      <a:endParaRPr/>
                    </a:p>
                  </a:txBody>
                  <a:tcPr marT="91425" marB="91425" marR="91425" marL="91425"/>
                </a:tc>
                <a:tc>
                  <a:txBody>
                    <a:bodyPr/>
                    <a:lstStyle/>
                    <a:p>
                      <a:pPr indent="0" lvl="0" marL="0" rtl="0" algn="l">
                        <a:spcBef>
                          <a:spcPts val="0"/>
                        </a:spcBef>
                        <a:spcAft>
                          <a:spcPts val="0"/>
                        </a:spcAft>
                        <a:buNone/>
                      </a:pPr>
                      <a:r>
                        <a:rPr lang="en"/>
                        <a:t>O(n)</a:t>
                      </a:r>
                      <a:endParaRPr/>
                    </a:p>
                  </a:txBody>
                  <a:tcPr marT="91425" marB="91425" marR="91425" marL="91425"/>
                </a:tc>
              </a:tr>
              <a:tr h="381000">
                <a:tc>
                  <a:txBody>
                    <a:bodyPr/>
                    <a:lstStyle/>
                    <a:p>
                      <a:pPr indent="0" lvl="0" marL="0" rtl="0" algn="l">
                        <a:spcBef>
                          <a:spcPts val="0"/>
                        </a:spcBef>
                        <a:spcAft>
                          <a:spcPts val="0"/>
                        </a:spcAft>
                        <a:buNone/>
                      </a:pPr>
                      <a:r>
                        <a:rPr lang="en"/>
                        <a:t>Search</a:t>
                      </a:r>
                      <a:endParaRPr/>
                    </a:p>
                  </a:txBody>
                  <a:tcPr marT="91425" marB="91425" marR="91425" marL="91425"/>
                </a:tc>
                <a:tc>
                  <a:txBody>
                    <a:bodyPr/>
                    <a:lstStyle/>
                    <a:p>
                      <a:pPr indent="0" lvl="0" marL="0" rtl="0" algn="l">
                        <a:spcBef>
                          <a:spcPts val="0"/>
                        </a:spcBef>
                        <a:spcAft>
                          <a:spcPts val="0"/>
                        </a:spcAft>
                        <a:buNone/>
                      </a:pPr>
                      <a:r>
                        <a:rPr lang="en"/>
                        <a:t>O(log n)</a:t>
                      </a:r>
                      <a:endParaRPr/>
                    </a:p>
                  </a:txBody>
                  <a:tcPr marT="91425" marB="91425" marR="91425" marL="91425"/>
                </a:tc>
                <a:tc>
                  <a:txBody>
                    <a:bodyPr/>
                    <a:lstStyle/>
                    <a:p>
                      <a:pPr indent="0" lvl="0" marL="0" rtl="0" algn="l">
                        <a:spcBef>
                          <a:spcPts val="0"/>
                        </a:spcBef>
                        <a:spcAft>
                          <a:spcPts val="0"/>
                        </a:spcAft>
                        <a:buNone/>
                      </a:pPr>
                      <a:r>
                        <a:rPr lang="en"/>
                        <a:t>O(n)</a:t>
                      </a:r>
                      <a:endParaRPr/>
                    </a:p>
                  </a:txBody>
                  <a:tcPr marT="91425" marB="91425" marR="91425" marL="91425"/>
                </a:tc>
              </a:tr>
              <a:tr h="381000">
                <a:tc>
                  <a:txBody>
                    <a:bodyPr/>
                    <a:lstStyle/>
                    <a:p>
                      <a:pPr indent="0" lvl="0" marL="0" rtl="0" algn="l">
                        <a:spcBef>
                          <a:spcPts val="0"/>
                        </a:spcBef>
                        <a:spcAft>
                          <a:spcPts val="0"/>
                        </a:spcAft>
                        <a:buNone/>
                      </a:pPr>
                      <a:r>
                        <a:rPr lang="en"/>
                        <a:t>Insert</a:t>
                      </a:r>
                      <a:endParaRPr/>
                    </a:p>
                  </a:txBody>
                  <a:tcPr marT="91425" marB="91425" marR="91425" marL="91425"/>
                </a:tc>
                <a:tc>
                  <a:txBody>
                    <a:bodyPr/>
                    <a:lstStyle/>
                    <a:p>
                      <a:pPr indent="0" lvl="0" marL="0" rtl="0" algn="l">
                        <a:spcBef>
                          <a:spcPts val="0"/>
                        </a:spcBef>
                        <a:spcAft>
                          <a:spcPts val="0"/>
                        </a:spcAft>
                        <a:buNone/>
                      </a:pPr>
                      <a:r>
                        <a:rPr lang="en"/>
                        <a:t>O(log n)</a:t>
                      </a:r>
                      <a:endParaRPr/>
                    </a:p>
                  </a:txBody>
                  <a:tcPr marT="91425" marB="91425" marR="91425" marL="91425"/>
                </a:tc>
                <a:tc>
                  <a:txBody>
                    <a:bodyPr/>
                    <a:lstStyle/>
                    <a:p>
                      <a:pPr indent="0" lvl="0" marL="0" rtl="0" algn="l">
                        <a:spcBef>
                          <a:spcPts val="0"/>
                        </a:spcBef>
                        <a:spcAft>
                          <a:spcPts val="0"/>
                        </a:spcAft>
                        <a:buNone/>
                      </a:pPr>
                      <a:r>
                        <a:rPr lang="en"/>
                        <a:t>O(n)</a:t>
                      </a:r>
                      <a:endParaRPr/>
                    </a:p>
                  </a:txBody>
                  <a:tcPr marT="91425" marB="91425" marR="91425" marL="91425"/>
                </a:tc>
              </a:tr>
              <a:tr h="3810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None/>
                      </a:pPr>
                      <a:r>
                        <a:rPr lang="en"/>
                        <a:t>O(log n)</a:t>
                      </a:r>
                      <a:endParaRPr/>
                    </a:p>
                  </a:txBody>
                  <a:tcPr marT="91425" marB="91425" marR="91425" marL="91425"/>
                </a:tc>
                <a:tc>
                  <a:txBody>
                    <a:bodyPr/>
                    <a:lstStyle/>
                    <a:p>
                      <a:pPr indent="0" lvl="0" marL="0" rtl="0" algn="l">
                        <a:spcBef>
                          <a:spcPts val="0"/>
                        </a:spcBef>
                        <a:spcAft>
                          <a:spcPts val="0"/>
                        </a:spcAft>
                        <a:buNone/>
                      </a:pPr>
                      <a:r>
                        <a:rPr lang="en"/>
                        <a:t>O(n)</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39"/>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Binary Search Tree: Testing BST Property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Property</a:t>
            </a:r>
            <a:endParaRPr/>
          </a:p>
        </p:txBody>
      </p:sp>
      <p:sp>
        <p:nvSpPr>
          <p:cNvPr id="556" name="Google Shape;556;p40"/>
          <p:cNvSpPr txBox="1"/>
          <p:nvPr/>
        </p:nvSpPr>
        <p:spPr>
          <a:xfrm>
            <a:off x="380400" y="3719675"/>
            <a:ext cx="8220300" cy="11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The </a:t>
            </a:r>
            <a:r>
              <a:rPr i="1" lang="en" sz="2400"/>
              <a:t>binary search tree property</a:t>
            </a:r>
            <a:r>
              <a:rPr lang="en" sz="2400"/>
              <a:t> (BST property) is a global property that every binary search tree must satisfy</a:t>
            </a:r>
            <a:r>
              <a:rPr lang="en" sz="2400"/>
              <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
        <p:nvSpPr>
          <p:cNvPr id="557" name="Google Shape;557;p40"/>
          <p:cNvSpPr txBox="1"/>
          <p:nvPr/>
        </p:nvSpPr>
        <p:spPr>
          <a:xfrm>
            <a:off x="311700" y="1561800"/>
            <a:ext cx="8357700" cy="20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t>BST Property:</a:t>
            </a:r>
            <a:endParaRPr b="1" sz="2400" u="sng"/>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2400">
                <a:solidFill>
                  <a:srgbClr val="222222"/>
                </a:solidFill>
                <a:highlight>
                  <a:srgbClr val="FFFFFF"/>
                </a:highlight>
              </a:rPr>
              <a:t>The BST property—every node on the right subtree has to be larger than the current node and every node on the left subtree has to be smaller than the current node</a:t>
            </a:r>
            <a:endParaRPr sz="2400"/>
          </a:p>
        </p:txBody>
      </p:sp>
      <p:sp>
        <p:nvSpPr>
          <p:cNvPr id="558" name="Google Shape;558;p40"/>
          <p:cNvSpPr txBox="1"/>
          <p:nvPr/>
        </p:nvSpPr>
        <p:spPr>
          <a:xfrm>
            <a:off x="7318925" y="237800"/>
            <a:ext cx="50730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41"/>
          <p:cNvSpPr txBox="1"/>
          <p:nvPr>
            <p:ph type="title"/>
          </p:nvPr>
        </p:nvSpPr>
        <p:spPr>
          <a:xfrm>
            <a:off x="4641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Property: Examples</a:t>
            </a:r>
            <a:endParaRPr/>
          </a:p>
          <a:p>
            <a:pPr indent="0" lvl="0" marL="0" rtl="0" algn="l">
              <a:spcBef>
                <a:spcPts val="0"/>
              </a:spcBef>
              <a:spcAft>
                <a:spcPts val="0"/>
              </a:spcAft>
              <a:buNone/>
            </a:pPr>
            <a:r>
              <a:t/>
            </a:r>
            <a:endParaRPr/>
          </a:p>
        </p:txBody>
      </p:sp>
      <p:sp>
        <p:nvSpPr>
          <p:cNvPr id="564" name="Google Shape;564;p41"/>
          <p:cNvSpPr txBox="1"/>
          <p:nvPr/>
        </p:nvSpPr>
        <p:spPr>
          <a:xfrm>
            <a:off x="7318925" y="237800"/>
            <a:ext cx="50730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1"/>
          <p:cNvSpPr/>
          <p:nvPr/>
        </p:nvSpPr>
        <p:spPr>
          <a:xfrm>
            <a:off x="2720716" y="2542075"/>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1"/>
          <p:cNvSpPr/>
          <p:nvPr/>
        </p:nvSpPr>
        <p:spPr>
          <a:xfrm>
            <a:off x="2138007" y="32058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1"/>
          <p:cNvSpPr/>
          <p:nvPr/>
        </p:nvSpPr>
        <p:spPr>
          <a:xfrm>
            <a:off x="3335611" y="32058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8" name="Google Shape;568;p41"/>
          <p:cNvCxnSpPr>
            <a:stCxn id="565" idx="3"/>
            <a:endCxn id="566" idx="0"/>
          </p:cNvCxnSpPr>
          <p:nvPr/>
        </p:nvCxnSpPr>
        <p:spPr>
          <a:xfrm flipH="1">
            <a:off x="2502664" y="3006835"/>
            <a:ext cx="324900" cy="1989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41"/>
          <p:cNvCxnSpPr>
            <a:stCxn id="565" idx="5"/>
            <a:endCxn id="567" idx="0"/>
          </p:cNvCxnSpPr>
          <p:nvPr/>
        </p:nvCxnSpPr>
        <p:spPr>
          <a:xfrm>
            <a:off x="3343469" y="3006835"/>
            <a:ext cx="357000" cy="198900"/>
          </a:xfrm>
          <a:prstGeom prst="straightConnector1">
            <a:avLst/>
          </a:prstGeom>
          <a:noFill/>
          <a:ln cap="flat" cmpd="sng" w="9525">
            <a:solidFill>
              <a:schemeClr val="dk2"/>
            </a:solidFill>
            <a:prstDash val="solid"/>
            <a:round/>
            <a:headEnd len="med" w="med" type="none"/>
            <a:tailEnd len="med" w="med" type="none"/>
          </a:ln>
        </p:spPr>
      </p:cxnSp>
      <p:sp>
        <p:nvSpPr>
          <p:cNvPr id="570" name="Google Shape;570;p41"/>
          <p:cNvSpPr txBox="1"/>
          <p:nvPr/>
        </p:nvSpPr>
        <p:spPr>
          <a:xfrm>
            <a:off x="3538061" y="3370194"/>
            <a:ext cx="3246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endParaRPr b="1" sz="1800"/>
          </a:p>
        </p:txBody>
      </p:sp>
      <p:sp>
        <p:nvSpPr>
          <p:cNvPr id="571" name="Google Shape;571;p41"/>
          <p:cNvSpPr txBox="1"/>
          <p:nvPr/>
        </p:nvSpPr>
        <p:spPr>
          <a:xfrm>
            <a:off x="2949891" y="2610230"/>
            <a:ext cx="271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572" name="Google Shape;572;p41"/>
          <p:cNvSpPr txBox="1"/>
          <p:nvPr/>
        </p:nvSpPr>
        <p:spPr>
          <a:xfrm>
            <a:off x="2360310" y="3319341"/>
            <a:ext cx="1992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573" name="Google Shape;573;p41"/>
          <p:cNvSpPr/>
          <p:nvPr/>
        </p:nvSpPr>
        <p:spPr>
          <a:xfrm>
            <a:off x="5318994" y="3761275"/>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1"/>
          <p:cNvSpPr/>
          <p:nvPr/>
        </p:nvSpPr>
        <p:spPr>
          <a:xfrm>
            <a:off x="4736285" y="44250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p:nvPr/>
        </p:nvSpPr>
        <p:spPr>
          <a:xfrm>
            <a:off x="5933889" y="44250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6" name="Google Shape;576;p41"/>
          <p:cNvCxnSpPr>
            <a:stCxn id="573" idx="3"/>
            <a:endCxn id="574" idx="0"/>
          </p:cNvCxnSpPr>
          <p:nvPr/>
        </p:nvCxnSpPr>
        <p:spPr>
          <a:xfrm flipH="1">
            <a:off x="5100942" y="4226035"/>
            <a:ext cx="324900" cy="1989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41"/>
          <p:cNvCxnSpPr>
            <a:stCxn id="573" idx="5"/>
            <a:endCxn id="575" idx="0"/>
          </p:cNvCxnSpPr>
          <p:nvPr/>
        </p:nvCxnSpPr>
        <p:spPr>
          <a:xfrm>
            <a:off x="5941747" y="4226035"/>
            <a:ext cx="357000" cy="198900"/>
          </a:xfrm>
          <a:prstGeom prst="straightConnector1">
            <a:avLst/>
          </a:prstGeom>
          <a:noFill/>
          <a:ln cap="flat" cmpd="sng" w="9525">
            <a:solidFill>
              <a:schemeClr val="dk2"/>
            </a:solidFill>
            <a:prstDash val="solid"/>
            <a:round/>
            <a:headEnd len="med" w="med" type="none"/>
            <a:tailEnd len="med" w="med" type="none"/>
          </a:ln>
        </p:spPr>
      </p:cxnSp>
      <p:sp>
        <p:nvSpPr>
          <p:cNvPr id="578" name="Google Shape;578;p41"/>
          <p:cNvSpPr txBox="1"/>
          <p:nvPr/>
        </p:nvSpPr>
        <p:spPr>
          <a:xfrm>
            <a:off x="6136339" y="4589394"/>
            <a:ext cx="3246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579" name="Google Shape;579;p41"/>
          <p:cNvSpPr txBox="1"/>
          <p:nvPr/>
        </p:nvSpPr>
        <p:spPr>
          <a:xfrm>
            <a:off x="5548170" y="3925113"/>
            <a:ext cx="2712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580" name="Google Shape;580;p41"/>
          <p:cNvSpPr txBox="1"/>
          <p:nvPr/>
        </p:nvSpPr>
        <p:spPr>
          <a:xfrm>
            <a:off x="4958587" y="4538541"/>
            <a:ext cx="1992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endParaRPr b="1" sz="1800"/>
          </a:p>
        </p:txBody>
      </p:sp>
      <p:sp>
        <p:nvSpPr>
          <p:cNvPr id="581" name="Google Shape;581;p41"/>
          <p:cNvSpPr/>
          <p:nvPr/>
        </p:nvSpPr>
        <p:spPr>
          <a:xfrm>
            <a:off x="5312287" y="1399075"/>
            <a:ext cx="869100" cy="40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1"/>
          <p:cNvSpPr/>
          <p:nvPr/>
        </p:nvSpPr>
        <p:spPr>
          <a:xfrm>
            <a:off x="4618181" y="1890298"/>
            <a:ext cx="869100" cy="40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583" name="Google Shape;583;p41"/>
          <p:cNvSpPr/>
          <p:nvPr/>
        </p:nvSpPr>
        <p:spPr>
          <a:xfrm>
            <a:off x="6044730" y="1890298"/>
            <a:ext cx="869100" cy="40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4" name="Google Shape;584;p41"/>
          <p:cNvCxnSpPr>
            <a:stCxn id="581" idx="3"/>
            <a:endCxn id="582" idx="0"/>
          </p:cNvCxnSpPr>
          <p:nvPr/>
        </p:nvCxnSpPr>
        <p:spPr>
          <a:xfrm flipH="1">
            <a:off x="5052863" y="1743228"/>
            <a:ext cx="386700" cy="1470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41"/>
          <p:cNvCxnSpPr>
            <a:stCxn id="581" idx="5"/>
            <a:endCxn id="583" idx="0"/>
          </p:cNvCxnSpPr>
          <p:nvPr/>
        </p:nvCxnSpPr>
        <p:spPr>
          <a:xfrm>
            <a:off x="6054110" y="1743228"/>
            <a:ext cx="425100" cy="147000"/>
          </a:xfrm>
          <a:prstGeom prst="straightConnector1">
            <a:avLst/>
          </a:prstGeom>
          <a:noFill/>
          <a:ln cap="flat" cmpd="sng" w="9525">
            <a:solidFill>
              <a:schemeClr val="dk2"/>
            </a:solidFill>
            <a:prstDash val="solid"/>
            <a:round/>
            <a:headEnd len="med" w="med" type="none"/>
            <a:tailEnd len="med" w="med" type="none"/>
          </a:ln>
        </p:spPr>
      </p:cxnSp>
      <p:sp>
        <p:nvSpPr>
          <p:cNvPr id="586" name="Google Shape;586;p41"/>
          <p:cNvSpPr txBox="1"/>
          <p:nvPr/>
        </p:nvSpPr>
        <p:spPr>
          <a:xfrm>
            <a:off x="5597894" y="1411462"/>
            <a:ext cx="667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endParaRPr b="1" sz="1800"/>
          </a:p>
        </p:txBody>
      </p:sp>
      <p:sp>
        <p:nvSpPr>
          <p:cNvPr id="587" name="Google Shape;587;p41"/>
          <p:cNvSpPr txBox="1"/>
          <p:nvPr/>
        </p:nvSpPr>
        <p:spPr>
          <a:xfrm>
            <a:off x="6284479" y="1918104"/>
            <a:ext cx="667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588" name="Google Shape;588;p41"/>
          <p:cNvSpPr/>
          <p:nvPr/>
        </p:nvSpPr>
        <p:spPr>
          <a:xfrm>
            <a:off x="2595905" y="1399075"/>
            <a:ext cx="869100" cy="40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1901800" y="1890298"/>
            <a:ext cx="869100" cy="40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590" name="Google Shape;590;p41"/>
          <p:cNvSpPr/>
          <p:nvPr/>
        </p:nvSpPr>
        <p:spPr>
          <a:xfrm>
            <a:off x="3328349" y="1890298"/>
            <a:ext cx="869100" cy="40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1" name="Google Shape;591;p41"/>
          <p:cNvCxnSpPr>
            <a:stCxn id="588" idx="3"/>
            <a:endCxn id="589" idx="0"/>
          </p:cNvCxnSpPr>
          <p:nvPr/>
        </p:nvCxnSpPr>
        <p:spPr>
          <a:xfrm flipH="1">
            <a:off x="2336482" y="1743228"/>
            <a:ext cx="386700" cy="1470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41"/>
          <p:cNvCxnSpPr>
            <a:stCxn id="588" idx="5"/>
            <a:endCxn id="590" idx="0"/>
          </p:cNvCxnSpPr>
          <p:nvPr/>
        </p:nvCxnSpPr>
        <p:spPr>
          <a:xfrm>
            <a:off x="3337729" y="1743228"/>
            <a:ext cx="425100" cy="147000"/>
          </a:xfrm>
          <a:prstGeom prst="straightConnector1">
            <a:avLst/>
          </a:prstGeom>
          <a:noFill/>
          <a:ln cap="flat" cmpd="sng" w="9525">
            <a:solidFill>
              <a:schemeClr val="dk2"/>
            </a:solidFill>
            <a:prstDash val="solid"/>
            <a:round/>
            <a:headEnd len="med" w="med" type="none"/>
            <a:tailEnd len="med" w="med" type="none"/>
          </a:ln>
        </p:spPr>
      </p:cxnSp>
      <p:sp>
        <p:nvSpPr>
          <p:cNvPr id="593" name="Google Shape;593;p41"/>
          <p:cNvSpPr txBox="1"/>
          <p:nvPr/>
        </p:nvSpPr>
        <p:spPr>
          <a:xfrm>
            <a:off x="2881513" y="1411462"/>
            <a:ext cx="667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endParaRPr b="1" sz="1800"/>
          </a:p>
        </p:txBody>
      </p:sp>
      <p:sp>
        <p:nvSpPr>
          <p:cNvPr id="594" name="Google Shape;594;p41"/>
          <p:cNvSpPr txBox="1"/>
          <p:nvPr/>
        </p:nvSpPr>
        <p:spPr>
          <a:xfrm>
            <a:off x="3568098" y="1918104"/>
            <a:ext cx="667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595" name="Google Shape;595;p41"/>
          <p:cNvSpPr/>
          <p:nvPr/>
        </p:nvSpPr>
        <p:spPr>
          <a:xfrm>
            <a:off x="5318994" y="2542075"/>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4736285" y="32058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5933889" y="32058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8" name="Google Shape;598;p41"/>
          <p:cNvCxnSpPr>
            <a:stCxn id="595" idx="3"/>
            <a:endCxn id="596" idx="0"/>
          </p:cNvCxnSpPr>
          <p:nvPr/>
        </p:nvCxnSpPr>
        <p:spPr>
          <a:xfrm flipH="1">
            <a:off x="5100942" y="3006835"/>
            <a:ext cx="324900" cy="1989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41"/>
          <p:cNvCxnSpPr>
            <a:stCxn id="595" idx="5"/>
            <a:endCxn id="597" idx="0"/>
          </p:cNvCxnSpPr>
          <p:nvPr/>
        </p:nvCxnSpPr>
        <p:spPr>
          <a:xfrm>
            <a:off x="5941747" y="3006835"/>
            <a:ext cx="357000" cy="198900"/>
          </a:xfrm>
          <a:prstGeom prst="straightConnector1">
            <a:avLst/>
          </a:prstGeom>
          <a:noFill/>
          <a:ln cap="flat" cmpd="sng" w="9525">
            <a:solidFill>
              <a:schemeClr val="dk2"/>
            </a:solidFill>
            <a:prstDash val="solid"/>
            <a:round/>
            <a:headEnd len="med" w="med" type="none"/>
            <a:tailEnd len="med" w="med" type="none"/>
          </a:ln>
        </p:spPr>
      </p:cxnSp>
      <p:sp>
        <p:nvSpPr>
          <p:cNvPr id="600" name="Google Shape;600;p41"/>
          <p:cNvSpPr txBox="1"/>
          <p:nvPr/>
        </p:nvSpPr>
        <p:spPr>
          <a:xfrm>
            <a:off x="6136339" y="3370194"/>
            <a:ext cx="3246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endParaRPr b="1" sz="1800"/>
          </a:p>
        </p:txBody>
      </p:sp>
      <p:sp>
        <p:nvSpPr>
          <p:cNvPr id="601" name="Google Shape;601;p41"/>
          <p:cNvSpPr txBox="1"/>
          <p:nvPr/>
        </p:nvSpPr>
        <p:spPr>
          <a:xfrm>
            <a:off x="5548169" y="2610230"/>
            <a:ext cx="271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602" name="Google Shape;602;p41"/>
          <p:cNvSpPr txBox="1"/>
          <p:nvPr/>
        </p:nvSpPr>
        <p:spPr>
          <a:xfrm>
            <a:off x="4958587" y="3319341"/>
            <a:ext cx="1992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603" name="Google Shape;603;p41"/>
          <p:cNvSpPr/>
          <p:nvPr/>
        </p:nvSpPr>
        <p:spPr>
          <a:xfrm>
            <a:off x="2720716" y="3761275"/>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2138007" y="44250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3335611" y="44250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6" name="Google Shape;606;p41"/>
          <p:cNvCxnSpPr>
            <a:stCxn id="603" idx="3"/>
            <a:endCxn id="604" idx="0"/>
          </p:cNvCxnSpPr>
          <p:nvPr/>
        </p:nvCxnSpPr>
        <p:spPr>
          <a:xfrm flipH="1">
            <a:off x="2502664" y="4226035"/>
            <a:ext cx="324900" cy="1989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41"/>
          <p:cNvCxnSpPr>
            <a:stCxn id="603" idx="5"/>
            <a:endCxn id="605" idx="0"/>
          </p:cNvCxnSpPr>
          <p:nvPr/>
        </p:nvCxnSpPr>
        <p:spPr>
          <a:xfrm>
            <a:off x="3343469" y="4226035"/>
            <a:ext cx="357000" cy="198900"/>
          </a:xfrm>
          <a:prstGeom prst="straightConnector1">
            <a:avLst/>
          </a:prstGeom>
          <a:noFill/>
          <a:ln cap="flat" cmpd="sng" w="9525">
            <a:solidFill>
              <a:schemeClr val="dk2"/>
            </a:solidFill>
            <a:prstDash val="solid"/>
            <a:round/>
            <a:headEnd len="med" w="med" type="none"/>
            <a:tailEnd len="med" w="med" type="none"/>
          </a:ln>
        </p:spPr>
      </p:cxnSp>
      <p:sp>
        <p:nvSpPr>
          <p:cNvPr id="608" name="Google Shape;608;p41"/>
          <p:cNvSpPr txBox="1"/>
          <p:nvPr/>
        </p:nvSpPr>
        <p:spPr>
          <a:xfrm>
            <a:off x="3538061" y="4589394"/>
            <a:ext cx="3246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endParaRPr b="1" sz="1800"/>
          </a:p>
        </p:txBody>
      </p:sp>
      <p:sp>
        <p:nvSpPr>
          <p:cNvPr id="609" name="Google Shape;609;p41"/>
          <p:cNvSpPr txBox="1"/>
          <p:nvPr/>
        </p:nvSpPr>
        <p:spPr>
          <a:xfrm>
            <a:off x="2949892" y="3925113"/>
            <a:ext cx="2712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610" name="Google Shape;610;p41"/>
          <p:cNvSpPr txBox="1"/>
          <p:nvPr/>
        </p:nvSpPr>
        <p:spPr>
          <a:xfrm>
            <a:off x="2360310" y="4538541"/>
            <a:ext cx="1992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611" name="Google Shape;611;p41"/>
          <p:cNvSpPr/>
          <p:nvPr/>
        </p:nvSpPr>
        <p:spPr>
          <a:xfrm>
            <a:off x="1932915" y="1221050"/>
            <a:ext cx="2505600" cy="1191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4531192" y="1221050"/>
            <a:ext cx="2505600" cy="119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1932915" y="2516450"/>
            <a:ext cx="2505600" cy="126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a:off x="4531192" y="2516450"/>
            <a:ext cx="2505600" cy="126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p:nvPr/>
        </p:nvSpPr>
        <p:spPr>
          <a:xfrm>
            <a:off x="4531192" y="3811850"/>
            <a:ext cx="2505600" cy="119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1932915" y="3811850"/>
            <a:ext cx="2505600" cy="119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Binary Search Tree: Insertion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42"/>
          <p:cNvSpPr txBox="1"/>
          <p:nvPr>
            <p:ph type="title"/>
          </p:nvPr>
        </p:nvSpPr>
        <p:spPr>
          <a:xfrm>
            <a:off x="4641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Property: Examples</a:t>
            </a:r>
            <a:endParaRPr/>
          </a:p>
          <a:p>
            <a:pPr indent="0" lvl="0" marL="0" rtl="0" algn="l">
              <a:spcBef>
                <a:spcPts val="0"/>
              </a:spcBef>
              <a:spcAft>
                <a:spcPts val="0"/>
              </a:spcAft>
              <a:buNone/>
            </a:pPr>
            <a:r>
              <a:t/>
            </a:r>
            <a:endParaRPr/>
          </a:p>
        </p:txBody>
      </p:sp>
      <p:sp>
        <p:nvSpPr>
          <p:cNvPr id="622" name="Google Shape;622;p42"/>
          <p:cNvSpPr txBox="1"/>
          <p:nvPr/>
        </p:nvSpPr>
        <p:spPr>
          <a:xfrm>
            <a:off x="7318925" y="237800"/>
            <a:ext cx="50730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2"/>
          <p:cNvSpPr/>
          <p:nvPr/>
        </p:nvSpPr>
        <p:spPr>
          <a:xfrm>
            <a:off x="6432230" y="1936259"/>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2"/>
          <p:cNvSpPr/>
          <p:nvPr/>
        </p:nvSpPr>
        <p:spPr>
          <a:xfrm>
            <a:off x="5127483" y="1936259"/>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2"/>
          <p:cNvSpPr/>
          <p:nvPr/>
        </p:nvSpPr>
        <p:spPr>
          <a:xfrm>
            <a:off x="5779856" y="1410775"/>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2"/>
          <p:cNvSpPr txBox="1"/>
          <p:nvPr/>
        </p:nvSpPr>
        <p:spPr>
          <a:xfrm>
            <a:off x="5892497" y="1410776"/>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8</a:t>
            </a:r>
            <a:endParaRPr b="1"/>
          </a:p>
        </p:txBody>
      </p:sp>
      <p:sp>
        <p:nvSpPr>
          <p:cNvPr id="627" name="Google Shape;627;p42"/>
          <p:cNvSpPr txBox="1"/>
          <p:nvPr/>
        </p:nvSpPr>
        <p:spPr>
          <a:xfrm>
            <a:off x="5276257" y="1987006"/>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3</a:t>
            </a:r>
            <a:endParaRPr b="1"/>
          </a:p>
        </p:txBody>
      </p:sp>
      <p:sp>
        <p:nvSpPr>
          <p:cNvPr id="628" name="Google Shape;628;p42"/>
          <p:cNvSpPr txBox="1"/>
          <p:nvPr/>
        </p:nvSpPr>
        <p:spPr>
          <a:xfrm>
            <a:off x="6508807" y="1966650"/>
            <a:ext cx="5220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10</a:t>
            </a:r>
            <a:endParaRPr b="1"/>
          </a:p>
        </p:txBody>
      </p:sp>
      <p:cxnSp>
        <p:nvCxnSpPr>
          <p:cNvPr id="629" name="Google Shape;629;p42"/>
          <p:cNvCxnSpPr>
            <a:stCxn id="625" idx="3"/>
            <a:endCxn id="624" idx="7"/>
          </p:cNvCxnSpPr>
          <p:nvPr/>
        </p:nvCxnSpPr>
        <p:spPr>
          <a:xfrm flipH="1">
            <a:off x="5573101" y="1706531"/>
            <a:ext cx="283200" cy="2805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42"/>
          <p:cNvCxnSpPr>
            <a:stCxn id="625" idx="5"/>
            <a:endCxn id="623" idx="1"/>
          </p:cNvCxnSpPr>
          <p:nvPr/>
        </p:nvCxnSpPr>
        <p:spPr>
          <a:xfrm>
            <a:off x="6225411" y="1706531"/>
            <a:ext cx="283200" cy="280500"/>
          </a:xfrm>
          <a:prstGeom prst="straightConnector1">
            <a:avLst/>
          </a:prstGeom>
          <a:noFill/>
          <a:ln cap="flat" cmpd="sng" w="9525">
            <a:solidFill>
              <a:schemeClr val="dk2"/>
            </a:solidFill>
            <a:prstDash val="solid"/>
            <a:round/>
            <a:headEnd len="med" w="med" type="none"/>
            <a:tailEnd len="med" w="med" type="none"/>
          </a:ln>
        </p:spPr>
      </p:cxnSp>
      <p:sp>
        <p:nvSpPr>
          <p:cNvPr id="631" name="Google Shape;631;p42"/>
          <p:cNvSpPr/>
          <p:nvPr/>
        </p:nvSpPr>
        <p:spPr>
          <a:xfrm>
            <a:off x="5363285" y="2530303"/>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4605625" y="2492987"/>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txBox="1"/>
          <p:nvPr/>
        </p:nvSpPr>
        <p:spPr>
          <a:xfrm>
            <a:off x="4718274" y="2479797"/>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a:t>
            </a:r>
            <a:endParaRPr b="1"/>
          </a:p>
        </p:txBody>
      </p:sp>
      <p:sp>
        <p:nvSpPr>
          <p:cNvPr id="634" name="Google Shape;634;p42"/>
          <p:cNvSpPr txBox="1"/>
          <p:nvPr/>
        </p:nvSpPr>
        <p:spPr>
          <a:xfrm>
            <a:off x="5453579" y="2541020"/>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6</a:t>
            </a:r>
            <a:endParaRPr b="1"/>
          </a:p>
        </p:txBody>
      </p:sp>
      <p:cxnSp>
        <p:nvCxnSpPr>
          <p:cNvPr id="635" name="Google Shape;635;p42"/>
          <p:cNvCxnSpPr>
            <a:endCxn id="632" idx="7"/>
          </p:cNvCxnSpPr>
          <p:nvPr/>
        </p:nvCxnSpPr>
        <p:spPr>
          <a:xfrm flipH="1">
            <a:off x="5051180" y="2232031"/>
            <a:ext cx="153000" cy="3117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42"/>
          <p:cNvCxnSpPr>
            <a:endCxn id="631" idx="0"/>
          </p:cNvCxnSpPr>
          <p:nvPr/>
        </p:nvCxnSpPr>
        <p:spPr>
          <a:xfrm>
            <a:off x="5416385" y="2269303"/>
            <a:ext cx="207900" cy="261000"/>
          </a:xfrm>
          <a:prstGeom prst="straightConnector1">
            <a:avLst/>
          </a:prstGeom>
          <a:noFill/>
          <a:ln cap="flat" cmpd="sng" w="9525">
            <a:solidFill>
              <a:schemeClr val="dk2"/>
            </a:solidFill>
            <a:prstDash val="solid"/>
            <a:round/>
            <a:headEnd len="med" w="med" type="none"/>
            <a:tailEnd len="med" w="med" type="none"/>
          </a:ln>
        </p:spPr>
      </p:cxnSp>
      <p:sp>
        <p:nvSpPr>
          <p:cNvPr id="637" name="Google Shape;637;p42"/>
          <p:cNvSpPr/>
          <p:nvPr/>
        </p:nvSpPr>
        <p:spPr>
          <a:xfrm>
            <a:off x="6825062" y="2492987"/>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2"/>
          <p:cNvSpPr/>
          <p:nvPr/>
        </p:nvSpPr>
        <p:spPr>
          <a:xfrm>
            <a:off x="5962989" y="2530303"/>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
          <p:cNvSpPr txBox="1"/>
          <p:nvPr/>
        </p:nvSpPr>
        <p:spPr>
          <a:xfrm>
            <a:off x="6076220" y="2541013"/>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9</a:t>
            </a:r>
            <a:endParaRPr b="1"/>
          </a:p>
        </p:txBody>
      </p:sp>
      <p:sp>
        <p:nvSpPr>
          <p:cNvPr id="640" name="Google Shape;640;p42"/>
          <p:cNvSpPr txBox="1"/>
          <p:nvPr/>
        </p:nvSpPr>
        <p:spPr>
          <a:xfrm>
            <a:off x="6870806" y="2543704"/>
            <a:ext cx="4305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11</a:t>
            </a:r>
            <a:endParaRPr b="1"/>
          </a:p>
        </p:txBody>
      </p:sp>
      <p:cxnSp>
        <p:nvCxnSpPr>
          <p:cNvPr id="641" name="Google Shape;641;p42"/>
          <p:cNvCxnSpPr>
            <a:endCxn id="638" idx="7"/>
          </p:cNvCxnSpPr>
          <p:nvPr/>
        </p:nvCxnSpPr>
        <p:spPr>
          <a:xfrm flipH="1">
            <a:off x="6408544" y="2269347"/>
            <a:ext cx="153000" cy="31170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p42"/>
          <p:cNvCxnSpPr/>
          <p:nvPr/>
        </p:nvCxnSpPr>
        <p:spPr>
          <a:xfrm>
            <a:off x="6877988" y="2231922"/>
            <a:ext cx="207900" cy="261000"/>
          </a:xfrm>
          <a:prstGeom prst="straightConnector1">
            <a:avLst/>
          </a:prstGeom>
          <a:noFill/>
          <a:ln cap="flat" cmpd="sng" w="9525">
            <a:solidFill>
              <a:schemeClr val="dk2"/>
            </a:solidFill>
            <a:prstDash val="solid"/>
            <a:round/>
            <a:headEnd len="med" w="med" type="none"/>
            <a:tailEnd len="med" w="med" type="none"/>
          </a:ln>
        </p:spPr>
      </p:cxnSp>
      <p:sp>
        <p:nvSpPr>
          <p:cNvPr id="643" name="Google Shape;643;p42"/>
          <p:cNvSpPr/>
          <p:nvPr/>
        </p:nvSpPr>
        <p:spPr>
          <a:xfrm>
            <a:off x="3536630" y="2012459"/>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2"/>
          <p:cNvSpPr/>
          <p:nvPr/>
        </p:nvSpPr>
        <p:spPr>
          <a:xfrm>
            <a:off x="2231883" y="2012459"/>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2"/>
          <p:cNvSpPr/>
          <p:nvPr/>
        </p:nvSpPr>
        <p:spPr>
          <a:xfrm>
            <a:off x="2884256" y="1486975"/>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2"/>
          <p:cNvSpPr txBox="1"/>
          <p:nvPr/>
        </p:nvSpPr>
        <p:spPr>
          <a:xfrm>
            <a:off x="2996897" y="1486976"/>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8</a:t>
            </a:r>
            <a:endParaRPr b="1"/>
          </a:p>
        </p:txBody>
      </p:sp>
      <p:sp>
        <p:nvSpPr>
          <p:cNvPr id="647" name="Google Shape;647;p42"/>
          <p:cNvSpPr txBox="1"/>
          <p:nvPr/>
        </p:nvSpPr>
        <p:spPr>
          <a:xfrm>
            <a:off x="2324295" y="2017556"/>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3</a:t>
            </a:r>
            <a:endParaRPr b="1"/>
          </a:p>
        </p:txBody>
      </p:sp>
      <p:sp>
        <p:nvSpPr>
          <p:cNvPr id="648" name="Google Shape;648;p42"/>
          <p:cNvSpPr txBox="1"/>
          <p:nvPr/>
        </p:nvSpPr>
        <p:spPr>
          <a:xfrm>
            <a:off x="3613207" y="2042850"/>
            <a:ext cx="5220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10</a:t>
            </a:r>
            <a:endParaRPr b="1"/>
          </a:p>
        </p:txBody>
      </p:sp>
      <p:cxnSp>
        <p:nvCxnSpPr>
          <p:cNvPr id="649" name="Google Shape;649;p42"/>
          <p:cNvCxnSpPr>
            <a:stCxn id="645" idx="3"/>
            <a:endCxn id="644" idx="7"/>
          </p:cNvCxnSpPr>
          <p:nvPr/>
        </p:nvCxnSpPr>
        <p:spPr>
          <a:xfrm flipH="1">
            <a:off x="2677501" y="1782731"/>
            <a:ext cx="283200" cy="2805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42"/>
          <p:cNvCxnSpPr>
            <a:stCxn id="645" idx="5"/>
            <a:endCxn id="643" idx="1"/>
          </p:cNvCxnSpPr>
          <p:nvPr/>
        </p:nvCxnSpPr>
        <p:spPr>
          <a:xfrm>
            <a:off x="3329811" y="1782731"/>
            <a:ext cx="283200" cy="280500"/>
          </a:xfrm>
          <a:prstGeom prst="straightConnector1">
            <a:avLst/>
          </a:prstGeom>
          <a:noFill/>
          <a:ln cap="flat" cmpd="sng" w="9525">
            <a:solidFill>
              <a:schemeClr val="dk2"/>
            </a:solidFill>
            <a:prstDash val="solid"/>
            <a:round/>
            <a:headEnd len="med" w="med" type="none"/>
            <a:tailEnd len="med" w="med" type="none"/>
          </a:ln>
        </p:spPr>
      </p:cxnSp>
      <p:sp>
        <p:nvSpPr>
          <p:cNvPr id="651" name="Google Shape;651;p42"/>
          <p:cNvSpPr/>
          <p:nvPr/>
        </p:nvSpPr>
        <p:spPr>
          <a:xfrm>
            <a:off x="2467685" y="2606503"/>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2"/>
          <p:cNvSpPr/>
          <p:nvPr/>
        </p:nvSpPr>
        <p:spPr>
          <a:xfrm>
            <a:off x="1710025" y="2569187"/>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2"/>
          <p:cNvSpPr txBox="1"/>
          <p:nvPr/>
        </p:nvSpPr>
        <p:spPr>
          <a:xfrm>
            <a:off x="1822674" y="2555997"/>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a:t>
            </a:r>
            <a:endParaRPr b="1"/>
          </a:p>
        </p:txBody>
      </p:sp>
      <p:sp>
        <p:nvSpPr>
          <p:cNvPr id="654" name="Google Shape;654;p42"/>
          <p:cNvSpPr txBox="1"/>
          <p:nvPr/>
        </p:nvSpPr>
        <p:spPr>
          <a:xfrm>
            <a:off x="2557979" y="2617220"/>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2</a:t>
            </a:r>
            <a:endParaRPr b="1"/>
          </a:p>
        </p:txBody>
      </p:sp>
      <p:cxnSp>
        <p:nvCxnSpPr>
          <p:cNvPr id="655" name="Google Shape;655;p42"/>
          <p:cNvCxnSpPr>
            <a:endCxn id="652" idx="7"/>
          </p:cNvCxnSpPr>
          <p:nvPr/>
        </p:nvCxnSpPr>
        <p:spPr>
          <a:xfrm flipH="1">
            <a:off x="2155580" y="2308231"/>
            <a:ext cx="153000" cy="3117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42"/>
          <p:cNvCxnSpPr>
            <a:endCxn id="651" idx="0"/>
          </p:cNvCxnSpPr>
          <p:nvPr/>
        </p:nvCxnSpPr>
        <p:spPr>
          <a:xfrm>
            <a:off x="2520785" y="2345503"/>
            <a:ext cx="207900" cy="261000"/>
          </a:xfrm>
          <a:prstGeom prst="straightConnector1">
            <a:avLst/>
          </a:prstGeom>
          <a:noFill/>
          <a:ln cap="flat" cmpd="sng" w="9525">
            <a:solidFill>
              <a:schemeClr val="dk2"/>
            </a:solidFill>
            <a:prstDash val="solid"/>
            <a:round/>
            <a:headEnd len="med" w="med" type="none"/>
            <a:tailEnd len="med" w="med" type="none"/>
          </a:ln>
        </p:spPr>
      </p:cxnSp>
      <p:sp>
        <p:nvSpPr>
          <p:cNvPr id="657" name="Google Shape;657;p42"/>
          <p:cNvSpPr/>
          <p:nvPr/>
        </p:nvSpPr>
        <p:spPr>
          <a:xfrm>
            <a:off x="3929462" y="2569187"/>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2"/>
          <p:cNvSpPr/>
          <p:nvPr/>
        </p:nvSpPr>
        <p:spPr>
          <a:xfrm>
            <a:off x="3067389" y="2606503"/>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2"/>
          <p:cNvSpPr txBox="1"/>
          <p:nvPr/>
        </p:nvSpPr>
        <p:spPr>
          <a:xfrm>
            <a:off x="3180620" y="2617213"/>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9</a:t>
            </a:r>
            <a:endParaRPr b="1"/>
          </a:p>
        </p:txBody>
      </p:sp>
      <p:sp>
        <p:nvSpPr>
          <p:cNvPr id="660" name="Google Shape;660;p42"/>
          <p:cNvSpPr txBox="1"/>
          <p:nvPr/>
        </p:nvSpPr>
        <p:spPr>
          <a:xfrm>
            <a:off x="3975206" y="2619904"/>
            <a:ext cx="4305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11</a:t>
            </a:r>
            <a:endParaRPr b="1"/>
          </a:p>
        </p:txBody>
      </p:sp>
      <p:cxnSp>
        <p:nvCxnSpPr>
          <p:cNvPr id="661" name="Google Shape;661;p42"/>
          <p:cNvCxnSpPr>
            <a:endCxn id="658" idx="7"/>
          </p:cNvCxnSpPr>
          <p:nvPr/>
        </p:nvCxnSpPr>
        <p:spPr>
          <a:xfrm flipH="1">
            <a:off x="3512944" y="2345547"/>
            <a:ext cx="153000" cy="3117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42"/>
          <p:cNvCxnSpPr/>
          <p:nvPr/>
        </p:nvCxnSpPr>
        <p:spPr>
          <a:xfrm>
            <a:off x="3982388" y="2308122"/>
            <a:ext cx="207900" cy="261000"/>
          </a:xfrm>
          <a:prstGeom prst="straightConnector1">
            <a:avLst/>
          </a:prstGeom>
          <a:noFill/>
          <a:ln cap="flat" cmpd="sng" w="9525">
            <a:solidFill>
              <a:schemeClr val="dk2"/>
            </a:solidFill>
            <a:prstDash val="solid"/>
            <a:round/>
            <a:headEnd len="med" w="med" type="none"/>
            <a:tailEnd len="med" w="med" type="none"/>
          </a:ln>
        </p:spPr>
      </p:cxnSp>
      <p:sp>
        <p:nvSpPr>
          <p:cNvPr id="663" name="Google Shape;663;p42"/>
          <p:cNvSpPr/>
          <p:nvPr/>
        </p:nvSpPr>
        <p:spPr>
          <a:xfrm>
            <a:off x="5213030" y="4069859"/>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2"/>
          <p:cNvSpPr/>
          <p:nvPr/>
        </p:nvSpPr>
        <p:spPr>
          <a:xfrm>
            <a:off x="3908283" y="4069859"/>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2"/>
          <p:cNvSpPr/>
          <p:nvPr/>
        </p:nvSpPr>
        <p:spPr>
          <a:xfrm>
            <a:off x="4560656" y="3544375"/>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2"/>
          <p:cNvSpPr txBox="1"/>
          <p:nvPr/>
        </p:nvSpPr>
        <p:spPr>
          <a:xfrm>
            <a:off x="4673302" y="3544375"/>
            <a:ext cx="4305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12</a:t>
            </a:r>
            <a:endParaRPr b="1"/>
          </a:p>
        </p:txBody>
      </p:sp>
      <p:sp>
        <p:nvSpPr>
          <p:cNvPr id="667" name="Google Shape;667;p42"/>
          <p:cNvSpPr txBox="1"/>
          <p:nvPr/>
        </p:nvSpPr>
        <p:spPr>
          <a:xfrm>
            <a:off x="4000695" y="4074956"/>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3</a:t>
            </a:r>
            <a:endParaRPr b="1"/>
          </a:p>
        </p:txBody>
      </p:sp>
      <p:sp>
        <p:nvSpPr>
          <p:cNvPr id="668" name="Google Shape;668;p42"/>
          <p:cNvSpPr txBox="1"/>
          <p:nvPr/>
        </p:nvSpPr>
        <p:spPr>
          <a:xfrm>
            <a:off x="5289607" y="4100250"/>
            <a:ext cx="5220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14</a:t>
            </a:r>
            <a:endParaRPr b="1"/>
          </a:p>
        </p:txBody>
      </p:sp>
      <p:cxnSp>
        <p:nvCxnSpPr>
          <p:cNvPr id="669" name="Google Shape;669;p42"/>
          <p:cNvCxnSpPr>
            <a:stCxn id="665" idx="3"/>
            <a:endCxn id="664" idx="7"/>
          </p:cNvCxnSpPr>
          <p:nvPr/>
        </p:nvCxnSpPr>
        <p:spPr>
          <a:xfrm flipH="1">
            <a:off x="4353901" y="3840131"/>
            <a:ext cx="283200" cy="2805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42"/>
          <p:cNvCxnSpPr>
            <a:stCxn id="665" idx="5"/>
            <a:endCxn id="663" idx="1"/>
          </p:cNvCxnSpPr>
          <p:nvPr/>
        </p:nvCxnSpPr>
        <p:spPr>
          <a:xfrm>
            <a:off x="5006211" y="3840131"/>
            <a:ext cx="283200" cy="280500"/>
          </a:xfrm>
          <a:prstGeom prst="straightConnector1">
            <a:avLst/>
          </a:prstGeom>
          <a:noFill/>
          <a:ln cap="flat" cmpd="sng" w="9525">
            <a:solidFill>
              <a:schemeClr val="dk2"/>
            </a:solidFill>
            <a:prstDash val="solid"/>
            <a:round/>
            <a:headEnd len="med" w="med" type="none"/>
            <a:tailEnd len="med" w="med" type="none"/>
          </a:ln>
        </p:spPr>
      </p:cxnSp>
      <p:sp>
        <p:nvSpPr>
          <p:cNvPr id="671" name="Google Shape;671;p42"/>
          <p:cNvSpPr/>
          <p:nvPr/>
        </p:nvSpPr>
        <p:spPr>
          <a:xfrm>
            <a:off x="4144085" y="4663903"/>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2"/>
          <p:cNvSpPr/>
          <p:nvPr/>
        </p:nvSpPr>
        <p:spPr>
          <a:xfrm>
            <a:off x="3386425" y="4626587"/>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2"/>
          <p:cNvSpPr txBox="1"/>
          <p:nvPr/>
        </p:nvSpPr>
        <p:spPr>
          <a:xfrm>
            <a:off x="3499074" y="4613397"/>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a:t>
            </a:r>
            <a:endParaRPr b="1"/>
          </a:p>
        </p:txBody>
      </p:sp>
      <p:sp>
        <p:nvSpPr>
          <p:cNvPr id="674" name="Google Shape;674;p42"/>
          <p:cNvSpPr txBox="1"/>
          <p:nvPr/>
        </p:nvSpPr>
        <p:spPr>
          <a:xfrm>
            <a:off x="4234373" y="4674625"/>
            <a:ext cx="4839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13</a:t>
            </a:r>
            <a:endParaRPr b="1"/>
          </a:p>
        </p:txBody>
      </p:sp>
      <p:cxnSp>
        <p:nvCxnSpPr>
          <p:cNvPr id="675" name="Google Shape;675;p42"/>
          <p:cNvCxnSpPr>
            <a:endCxn id="672" idx="7"/>
          </p:cNvCxnSpPr>
          <p:nvPr/>
        </p:nvCxnSpPr>
        <p:spPr>
          <a:xfrm flipH="1">
            <a:off x="3831980" y="4365631"/>
            <a:ext cx="153000" cy="31170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42"/>
          <p:cNvCxnSpPr>
            <a:endCxn id="671" idx="0"/>
          </p:cNvCxnSpPr>
          <p:nvPr/>
        </p:nvCxnSpPr>
        <p:spPr>
          <a:xfrm>
            <a:off x="4197185" y="4402903"/>
            <a:ext cx="207900" cy="261000"/>
          </a:xfrm>
          <a:prstGeom prst="straightConnector1">
            <a:avLst/>
          </a:prstGeom>
          <a:noFill/>
          <a:ln cap="flat" cmpd="sng" w="9525">
            <a:solidFill>
              <a:schemeClr val="dk2"/>
            </a:solidFill>
            <a:prstDash val="solid"/>
            <a:round/>
            <a:headEnd len="med" w="med" type="none"/>
            <a:tailEnd len="med" w="med" type="none"/>
          </a:ln>
        </p:spPr>
      </p:cxnSp>
      <p:sp>
        <p:nvSpPr>
          <p:cNvPr id="677" name="Google Shape;677;p42"/>
          <p:cNvSpPr/>
          <p:nvPr/>
        </p:nvSpPr>
        <p:spPr>
          <a:xfrm>
            <a:off x="5605862" y="4626587"/>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2"/>
          <p:cNvSpPr/>
          <p:nvPr/>
        </p:nvSpPr>
        <p:spPr>
          <a:xfrm>
            <a:off x="4743789" y="4663903"/>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2"/>
          <p:cNvSpPr txBox="1"/>
          <p:nvPr/>
        </p:nvSpPr>
        <p:spPr>
          <a:xfrm>
            <a:off x="4767927" y="4662975"/>
            <a:ext cx="4305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11</a:t>
            </a:r>
            <a:endParaRPr b="1"/>
          </a:p>
        </p:txBody>
      </p:sp>
      <p:sp>
        <p:nvSpPr>
          <p:cNvPr id="680" name="Google Shape;680;p42"/>
          <p:cNvSpPr txBox="1"/>
          <p:nvPr/>
        </p:nvSpPr>
        <p:spPr>
          <a:xfrm>
            <a:off x="5651606" y="4677304"/>
            <a:ext cx="4305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15</a:t>
            </a:r>
            <a:endParaRPr b="1"/>
          </a:p>
        </p:txBody>
      </p:sp>
      <p:cxnSp>
        <p:nvCxnSpPr>
          <p:cNvPr id="681" name="Google Shape;681;p42"/>
          <p:cNvCxnSpPr>
            <a:endCxn id="678" idx="7"/>
          </p:cNvCxnSpPr>
          <p:nvPr/>
        </p:nvCxnSpPr>
        <p:spPr>
          <a:xfrm flipH="1">
            <a:off x="5189344" y="4402947"/>
            <a:ext cx="153000" cy="311700"/>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42"/>
          <p:cNvCxnSpPr/>
          <p:nvPr/>
        </p:nvCxnSpPr>
        <p:spPr>
          <a:xfrm>
            <a:off x="5658788" y="4365522"/>
            <a:ext cx="207900" cy="261000"/>
          </a:xfrm>
          <a:prstGeom prst="straightConnector1">
            <a:avLst/>
          </a:prstGeom>
          <a:noFill/>
          <a:ln cap="flat" cmpd="sng" w="9525">
            <a:solidFill>
              <a:schemeClr val="dk2"/>
            </a:solidFill>
            <a:prstDash val="solid"/>
            <a:round/>
            <a:headEnd len="med" w="med" type="none"/>
            <a:tailEnd len="med" w="med" type="none"/>
          </a:ln>
        </p:spPr>
      </p:cxnSp>
      <p:sp>
        <p:nvSpPr>
          <p:cNvPr id="683" name="Google Shape;683;p42"/>
          <p:cNvSpPr txBox="1"/>
          <p:nvPr/>
        </p:nvSpPr>
        <p:spPr>
          <a:xfrm>
            <a:off x="4424763" y="3055938"/>
            <a:ext cx="9960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No:</a:t>
            </a:r>
            <a:endParaRPr sz="3000">
              <a:solidFill>
                <a:srgbClr val="FF0000"/>
              </a:solidFill>
            </a:endParaRPr>
          </a:p>
        </p:txBody>
      </p:sp>
      <p:sp>
        <p:nvSpPr>
          <p:cNvPr id="684" name="Google Shape;684;p42"/>
          <p:cNvSpPr txBox="1"/>
          <p:nvPr/>
        </p:nvSpPr>
        <p:spPr>
          <a:xfrm>
            <a:off x="5542838" y="927475"/>
            <a:ext cx="9960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FF00"/>
                </a:solidFill>
              </a:rPr>
              <a:t>Yes:</a:t>
            </a:r>
            <a:endParaRPr sz="3000">
              <a:solidFill>
                <a:srgbClr val="00FF00"/>
              </a:solidFill>
            </a:endParaRPr>
          </a:p>
        </p:txBody>
      </p:sp>
      <p:sp>
        <p:nvSpPr>
          <p:cNvPr id="685" name="Google Shape;685;p42"/>
          <p:cNvSpPr txBox="1"/>
          <p:nvPr/>
        </p:nvSpPr>
        <p:spPr>
          <a:xfrm>
            <a:off x="2620988" y="1025263"/>
            <a:ext cx="9960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No:</a:t>
            </a:r>
            <a:endParaRPr sz="30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Insertion</a:t>
            </a:r>
            <a:endParaRPr/>
          </a:p>
        </p:txBody>
      </p:sp>
      <p:sp>
        <p:nvSpPr>
          <p:cNvPr id="87" name="Google Shape;87;p16"/>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89" name="Google Shape;89;p16"/>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6"/>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6"/>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6"/>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16"/>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94" name="Google Shape;94;p16"/>
          <p:cNvSpPr txBox="1"/>
          <p:nvPr/>
        </p:nvSpPr>
        <p:spPr>
          <a:xfrm>
            <a:off x="585000" y="14328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95" name="Google Shape;95;p16"/>
          <p:cNvSpPr txBox="1"/>
          <p:nvPr/>
        </p:nvSpPr>
        <p:spPr>
          <a:xfrm>
            <a:off x="1131325" y="14328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96" name="Google Shape;96;p16"/>
          <p:cNvSpPr txBox="1"/>
          <p:nvPr/>
        </p:nvSpPr>
        <p:spPr>
          <a:xfrm>
            <a:off x="1677650" y="14273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97" name="Google Shape;97;p16"/>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98" name="Google Shape;98;p16"/>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p:nvPr/>
        </p:nvSpPr>
        <p:spPr>
          <a:xfrm>
            <a:off x="6510025" y="14328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Insertion</a:t>
            </a:r>
            <a:endParaRPr/>
          </a:p>
        </p:txBody>
      </p:sp>
      <p:sp>
        <p:nvSpPr>
          <p:cNvPr id="105" name="Google Shape;105;p17"/>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107" name="Google Shape;107;p17"/>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7"/>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7"/>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7"/>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7"/>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112" name="Google Shape;112;p17"/>
          <p:cNvSpPr txBox="1"/>
          <p:nvPr/>
        </p:nvSpPr>
        <p:spPr>
          <a:xfrm>
            <a:off x="6740650" y="15494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113" name="Google Shape;113;p17"/>
          <p:cNvSpPr txBox="1"/>
          <p:nvPr/>
        </p:nvSpPr>
        <p:spPr>
          <a:xfrm>
            <a:off x="1131325" y="14328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114" name="Google Shape;114;p17"/>
          <p:cNvSpPr txBox="1"/>
          <p:nvPr/>
        </p:nvSpPr>
        <p:spPr>
          <a:xfrm>
            <a:off x="1677650" y="14273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115" name="Google Shape;115;p17"/>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116" name="Google Shape;116;p17"/>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p:nvPr/>
        </p:nvSpPr>
        <p:spPr>
          <a:xfrm>
            <a:off x="57483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6510025" y="14328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Insertion</a:t>
            </a:r>
            <a:endParaRPr/>
          </a:p>
        </p:txBody>
      </p:sp>
      <p:sp>
        <p:nvSpPr>
          <p:cNvPr id="124" name="Google Shape;124;p18"/>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126" name="Google Shape;126;p18"/>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8"/>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8"/>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8"/>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8"/>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131" name="Google Shape;131;p18"/>
          <p:cNvSpPr txBox="1"/>
          <p:nvPr/>
        </p:nvSpPr>
        <p:spPr>
          <a:xfrm>
            <a:off x="6740650" y="15494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132" name="Google Shape;132;p18"/>
          <p:cNvSpPr txBox="1"/>
          <p:nvPr/>
        </p:nvSpPr>
        <p:spPr>
          <a:xfrm>
            <a:off x="5965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133" name="Google Shape;133;p18"/>
          <p:cNvSpPr txBox="1"/>
          <p:nvPr/>
        </p:nvSpPr>
        <p:spPr>
          <a:xfrm>
            <a:off x="1677650" y="14273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134" name="Google Shape;134;p18"/>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135" name="Google Shape;135;p18"/>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136" name="Google Shape;136;p18"/>
          <p:cNvCxnSpPr>
            <a:stCxn id="122" idx="3"/>
            <a:endCxn id="121" idx="7"/>
          </p:cNvCxnSpPr>
          <p:nvPr/>
        </p:nvCxnSpPr>
        <p:spPr>
          <a:xfrm flipH="1">
            <a:off x="6398373" y="2036654"/>
            <a:ext cx="223200" cy="55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p:nvPr/>
        </p:nvSpPr>
        <p:spPr>
          <a:xfrm>
            <a:off x="72717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57483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6510025" y="14328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Insertion</a:t>
            </a:r>
            <a:endParaRPr/>
          </a:p>
        </p:txBody>
      </p:sp>
      <p:sp>
        <p:nvSpPr>
          <p:cNvPr id="145" name="Google Shape;145;p19"/>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147" name="Google Shape;147;p19"/>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9"/>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9"/>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9"/>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9"/>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152" name="Google Shape;152;p19"/>
          <p:cNvSpPr txBox="1"/>
          <p:nvPr/>
        </p:nvSpPr>
        <p:spPr>
          <a:xfrm>
            <a:off x="6740650" y="15494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153" name="Google Shape;153;p19"/>
          <p:cNvSpPr txBox="1"/>
          <p:nvPr/>
        </p:nvSpPr>
        <p:spPr>
          <a:xfrm>
            <a:off x="5965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154" name="Google Shape;154;p19"/>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155" name="Google Shape;155;p19"/>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156" name="Google Shape;156;p19"/>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157" name="Google Shape;157;p19"/>
          <p:cNvCxnSpPr>
            <a:stCxn id="143" idx="3"/>
            <a:endCxn id="142" idx="7"/>
          </p:cNvCxnSpPr>
          <p:nvPr/>
        </p:nvCxnSpPr>
        <p:spPr>
          <a:xfrm flipH="1">
            <a:off x="6398373" y="2036654"/>
            <a:ext cx="223200" cy="5508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19"/>
          <p:cNvCxnSpPr>
            <a:stCxn id="143" idx="5"/>
            <a:endCxn id="141" idx="1"/>
          </p:cNvCxnSpPr>
          <p:nvPr/>
        </p:nvCxnSpPr>
        <p:spPr>
          <a:xfrm>
            <a:off x="7160177" y="2036654"/>
            <a:ext cx="223200" cy="55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p:nvPr/>
        </p:nvSpPr>
        <p:spPr>
          <a:xfrm>
            <a:off x="4986625"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72717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57483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6510025" y="14328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Insertion</a:t>
            </a:r>
            <a:endParaRPr/>
          </a:p>
        </p:txBody>
      </p:sp>
      <p:sp>
        <p:nvSpPr>
          <p:cNvPr id="168" name="Google Shape;168;p20"/>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170" name="Google Shape;170;p20"/>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20"/>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20"/>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0"/>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20"/>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175" name="Google Shape;175;p20"/>
          <p:cNvSpPr txBox="1"/>
          <p:nvPr/>
        </p:nvSpPr>
        <p:spPr>
          <a:xfrm>
            <a:off x="6740650" y="15494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176" name="Google Shape;176;p20"/>
          <p:cNvSpPr txBox="1"/>
          <p:nvPr/>
        </p:nvSpPr>
        <p:spPr>
          <a:xfrm>
            <a:off x="5965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177" name="Google Shape;177;p20"/>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178" name="Google Shape;178;p20"/>
          <p:cNvSpPr txBox="1"/>
          <p:nvPr/>
        </p:nvSpPr>
        <p:spPr>
          <a:xfrm>
            <a:off x="5203775" y="3724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179" name="Google Shape;179;p20"/>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180" name="Google Shape;180;p20"/>
          <p:cNvCxnSpPr>
            <a:stCxn id="166" idx="3"/>
            <a:endCxn id="165" idx="7"/>
          </p:cNvCxnSpPr>
          <p:nvPr/>
        </p:nvCxnSpPr>
        <p:spPr>
          <a:xfrm flipH="1">
            <a:off x="6398373" y="2036654"/>
            <a:ext cx="223200" cy="5508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0"/>
          <p:cNvCxnSpPr>
            <a:stCxn id="166" idx="5"/>
            <a:endCxn id="164" idx="1"/>
          </p:cNvCxnSpPr>
          <p:nvPr/>
        </p:nvCxnSpPr>
        <p:spPr>
          <a:xfrm>
            <a:off x="7160177" y="2036654"/>
            <a:ext cx="223200" cy="5508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0"/>
          <p:cNvCxnSpPr>
            <a:stCxn id="165" idx="3"/>
            <a:endCxn id="163" idx="7"/>
          </p:cNvCxnSpPr>
          <p:nvPr/>
        </p:nvCxnSpPr>
        <p:spPr>
          <a:xfrm flipH="1">
            <a:off x="5636673" y="3087629"/>
            <a:ext cx="223200" cy="63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p:nvPr/>
        </p:nvSpPr>
        <p:spPr>
          <a:xfrm>
            <a:off x="6398375"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4986625"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72717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57483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6510025" y="14328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Insertion</a:t>
            </a:r>
            <a:endParaRPr/>
          </a:p>
        </p:txBody>
      </p:sp>
      <p:sp>
        <p:nvSpPr>
          <p:cNvPr id="193" name="Google Shape;193;p21"/>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195" name="Google Shape;195;p21"/>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21"/>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21"/>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1"/>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1"/>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21"/>
          <p:cNvSpPr txBox="1"/>
          <p:nvPr/>
        </p:nvSpPr>
        <p:spPr>
          <a:xfrm>
            <a:off x="6740650" y="15494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201" name="Google Shape;201;p21"/>
          <p:cNvSpPr txBox="1"/>
          <p:nvPr/>
        </p:nvSpPr>
        <p:spPr>
          <a:xfrm>
            <a:off x="5965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202" name="Google Shape;202;p21"/>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203" name="Google Shape;203;p21"/>
          <p:cNvSpPr txBox="1"/>
          <p:nvPr/>
        </p:nvSpPr>
        <p:spPr>
          <a:xfrm>
            <a:off x="5203775" y="3724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204" name="Google Shape;204;p21"/>
          <p:cNvSpPr txBox="1"/>
          <p:nvPr/>
        </p:nvSpPr>
        <p:spPr>
          <a:xfrm>
            <a:off x="6621575" y="37867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205" name="Google Shape;205;p21"/>
          <p:cNvCxnSpPr>
            <a:stCxn id="191" idx="3"/>
            <a:endCxn id="190" idx="7"/>
          </p:cNvCxnSpPr>
          <p:nvPr/>
        </p:nvCxnSpPr>
        <p:spPr>
          <a:xfrm flipH="1">
            <a:off x="6398373" y="2036654"/>
            <a:ext cx="223200" cy="5508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21"/>
          <p:cNvCxnSpPr>
            <a:stCxn id="191" idx="5"/>
            <a:endCxn id="189" idx="1"/>
          </p:cNvCxnSpPr>
          <p:nvPr/>
        </p:nvCxnSpPr>
        <p:spPr>
          <a:xfrm>
            <a:off x="7160177" y="2036654"/>
            <a:ext cx="223200" cy="5508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21"/>
          <p:cNvCxnSpPr>
            <a:stCxn id="190" idx="3"/>
            <a:endCxn id="188" idx="7"/>
          </p:cNvCxnSpPr>
          <p:nvPr/>
        </p:nvCxnSpPr>
        <p:spPr>
          <a:xfrm flipH="1">
            <a:off x="5636673" y="3087629"/>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21"/>
          <p:cNvCxnSpPr>
            <a:stCxn id="190" idx="5"/>
            <a:endCxn id="187" idx="0"/>
          </p:cNvCxnSpPr>
          <p:nvPr/>
        </p:nvCxnSpPr>
        <p:spPr>
          <a:xfrm>
            <a:off x="6398477" y="3087629"/>
            <a:ext cx="380700" cy="533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