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2"/>
  </p:notesMasterIdLst>
  <p:sldIdLst>
    <p:sldId id="256" r:id="rId2"/>
    <p:sldId id="266" r:id="rId3"/>
    <p:sldId id="267"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84C856F-598A-4091-B00D-1E1FE11CECD7}" type="datetimeFigureOut">
              <a:rPr lang="en-IN" smtClean="0"/>
              <a:t>28-04-2024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38A0C66-B342-4A44-9EC5-5619A821A452}" type="slidenum">
              <a:rPr lang="en-IN" smtClean="0"/>
              <a:t>‹#›</a:t>
            </a:fld>
            <a:endParaRPr lang="en-IN"/>
          </a:p>
        </p:txBody>
      </p:sp>
    </p:spTree>
    <p:extLst>
      <p:ext uri="{BB962C8B-B14F-4D97-AF65-F5344CB8AC3E}">
        <p14:creationId xmlns:p14="http://schemas.microsoft.com/office/powerpoint/2010/main" val="2511419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0AC18F-0CAA-4A57-BC2C-2869A231F286}"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64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9F1C6-F6EF-4FE4-928B-1510683B1842}"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3522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C77574-9781-4B21-8677-914A1DD2285F}"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72813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F544AF-502B-4B24-B760-AC95163E0469}"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172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39969-F277-48C2-BC02-D9E6A23F0CBC}"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0765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DA8B3-A9F6-4692-BAFE-B9976C0CB8FA}"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3178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D352C9-6C7E-47CA-9326-7AC04334F28F}"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1549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9E86B-3F60-47ED-919D-3ECA4DA144BA}"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551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0B18696-CC75-4A62-A819-5810623F60DB}" type="datetime1">
              <a:rPr lang="en-US" smtClean="0"/>
              <a:t>4/28/2024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1730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A61DA-B3C8-4E63-8113-3A21BE3DB504}"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592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E53D7-C945-49BA-AE48-5FD96BB5729E}" type="datetime1">
              <a:rPr lang="en-US" smtClean="0"/>
              <a:t>4/28/2024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169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B1E22-2048-4313-9C22-6862EC8251AB}" type="datetime1">
              <a:rPr lang="en-US" smtClean="0"/>
              <a:t>4/28/2024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747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FC845-A96B-47E4-B97B-171FB0F15BF4}" type="datetime1">
              <a:rPr lang="en-US" smtClean="0"/>
              <a:t>4/28/2024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003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2E1248-AD6A-4EA4-AC60-5668317A3A57}" type="datetime1">
              <a:rPr lang="en-US" smtClean="0"/>
              <a:t>4/28/2024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465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5FD2F-15A4-4A34-B495-8E7D79D78A1C}" type="datetime1">
              <a:rPr lang="en-US" smtClean="0"/>
              <a:t>4/28/2024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234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80A86-57EE-4E3A-8791-FCEC3F63A7E4}" type="datetime1">
              <a:rPr lang="en-US" smtClean="0"/>
              <a:t>4/28/2024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377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176AC-1422-4C21-A832-6EF2C2A79240}" type="datetime1">
              <a:rPr lang="en-US" smtClean="0"/>
              <a:t>4/28/2024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217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3C84B5-C0B6-4A5E-8583-08F046B527A4}" type="datetime1">
              <a:rPr lang="en-US" smtClean="0"/>
              <a:t>4/28/2024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586933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KARTHICK V</a:t>
            </a:r>
            <a:endParaRPr spc="15" dirty="0"/>
          </a:p>
        </p:txBody>
      </p:sp>
      <p:sp>
        <p:nvSpPr>
          <p:cNvPr id="11" name="object 11"/>
          <p:cNvSpPr txBox="1">
            <a:spLocks noGrp="1"/>
          </p:cNvSpPr>
          <p:nvPr>
            <p:ph type="sldNum" sz="quarter" idx="7"/>
          </p:nvPr>
        </p:nvSpPr>
        <p:spPr>
          <a:xfrm>
            <a:off x="8305800" y="6264275"/>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72275"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8686800" y="6400800"/>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3" name="TextBox 12">
            <a:extLst>
              <a:ext uri="{FF2B5EF4-FFF2-40B4-BE49-F238E27FC236}">
                <a16:creationId xmlns:a16="http://schemas.microsoft.com/office/drawing/2014/main" id="{262076C8-5A62-1CE9-EDC0-70718879F7CA}"/>
              </a:ext>
            </a:extLst>
          </p:cNvPr>
          <p:cNvSpPr txBox="1"/>
          <p:nvPr/>
        </p:nvSpPr>
        <p:spPr>
          <a:xfrm>
            <a:off x="1143000" y="1905506"/>
            <a:ext cx="8006194" cy="3416320"/>
          </a:xfrm>
          <a:prstGeom prst="rect">
            <a:avLst/>
          </a:prstGeom>
          <a:noFill/>
        </p:spPr>
        <p:txBody>
          <a:bodyPr wrap="square">
            <a:spAutoFit/>
          </a:bodyPr>
          <a:lstStyle/>
          <a:p>
            <a:pPr marL="342900" indent="-342900">
              <a:buFont typeface="Arial" panose="020B0604020202020204" pitchFamily="34" charset="0"/>
              <a:buChar char="•"/>
            </a:pPr>
            <a:r>
              <a:rPr lang="en-US" sz="2400" dirty="0"/>
              <a:t>Presentation of model performance metrics including precision, recall.</a:t>
            </a:r>
          </a:p>
          <a:p>
            <a:pPr marL="342900" indent="-342900">
              <a:buFont typeface="Arial" panose="020B0604020202020204" pitchFamily="34" charset="0"/>
              <a:buChar char="•"/>
            </a:pPr>
            <a:r>
              <a:rPr lang="en-US" sz="2400" dirty="0"/>
              <a:t>Comparison of results between Gradient Boosting models.</a:t>
            </a:r>
          </a:p>
          <a:p>
            <a:pPr marL="342900" indent="-342900">
              <a:buFont typeface="Arial" panose="020B0604020202020204" pitchFamily="34" charset="0"/>
              <a:buChar char="•"/>
            </a:pPr>
            <a:r>
              <a:rPr lang="en-US" sz="2400" dirty="0"/>
              <a:t>Discussion on the practical implications of the model findings and their relevance to stakeholders.</a:t>
            </a:r>
          </a:p>
          <a:p>
            <a:pPr marL="342900" indent="-342900">
              <a:buFont typeface="Arial" panose="020B0604020202020204" pitchFamily="34" charset="0"/>
              <a:buChar char="•"/>
            </a:pPr>
            <a:r>
              <a:rPr lang="en-US" sz="2400" dirty="0"/>
              <a:t>Recommendations for further improvements or refinements to enhance the predictive capabilities of the models.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p:cNvSpPr>
          <p:nvPr/>
        </p:nvSpPr>
        <p:spPr>
          <a:xfrm>
            <a:off x="739775" y="829627"/>
            <a:ext cx="3909695" cy="678180"/>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a:t>PROJECT</a:t>
            </a:r>
            <a:r>
              <a:rPr lang="en-IN" sz="4250" spc="-85"/>
              <a:t> </a:t>
            </a:r>
            <a:r>
              <a:rPr lang="en-IN" sz="4250" spc="25"/>
              <a:t>TITLE</a:t>
            </a:r>
            <a:endParaRPr lang="en-IN" sz="4250" dirty="0"/>
          </a:p>
        </p:txBody>
      </p:sp>
      <p:sp>
        <p:nvSpPr>
          <p:cNvPr id="4" name="TextBox 3">
            <a:extLst>
              <a:ext uri="{FF2B5EF4-FFF2-40B4-BE49-F238E27FC236}">
                <a16:creationId xmlns:a16="http://schemas.microsoft.com/office/drawing/2014/main" id="{869519A2-7765-9E37-3140-8B937EA7EF96}"/>
              </a:ext>
            </a:extLst>
          </p:cNvPr>
          <p:cNvSpPr txBox="1"/>
          <p:nvPr/>
        </p:nvSpPr>
        <p:spPr>
          <a:xfrm>
            <a:off x="1219200" y="2705725"/>
            <a:ext cx="8001000" cy="1446550"/>
          </a:xfrm>
          <a:prstGeom prst="rect">
            <a:avLst/>
          </a:prstGeom>
          <a:noFill/>
        </p:spPr>
        <p:txBody>
          <a:bodyPr wrap="square" rtlCol="0">
            <a:spAutoFit/>
          </a:bodyPr>
          <a:lstStyle/>
          <a:p>
            <a:r>
              <a:rPr lang="en-IN" sz="4400" dirty="0"/>
              <a:t>Ensemble based Imbalanced data classification</a:t>
            </a:r>
          </a:p>
        </p:txBody>
      </p:sp>
      <p:sp>
        <p:nvSpPr>
          <p:cNvPr id="5" name="Slide Number Placeholder 4">
            <a:extLst>
              <a:ext uri="{FF2B5EF4-FFF2-40B4-BE49-F238E27FC236}">
                <a16:creationId xmlns:a16="http://schemas.microsoft.com/office/drawing/2014/main" id="{B82F532E-3E1F-909F-4633-E2B382E1289A}"/>
              </a:ext>
            </a:extLst>
          </p:cNvPr>
          <p:cNvSpPr>
            <a:spLocks noGrp="1"/>
          </p:cNvSpPr>
          <p:nvPr>
            <p:ph type="sldNum" sz="quarter" idx="12"/>
          </p:nvPr>
        </p:nvSpPr>
        <p:spPr>
          <a:xfrm>
            <a:off x="8382000" y="6264275"/>
            <a:ext cx="683339" cy="365125"/>
          </a:xfrm>
        </p:spPr>
        <p:txBody>
          <a:bodyPr/>
          <a:lstStyle/>
          <a:p>
            <a:pPr marL="38100">
              <a:lnSpc>
                <a:spcPct val="100000"/>
              </a:lnSpc>
              <a:spcBef>
                <a:spcPts val="55"/>
              </a:spcBef>
            </a:pPr>
            <a:fld id="{81D60167-4931-47E6-BA6A-407CBD079E47}" type="slidenum">
              <a:rPr lang="en-IN" b="1" spc="10" smtClean="0"/>
              <a:t>2</a:t>
            </a:fld>
            <a:endParaRPr lang="en-IN" b="1" spc="10" dirty="0"/>
          </a:p>
        </p:txBody>
      </p:sp>
    </p:spTree>
    <p:extLst>
      <p:ext uri="{BB962C8B-B14F-4D97-AF65-F5344CB8AC3E}">
        <p14:creationId xmlns:p14="http://schemas.microsoft.com/office/powerpoint/2010/main" val="66371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txBox="1">
            <a:spLocks/>
          </p:cNvSpPr>
          <p:nvPr/>
        </p:nvSpPr>
        <p:spPr>
          <a:xfrm>
            <a:off x="685800" y="1066800"/>
            <a:ext cx="2357120" cy="758190"/>
          </a:xfrm>
          <a:prstGeom prst="rect">
            <a:avLst/>
          </a:prstGeom>
        </p:spPr>
        <p:txBody>
          <a:bodyPr vert="horz" wrap="square" lIns="0" tIns="13335"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pc="25" dirty="0"/>
              <a:t>A</a:t>
            </a:r>
            <a:r>
              <a:rPr lang="en-IN" spc="-5" dirty="0"/>
              <a:t>G</a:t>
            </a:r>
            <a:r>
              <a:rPr lang="en-IN" spc="-35" dirty="0"/>
              <a:t>E</a:t>
            </a:r>
            <a:r>
              <a:rPr lang="en-IN" spc="15" dirty="0"/>
              <a:t>N</a:t>
            </a:r>
            <a:r>
              <a:rPr lang="en-IN" dirty="0"/>
              <a:t>DA</a:t>
            </a:r>
          </a:p>
        </p:txBody>
      </p:sp>
      <p:sp>
        <p:nvSpPr>
          <p:cNvPr id="3" name="TextBox 2">
            <a:extLst>
              <a:ext uri="{FF2B5EF4-FFF2-40B4-BE49-F238E27FC236}">
                <a16:creationId xmlns:a16="http://schemas.microsoft.com/office/drawing/2014/main" id="{453362DA-7ECC-1541-89F4-6DA4FA87DCAB}"/>
              </a:ext>
            </a:extLst>
          </p:cNvPr>
          <p:cNvSpPr txBox="1"/>
          <p:nvPr/>
        </p:nvSpPr>
        <p:spPr>
          <a:xfrm>
            <a:off x="1676400" y="1923395"/>
            <a:ext cx="3909695"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Introduction</a:t>
            </a:r>
          </a:p>
          <a:p>
            <a:pPr marL="457200" indent="-457200">
              <a:buFont typeface="Wingdings" panose="05000000000000000000" pitchFamily="2" charset="2"/>
              <a:buChar char="§"/>
            </a:pPr>
            <a:r>
              <a:rPr lang="en-US" sz="2800" dirty="0"/>
              <a:t>Problem Statement</a:t>
            </a:r>
          </a:p>
          <a:p>
            <a:pPr marL="457200" indent="-457200">
              <a:buFont typeface="Wingdings" panose="05000000000000000000" pitchFamily="2" charset="2"/>
              <a:buChar char="§"/>
            </a:pPr>
            <a:r>
              <a:rPr lang="en-US" sz="2800" dirty="0"/>
              <a:t>Project </a:t>
            </a:r>
          </a:p>
          <a:p>
            <a:pPr marL="457200" indent="-457200">
              <a:buFont typeface="Wingdings" panose="05000000000000000000" pitchFamily="2" charset="2"/>
              <a:buChar char="§"/>
            </a:pPr>
            <a:r>
              <a:rPr lang="en-US" sz="2800" dirty="0"/>
              <a:t>Overview</a:t>
            </a:r>
          </a:p>
          <a:p>
            <a:pPr marL="457200" indent="-457200">
              <a:buFont typeface="Wingdings" panose="05000000000000000000" pitchFamily="2" charset="2"/>
              <a:buChar char="§"/>
            </a:pPr>
            <a:r>
              <a:rPr lang="en-US" sz="2800" dirty="0"/>
              <a:t>End Users</a:t>
            </a:r>
          </a:p>
          <a:p>
            <a:pPr marL="457200" indent="-457200">
              <a:buFont typeface="Wingdings" panose="05000000000000000000" pitchFamily="2" charset="2"/>
              <a:buChar char="§"/>
            </a:pPr>
            <a:r>
              <a:rPr lang="en-US" sz="2800" dirty="0"/>
              <a:t>Solution and Value Proposition</a:t>
            </a:r>
          </a:p>
          <a:p>
            <a:pPr marL="457200" indent="-457200">
              <a:buFont typeface="Wingdings" panose="05000000000000000000" pitchFamily="2" charset="2"/>
              <a:buChar char="§"/>
            </a:pPr>
            <a:r>
              <a:rPr lang="en-US" sz="2800" dirty="0"/>
              <a:t>Key Features</a:t>
            </a:r>
          </a:p>
          <a:p>
            <a:pPr marL="457200" indent="-457200">
              <a:buFont typeface="Wingdings" panose="05000000000000000000" pitchFamily="2" charset="2"/>
              <a:buChar char="§"/>
            </a:pPr>
            <a:r>
              <a:rPr lang="en-US" sz="2800" dirty="0"/>
              <a:t>Modelling Approach</a:t>
            </a:r>
          </a:p>
          <a:p>
            <a:pPr marL="457200" indent="-457200">
              <a:buFont typeface="Wingdings" panose="05000000000000000000" pitchFamily="2" charset="2"/>
              <a:buChar char="§"/>
            </a:pPr>
            <a:r>
              <a:rPr lang="en-US" sz="2800" dirty="0"/>
              <a:t>Results</a:t>
            </a:r>
            <a:endParaRPr lang="en-IN" sz="2800" dirty="0"/>
          </a:p>
        </p:txBody>
      </p:sp>
      <p:sp>
        <p:nvSpPr>
          <p:cNvPr id="4" name="Slide Number Placeholder 3">
            <a:extLst>
              <a:ext uri="{FF2B5EF4-FFF2-40B4-BE49-F238E27FC236}">
                <a16:creationId xmlns:a16="http://schemas.microsoft.com/office/drawing/2014/main" id="{0F46310D-8C7B-3C6E-9923-D6414EC27C24}"/>
              </a:ext>
            </a:extLst>
          </p:cNvPr>
          <p:cNvSpPr>
            <a:spLocks noGrp="1"/>
          </p:cNvSpPr>
          <p:nvPr>
            <p:ph type="sldNum" sz="quarter" idx="12"/>
          </p:nvPr>
        </p:nvSpPr>
        <p:spPr>
          <a:xfrm>
            <a:off x="8305800" y="6264275"/>
            <a:ext cx="683339" cy="365125"/>
          </a:xfrm>
        </p:spPr>
        <p:txBody>
          <a:bodyPr/>
          <a:lstStyle/>
          <a:p>
            <a:pPr marL="38100">
              <a:lnSpc>
                <a:spcPct val="100000"/>
              </a:lnSpc>
              <a:spcBef>
                <a:spcPts val="55"/>
              </a:spcBef>
            </a:pPr>
            <a:fld id="{81D60167-4931-47E6-BA6A-407CBD079E47}" type="slidenum">
              <a:rPr lang="en-IN" spc="10" smtClean="0"/>
              <a:t>3</a:t>
            </a:fld>
            <a:endParaRPr lang="en-IN" spc="10" dirty="0"/>
          </a:p>
        </p:txBody>
      </p:sp>
    </p:spTree>
    <p:extLst>
      <p:ext uri="{BB962C8B-B14F-4D97-AF65-F5344CB8AC3E}">
        <p14:creationId xmlns:p14="http://schemas.microsoft.com/office/powerpoint/2010/main" val="11872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27633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8305800" y="6248400"/>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6D4ED9B-A49C-2ADB-D4AB-2A24E122FD7C}"/>
              </a:ext>
            </a:extLst>
          </p:cNvPr>
          <p:cNvSpPr txBox="1"/>
          <p:nvPr/>
        </p:nvSpPr>
        <p:spPr>
          <a:xfrm>
            <a:off x="676275" y="1685925"/>
            <a:ext cx="7300278" cy="3785652"/>
          </a:xfrm>
          <a:prstGeom prst="rect">
            <a:avLst/>
          </a:prstGeom>
          <a:noFill/>
        </p:spPr>
        <p:txBody>
          <a:bodyPr wrap="square" rtlCol="0">
            <a:spAutoFit/>
          </a:bodyPr>
          <a:lstStyle/>
          <a:p>
            <a:r>
              <a:rPr lang="en-US" sz="2400" dirty="0"/>
              <a:t>Many stakeholders, including investors, creditors, and regulatory bodies, are interested in predicting whether a company is at risk of bankruptcy. However, the imbalanced nature of financial data, where bankrupt companies are significantly outnumbered by healthy ones, presents a challenge for accurate prediction. Additionally, traditional evaluation metrics like accuracy can be misleading in imbalanced datasets, making it crucial to focus on precision and recall to assess model performance effectively.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xfrm>
            <a:off x="8305800" y="6264275"/>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4526094-64D9-DCFC-0E84-42BB8F27C62B}"/>
              </a:ext>
            </a:extLst>
          </p:cNvPr>
          <p:cNvSpPr txBox="1"/>
          <p:nvPr/>
        </p:nvSpPr>
        <p:spPr>
          <a:xfrm>
            <a:off x="990600" y="2133600"/>
            <a:ext cx="6934200" cy="3046988"/>
          </a:xfrm>
          <a:prstGeom prst="rect">
            <a:avLst/>
          </a:prstGeom>
          <a:noFill/>
        </p:spPr>
        <p:txBody>
          <a:bodyPr wrap="square" rtlCol="0">
            <a:spAutoFit/>
          </a:bodyPr>
          <a:lstStyle/>
          <a:p>
            <a:r>
              <a:rPr lang="en-US" sz="2400" dirty="0"/>
              <a:t>This project aims to develop predictive models using ensemble learning techniques, specifically Random Forest and Gradient Boosting, to forecast whether a company is likely to go bankrupt. By addressing the imbalance in the dataset through resampling techniques and prioritizing precision and recall metrics, we aim to build robust models capable of providing valuable insights to various stakeholders.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90193"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8382000" y="6264275"/>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B0386282-D5B2-6240-8A3F-6F999D285CF7}"/>
              </a:ext>
            </a:extLst>
          </p:cNvPr>
          <p:cNvSpPr txBox="1"/>
          <p:nvPr/>
        </p:nvSpPr>
        <p:spPr>
          <a:xfrm>
            <a:off x="910938" y="2075989"/>
            <a:ext cx="7242462" cy="3046988"/>
          </a:xfrm>
          <a:prstGeom prst="rect">
            <a:avLst/>
          </a:prstGeom>
          <a:noFill/>
        </p:spPr>
        <p:txBody>
          <a:bodyPr wrap="square">
            <a:spAutoFit/>
          </a:bodyPr>
          <a:lstStyle/>
          <a:p>
            <a:pPr marL="342900" indent="-342900">
              <a:buFont typeface="Arial" panose="020B0604020202020204" pitchFamily="34" charset="0"/>
              <a:buChar char="•"/>
            </a:pPr>
            <a:r>
              <a:rPr lang="en-US" sz="2400" dirty="0"/>
              <a:t>Investors seeking to make informed decisions about where to allocate their resources.</a:t>
            </a:r>
          </a:p>
          <a:p>
            <a:pPr marL="342900" indent="-342900">
              <a:buFont typeface="Arial" panose="020B0604020202020204" pitchFamily="34" charset="0"/>
              <a:buChar char="•"/>
            </a:pPr>
            <a:r>
              <a:rPr lang="en-US" sz="2400" dirty="0"/>
              <a:t>Creditors assessing the creditworthiness of potential borrowers.</a:t>
            </a:r>
          </a:p>
          <a:p>
            <a:pPr marL="342900" indent="-342900">
              <a:buFont typeface="Arial" panose="020B0604020202020204" pitchFamily="34" charset="0"/>
              <a:buChar char="•"/>
            </a:pPr>
            <a:r>
              <a:rPr lang="en-US" sz="2400" dirty="0"/>
              <a:t>Regulatory bodies monitoring the financial health of companies in their jurisdiction.</a:t>
            </a:r>
          </a:p>
          <a:p>
            <a:pPr marL="342900" indent="-342900">
              <a:buFont typeface="Arial" panose="020B0604020202020204" pitchFamily="34" charset="0"/>
              <a:buChar char="•"/>
            </a:pPr>
            <a:r>
              <a:rPr lang="en-US" sz="2400" dirty="0"/>
              <a:t>Financial analysts looking to incorporate predictive analytics into their risk assessment processes.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58226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3500" y="11023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491311"/>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8368807" y="6302375"/>
            <a:ext cx="683339" cy="36512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94D62185-469A-8CE6-F6FF-5B2C5FF3F7D4}"/>
              </a:ext>
            </a:extLst>
          </p:cNvPr>
          <p:cNvSpPr txBox="1"/>
          <p:nvPr/>
        </p:nvSpPr>
        <p:spPr>
          <a:xfrm>
            <a:off x="681037" y="1600714"/>
            <a:ext cx="7909625" cy="4154984"/>
          </a:xfrm>
          <a:prstGeom prst="rect">
            <a:avLst/>
          </a:prstGeom>
          <a:noFill/>
        </p:spPr>
        <p:txBody>
          <a:bodyPr wrap="square">
            <a:spAutoFit/>
          </a:bodyPr>
          <a:lstStyle/>
          <a:p>
            <a:r>
              <a:rPr lang="en-US" sz="2400" dirty="0"/>
              <a:t>Our solution leverages ensemble learning techniques to effectively predict company bankruptcy by mitigating the challenges posed by imbalanced data. By focusing on precision and recall metrics, our models provide more reliable insights into the likelihood of bankruptcy, enabling stakeholders to make informed decisions and mitigate financial risks proactively. The value proposition lies in the accuracy and reliability of our predictive models, which can help stakeholders identify and address potential bankruptcy risks early on, thus safeguarding their investments and interests.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82940" y="10370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5334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Box 8">
            <a:extLst>
              <a:ext uri="{FF2B5EF4-FFF2-40B4-BE49-F238E27FC236}">
                <a16:creationId xmlns:a16="http://schemas.microsoft.com/office/drawing/2014/main" id="{74C298A8-2524-0ED2-DA2B-065204571A7D}"/>
              </a:ext>
            </a:extLst>
          </p:cNvPr>
          <p:cNvSpPr txBox="1"/>
          <p:nvPr/>
        </p:nvSpPr>
        <p:spPr>
          <a:xfrm>
            <a:off x="2381250" y="1472538"/>
            <a:ext cx="73152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Comprehensive handling of imbalanced data through resampling techniques to ensure model robustness.</a:t>
            </a:r>
          </a:p>
          <a:p>
            <a:pPr marL="342900" indent="-342900">
              <a:buFont typeface="Arial" panose="020B0604020202020204" pitchFamily="34" charset="0"/>
              <a:buChar char="•"/>
            </a:pPr>
            <a:r>
              <a:rPr lang="en-US" sz="2400" dirty="0"/>
              <a:t>Emphasis on precision and recall metrics to provide a more accurate assessment of model performance.</a:t>
            </a:r>
          </a:p>
          <a:p>
            <a:pPr marL="342900" indent="-342900">
              <a:buFont typeface="Arial" panose="020B0604020202020204" pitchFamily="34" charset="0"/>
              <a:buChar char="•"/>
            </a:pPr>
            <a:r>
              <a:rPr lang="en-US" sz="2400" dirty="0"/>
              <a:t>Ensemble learning approach combining the strengths of Random Forest and Gradient Boosting for enhanced predictive power.</a:t>
            </a:r>
          </a:p>
          <a:p>
            <a:pPr marL="342900" indent="-342900">
              <a:buFont typeface="Arial" panose="020B0604020202020204" pitchFamily="34" charset="0"/>
              <a:buChar char="•"/>
            </a:pPr>
            <a:r>
              <a:rPr lang="en-US" sz="2400" dirty="0"/>
              <a:t>User-friendly interface for easy interpretation and utilization of model predictions.</a:t>
            </a:r>
          </a:p>
          <a:p>
            <a:pPr marL="342900" indent="-342900">
              <a:buFont typeface="Arial" panose="020B0604020202020204" pitchFamily="34" charset="0"/>
              <a:buChar char="•"/>
            </a:pPr>
            <a:r>
              <a:rPr lang="en-US" sz="2400" dirty="0"/>
              <a:t>Scalability and adaptability of the solution to accommodate different industries and regulatory environments.</a:t>
            </a:r>
            <a:endParaRPr lang="en-IN" sz="2400" dirty="0"/>
          </a:p>
        </p:txBody>
      </p:sp>
      <p:sp>
        <p:nvSpPr>
          <p:cNvPr id="10" name="Slide Number Placeholder 9">
            <a:extLst>
              <a:ext uri="{FF2B5EF4-FFF2-40B4-BE49-F238E27FC236}">
                <a16:creationId xmlns:a16="http://schemas.microsoft.com/office/drawing/2014/main" id="{0FA4A580-8248-DF56-6CC3-2BCD8C053D68}"/>
              </a:ext>
            </a:extLst>
          </p:cNvPr>
          <p:cNvSpPr>
            <a:spLocks noGrp="1"/>
          </p:cNvSpPr>
          <p:nvPr>
            <p:ph type="sldNum" sz="quarter" idx="12"/>
          </p:nvPr>
        </p:nvSpPr>
        <p:spPr>
          <a:xfrm>
            <a:off x="8305800" y="6324600"/>
            <a:ext cx="683339" cy="365125"/>
          </a:xfrm>
        </p:spPr>
        <p:txBody>
          <a:bodyPr/>
          <a:lstStyle/>
          <a:p>
            <a:pPr marL="38100">
              <a:lnSpc>
                <a:spcPct val="100000"/>
              </a:lnSpc>
              <a:spcBef>
                <a:spcPts val="55"/>
              </a:spcBef>
            </a:pPr>
            <a:fld id="{81D60167-4931-47E6-BA6A-407CBD079E47}" type="slidenum">
              <a:rPr lang="en-IN" spc="10" smtClean="0"/>
              <a:t>8</a:t>
            </a:fld>
            <a:endParaRPr lang="en-IN"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0475"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8763000" y="6437630"/>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spc="15" dirty="0">
                <a:solidFill>
                  <a:schemeClr val="accent1"/>
                </a:solidFill>
                <a:latin typeface="Trebuchet MS"/>
                <a:cs typeface="Trebuchet MS"/>
              </a:rPr>
              <a:t>M</a:t>
            </a:r>
            <a:r>
              <a:rPr sz="4800" dirty="0">
                <a:solidFill>
                  <a:schemeClr val="accent1"/>
                </a:solidFill>
                <a:latin typeface="Trebuchet MS"/>
                <a:cs typeface="Trebuchet MS"/>
              </a:rPr>
              <a:t>O</a:t>
            </a:r>
            <a:r>
              <a:rPr sz="4800" spc="-15" dirty="0">
                <a:solidFill>
                  <a:schemeClr val="accent1"/>
                </a:solidFill>
                <a:latin typeface="Trebuchet MS"/>
                <a:cs typeface="Trebuchet MS"/>
              </a:rPr>
              <a:t>D</a:t>
            </a:r>
            <a:r>
              <a:rPr sz="4800" spc="-35" dirty="0">
                <a:solidFill>
                  <a:schemeClr val="accent1"/>
                </a:solidFill>
                <a:latin typeface="Trebuchet MS"/>
                <a:cs typeface="Trebuchet MS"/>
              </a:rPr>
              <a:t>E</a:t>
            </a:r>
            <a:r>
              <a:rPr sz="4800" spc="-30" dirty="0">
                <a:solidFill>
                  <a:schemeClr val="accent1"/>
                </a:solidFill>
                <a:latin typeface="Trebuchet MS"/>
                <a:cs typeface="Trebuchet MS"/>
              </a:rPr>
              <a:t>LL</a:t>
            </a:r>
            <a:r>
              <a:rPr sz="4800" spc="-5" dirty="0">
                <a:solidFill>
                  <a:schemeClr val="accent1"/>
                </a:solidFill>
                <a:latin typeface="Trebuchet MS"/>
                <a:cs typeface="Trebuchet MS"/>
              </a:rPr>
              <a:t>I</a:t>
            </a:r>
            <a:r>
              <a:rPr sz="4800" spc="30" dirty="0">
                <a:solidFill>
                  <a:schemeClr val="accent1"/>
                </a:solidFill>
                <a:latin typeface="Trebuchet MS"/>
                <a:cs typeface="Trebuchet MS"/>
              </a:rPr>
              <a:t>N</a:t>
            </a:r>
            <a:r>
              <a:rPr sz="4800"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0" name="TextBox 9">
            <a:extLst>
              <a:ext uri="{FF2B5EF4-FFF2-40B4-BE49-F238E27FC236}">
                <a16:creationId xmlns:a16="http://schemas.microsoft.com/office/drawing/2014/main" id="{489A161D-E310-787B-3216-D1FE3D7044EA}"/>
              </a:ext>
            </a:extLst>
          </p:cNvPr>
          <p:cNvSpPr txBox="1"/>
          <p:nvPr/>
        </p:nvSpPr>
        <p:spPr>
          <a:xfrm>
            <a:off x="704850" y="1371600"/>
            <a:ext cx="805815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Preprocessing of the dataset, including handling missing values and encoding categorical variables.</a:t>
            </a:r>
          </a:p>
          <a:p>
            <a:pPr marL="342900" indent="-342900">
              <a:buFont typeface="Arial" panose="020B0604020202020204" pitchFamily="34" charset="0"/>
              <a:buChar char="•"/>
            </a:pPr>
            <a:r>
              <a:rPr lang="en-US" sz="2400" dirty="0"/>
              <a:t>Implementation of resampling techniques such as oversampling minority class instances and </a:t>
            </a:r>
            <a:r>
              <a:rPr lang="en-US" sz="2400" dirty="0" err="1"/>
              <a:t>undersampling</a:t>
            </a:r>
            <a:r>
              <a:rPr lang="en-US" sz="2400" dirty="0"/>
              <a:t> majority class instances to address data imbalance.</a:t>
            </a:r>
          </a:p>
          <a:p>
            <a:pPr marL="342900" indent="-342900">
              <a:buFont typeface="Arial" panose="020B0604020202020204" pitchFamily="34" charset="0"/>
              <a:buChar char="•"/>
            </a:pPr>
            <a:r>
              <a:rPr lang="en-US" sz="2400" dirty="0"/>
              <a:t>Training of Gradient Boosting models using the balanced dataset.</a:t>
            </a:r>
          </a:p>
          <a:p>
            <a:pPr marL="342900" indent="-342900">
              <a:buFont typeface="Arial" panose="020B0604020202020204" pitchFamily="34" charset="0"/>
              <a:buChar char="•"/>
            </a:pPr>
            <a:r>
              <a:rPr lang="en-US" sz="2400" dirty="0"/>
              <a:t>Fine-tuning of hyperparameters through techniques like grid search or random search to optimize model performance.</a:t>
            </a:r>
          </a:p>
          <a:p>
            <a:pPr marL="342900" indent="-342900">
              <a:buFont typeface="Arial" panose="020B0604020202020204" pitchFamily="34" charset="0"/>
              <a:buChar char="•"/>
            </a:pPr>
            <a:r>
              <a:rPr lang="en-US" sz="2400" dirty="0"/>
              <a:t>Evaluation of models using precision, recall, and other relevant metrics to assess their effectiveness in predicting bankruptcy.</a:t>
            </a:r>
            <a:endParaRPr lang="en-IN"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58</TotalTime>
  <Words>537</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KARTHICK V</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karthick V</cp:lastModifiedBy>
  <cp:revision>9</cp:revision>
  <dcterms:created xsi:type="dcterms:W3CDTF">2024-04-28T15:28:47Z</dcterms:created>
  <dcterms:modified xsi:type="dcterms:W3CDTF">2024-04-28T16:30:27Z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2024-04-28T00:00:00Z</vt:filetime>
  </property>
</Properties>
</file>