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Caveat"/>
      <p:regular r:id="rId26"/>
      <p:bold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Josefi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35" Type="http://schemas.openxmlformats.org/officeDocument/2006/relationships/font" Target="fonts/JosefinSans-bold.fntdata"/><Relationship Id="rId12" Type="http://schemas.openxmlformats.org/officeDocument/2006/relationships/slide" Target="slides/slide7.xml"/><Relationship Id="rId34" Type="http://schemas.openxmlformats.org/officeDocument/2006/relationships/font" Target="fonts/JosefinSans-regular.fntdata"/><Relationship Id="rId15" Type="http://schemas.openxmlformats.org/officeDocument/2006/relationships/slide" Target="slides/slide10.xml"/><Relationship Id="rId37" Type="http://schemas.openxmlformats.org/officeDocument/2006/relationships/font" Target="fonts/Josefi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Josefi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fa53a7461_0_1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fa53a7461_0_1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fa53a7461_0_1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fa53a7461_0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fa53a7461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fa53a7461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fa53a7461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fa53a7461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fa53a7461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fa53a7461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fa53a7461_0_1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fa53a7461_0_1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fa53a7461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fa53a7461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fa53a7461_0_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fa53a7461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fa53a7461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fa53a7461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fa53a7461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fa53a7461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fa53a74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fa53a74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fa53a7461_0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fa53a7461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34d8b2171_1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834d8b217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fa53a7461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fa53a7461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fa53a7461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fa53a7461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fa53a7461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fa53a7461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fa53a7461_0_1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fa53a7461_0_1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fa53a7461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fa53a7461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fa53a7461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fa53a7461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190100" y="1821100"/>
            <a:ext cx="6763800" cy="19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Predicting Critic Scores For Video Games Based on </a:t>
            </a:r>
            <a:r>
              <a:rPr lang="en" sz="3600"/>
              <a:t>Historical</a:t>
            </a:r>
            <a:r>
              <a:rPr lang="en" sz="3600"/>
              <a:t> Data</a:t>
            </a:r>
            <a:endParaRPr sz="3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731975" y="40931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Aayush | Aniket | Aakash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50" y="148807"/>
            <a:ext cx="22193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Modeling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9" name="Google Shape;3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87" y="1278550"/>
            <a:ext cx="8444624" cy="376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Modeling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5" name="Google Shape;3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613" y="1307325"/>
            <a:ext cx="5006773" cy="3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" name="Google Shape;3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525" y="1274550"/>
            <a:ext cx="6016941" cy="3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7" name="Google Shape;3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74" y="1462875"/>
            <a:ext cx="7793251" cy="33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3" name="Google Shape;4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63" y="1258900"/>
            <a:ext cx="6124874" cy="3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9" name="Google Shape;4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38" y="1426350"/>
            <a:ext cx="7983925" cy="3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5" name="Google Shape;4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37" y="1350675"/>
            <a:ext cx="5105525" cy="36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1" name="Google Shape;4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025" y="1324850"/>
            <a:ext cx="5237950" cy="37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Evaluation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7" name="Google Shape;4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61" y="1602575"/>
            <a:ext cx="7693876" cy="2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1877300" y="1892575"/>
            <a:ext cx="54030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Thus we have created a model using the Gradient Boosted Trees algorithm to predict the Critic scores using RapidMiner.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972900" y="987600"/>
            <a:ext cx="71982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video game industry is growing so fast that some believe it will reach over $300 billion by 2025. With billions of dollars in profit and over 2.5 billion gamers around the world, we can expect video game platforms to continue developing in 2020.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-Forbes.com, 2019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/>
        </p:nvSpPr>
        <p:spPr>
          <a:xfrm>
            <a:off x="3022800" y="713250"/>
            <a:ext cx="30984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Thank you !!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439" name="Google Shape;4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9575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/>
          <p:nvPr/>
        </p:nvSpPr>
        <p:spPr>
          <a:xfrm>
            <a:off x="2451198" y="2669673"/>
            <a:ext cx="202200" cy="2022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3425948" y="2669673"/>
            <a:ext cx="202200" cy="2022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4400698" y="2669673"/>
            <a:ext cx="202200" cy="2022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5375448" y="2669673"/>
            <a:ext cx="202200" cy="2022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6350198" y="2669673"/>
            <a:ext cx="202200" cy="2022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7324948" y="2669673"/>
            <a:ext cx="202200" cy="2022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27296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29074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30852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32630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370437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388217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405997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423777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46791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48569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50347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52125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565387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583167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600947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618727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66286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68064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69842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7162024" y="2727421"/>
            <a:ext cx="86700" cy="86700"/>
          </a:xfrm>
          <a:prstGeom prst="flowChartConnector">
            <a:avLst/>
          </a:prstGeom>
          <a:solidFill>
            <a:srgbClr val="FCC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3150275" y="398275"/>
            <a:ext cx="38556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6 Steps in Crisp Dm</a:t>
            </a:r>
            <a:r>
              <a:rPr lang="en" sz="4800">
                <a:solidFill>
                  <a:srgbClr val="FCCA64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b="0" i="0" sz="4800" u="none" cap="none" strike="noStrike">
              <a:solidFill>
                <a:srgbClr val="FCCA6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342475" y="2179754"/>
            <a:ext cx="591000" cy="41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3DF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2406150" y="2184454"/>
            <a:ext cx="591000" cy="41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3DFF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C3DF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3349725" y="2985654"/>
            <a:ext cx="591000" cy="41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3DFF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C3DF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4400700" y="2218129"/>
            <a:ext cx="591000" cy="41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3DFF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C3DF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 txBox="1"/>
          <p:nvPr/>
        </p:nvSpPr>
        <p:spPr>
          <a:xfrm>
            <a:off x="5317338" y="2871879"/>
            <a:ext cx="591000" cy="41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3DFF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C3DF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6323925" y="2179754"/>
            <a:ext cx="591000" cy="41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3DFF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C3DF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7324950" y="2928754"/>
            <a:ext cx="591000" cy="41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C3DFF0"/>
                </a:solidFill>
              </a:rPr>
              <a:t>6</a:t>
            </a:r>
            <a:endParaRPr b="0" i="0" sz="1400" u="none" cap="none" strike="noStrike">
              <a:solidFill>
                <a:srgbClr val="C3DF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-10100" y="3285287"/>
            <a:ext cx="1225800" cy="50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3DFF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1580900" y="3285275"/>
            <a:ext cx="1942800" cy="157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Business</a:t>
            </a:r>
            <a:endParaRPr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Understanding</a:t>
            </a:r>
            <a:endParaRPr>
              <a:solidFill>
                <a:srgbClr val="C3DFF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5" name="Google Shape;325;p15"/>
          <p:cNvCxnSpPr>
            <a:stCxn id="289" idx="4"/>
            <a:endCxn id="324" idx="0"/>
          </p:cNvCxnSpPr>
          <p:nvPr/>
        </p:nvCxnSpPr>
        <p:spPr>
          <a:xfrm>
            <a:off x="2552298" y="2871873"/>
            <a:ext cx="0" cy="413400"/>
          </a:xfrm>
          <a:prstGeom prst="straightConnector1">
            <a:avLst/>
          </a:prstGeom>
          <a:noFill/>
          <a:ln cap="flat" cmpd="sng" w="9525">
            <a:solidFill>
              <a:srgbClr val="FCCA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15"/>
          <p:cNvSpPr txBox="1"/>
          <p:nvPr/>
        </p:nvSpPr>
        <p:spPr>
          <a:xfrm>
            <a:off x="2559624" y="1568127"/>
            <a:ext cx="1942800" cy="54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Data</a:t>
            </a:r>
            <a:endParaRPr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Understanding</a:t>
            </a:r>
            <a:endParaRPr>
              <a:solidFill>
                <a:srgbClr val="C3DFF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7" name="Google Shape;327;p15"/>
          <p:cNvSpPr txBox="1"/>
          <p:nvPr/>
        </p:nvSpPr>
        <p:spPr>
          <a:xfrm>
            <a:off x="3616050" y="3285275"/>
            <a:ext cx="1771500" cy="139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Data </a:t>
            </a:r>
            <a:endParaRPr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Preparation</a:t>
            </a:r>
            <a:endParaRPr>
              <a:solidFill>
                <a:srgbClr val="C3DFF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8" name="Google Shape;328;p15"/>
          <p:cNvCxnSpPr>
            <a:endCxn id="290" idx="0"/>
          </p:cNvCxnSpPr>
          <p:nvPr/>
        </p:nvCxnSpPr>
        <p:spPr>
          <a:xfrm>
            <a:off x="3527048" y="2133573"/>
            <a:ext cx="0" cy="536100"/>
          </a:xfrm>
          <a:prstGeom prst="straightConnector1">
            <a:avLst/>
          </a:prstGeom>
          <a:noFill/>
          <a:ln cap="flat" cmpd="sng" w="9525">
            <a:solidFill>
              <a:srgbClr val="FCCA6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5"/>
          <p:cNvCxnSpPr/>
          <p:nvPr/>
        </p:nvCxnSpPr>
        <p:spPr>
          <a:xfrm>
            <a:off x="4501798" y="2871873"/>
            <a:ext cx="0" cy="413400"/>
          </a:xfrm>
          <a:prstGeom prst="straightConnector1">
            <a:avLst/>
          </a:prstGeom>
          <a:noFill/>
          <a:ln cap="flat" cmpd="sng" w="9525">
            <a:solidFill>
              <a:srgbClr val="FCCA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15"/>
          <p:cNvSpPr txBox="1"/>
          <p:nvPr/>
        </p:nvSpPr>
        <p:spPr>
          <a:xfrm>
            <a:off x="4469824" y="1500764"/>
            <a:ext cx="1942800" cy="67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C3DFF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Modeling</a:t>
            </a:r>
            <a:endParaRPr>
              <a:solidFill>
                <a:srgbClr val="C3DFF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C3DFF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31" name="Google Shape;331;p15"/>
          <p:cNvCxnSpPr/>
          <p:nvPr/>
        </p:nvCxnSpPr>
        <p:spPr>
          <a:xfrm>
            <a:off x="5476548" y="2271123"/>
            <a:ext cx="0" cy="413400"/>
          </a:xfrm>
          <a:prstGeom prst="straightConnector1">
            <a:avLst/>
          </a:prstGeom>
          <a:noFill/>
          <a:ln cap="flat" cmpd="sng" w="9525">
            <a:solidFill>
              <a:srgbClr val="FCCA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15"/>
          <p:cNvSpPr txBox="1"/>
          <p:nvPr/>
        </p:nvSpPr>
        <p:spPr>
          <a:xfrm>
            <a:off x="5542150" y="3285275"/>
            <a:ext cx="1818300" cy="58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Evaluation</a:t>
            </a:r>
            <a:endParaRPr>
              <a:solidFill>
                <a:srgbClr val="C3DFF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3" name="Google Shape;333;p15"/>
          <p:cNvSpPr txBox="1"/>
          <p:nvPr/>
        </p:nvSpPr>
        <p:spPr>
          <a:xfrm>
            <a:off x="6715325" y="1720175"/>
            <a:ext cx="1614600" cy="53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Deployment</a:t>
            </a:r>
            <a:endParaRPr b="0" i="0" sz="1400" u="none" cap="none" strike="noStrike">
              <a:solidFill>
                <a:srgbClr val="C3DFF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4" name="Google Shape;334;p15"/>
          <p:cNvSpPr txBox="1"/>
          <p:nvPr/>
        </p:nvSpPr>
        <p:spPr>
          <a:xfrm>
            <a:off x="7208725" y="3285275"/>
            <a:ext cx="1942800" cy="17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3DFF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35" name="Google Shape;335;p15"/>
          <p:cNvCxnSpPr/>
          <p:nvPr/>
        </p:nvCxnSpPr>
        <p:spPr>
          <a:xfrm>
            <a:off x="6451298" y="2871873"/>
            <a:ext cx="0" cy="413400"/>
          </a:xfrm>
          <a:prstGeom prst="straightConnector1">
            <a:avLst/>
          </a:prstGeom>
          <a:noFill/>
          <a:ln cap="flat" cmpd="sng" w="9525">
            <a:solidFill>
              <a:srgbClr val="FCCA6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15"/>
          <p:cNvCxnSpPr/>
          <p:nvPr/>
        </p:nvCxnSpPr>
        <p:spPr>
          <a:xfrm>
            <a:off x="7426048" y="2271123"/>
            <a:ext cx="0" cy="413400"/>
          </a:xfrm>
          <a:prstGeom prst="straightConnector1">
            <a:avLst/>
          </a:prstGeom>
          <a:noFill/>
          <a:ln cap="flat" cmpd="sng" w="9525">
            <a:solidFill>
              <a:srgbClr val="FCCA6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Business U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nderstanding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16"/>
          <p:cNvSpPr txBox="1"/>
          <p:nvPr/>
        </p:nvSpPr>
        <p:spPr>
          <a:xfrm>
            <a:off x="1329525" y="1732400"/>
            <a:ext cx="67416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Learn the trends from previous game releases 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Understand which markets to target 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 a model that predicts critic scores based on sales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U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nderstanding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1329525" y="1732400"/>
            <a:ext cx="6741600" cy="30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Dataset consists of 16 attributes.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Dataset contains missing values and </a:t>
            </a: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outliers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Important information can be gained from NA, EU, JP and Global Sales attributes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target column would be Critic_Score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Understanding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25" y="1373625"/>
            <a:ext cx="8428349" cy="36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Preparation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1034075" y="1645950"/>
            <a:ext cx="73056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One Hot Encoding for columns ‘Genre’ and ‘Platform’ could have been done, but there is no positive effect on the analysis by doing so.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"/>
              <a:buChar char="●"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Outliers present in the Year column are fixed manually in the excel file itself.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Preparation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6" name="Google Shape;3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025" y="1700150"/>
            <a:ext cx="4350375" cy="3384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0"/>
          <p:cNvSpPr txBox="1"/>
          <p:nvPr/>
        </p:nvSpPr>
        <p:spPr>
          <a:xfrm>
            <a:off x="3068213" y="3813975"/>
            <a:ext cx="31560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Filtering NA values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/>
        </p:nvSpPr>
        <p:spPr>
          <a:xfrm>
            <a:off x="2322600" y="725225"/>
            <a:ext cx="4498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Modeling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1624200" y="2242725"/>
            <a:ext cx="58956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Auto model shows that the model with the least standard </a:t>
            </a: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deviation</a:t>
            </a: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RMSE is ‘Gradient Boosted Trees’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