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6" r:id="rId2"/>
    <p:sldId id="267" r:id="rId3"/>
    <p:sldId id="268" r:id="rId4"/>
    <p:sldId id="269" r:id="rId5"/>
    <p:sldId id="270" r:id="rId6"/>
    <p:sldId id="272" r:id="rId7"/>
    <p:sldId id="273" r:id="rId8"/>
    <p:sldId id="274" r:id="rId9"/>
    <p:sldId id="276" r:id="rId10"/>
    <p:sldId id="277" r:id="rId11"/>
    <p:sldId id="278" r:id="rId12"/>
    <p:sldId id="279" r:id="rId13"/>
    <p:sldId id="28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E39F9-E6D3-4015-A5E5-B83F557A3A08}" v="62" dt="2024-08-31T18:49:00.155"/>
    <p1510:client id="{A67C513A-EA0D-43EB-A37A-A06F47DDA089}" v="6" dt="2024-08-30T18:19:38.601"/>
    <p1510:client id="{AF6E2692-CC7B-446D-A397-A4E442D9B57C}" v="136" dt="2024-08-31T18:39:49.854"/>
    <p1510:client id="{FA01398E-3392-497D-B18F-399DC76ED740}" v="1004" dt="2024-08-30T20:28:34.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1d833d2f5843dee/employee_data%20(1)%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1.xlsx]Sheet 2!PivotTable1</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EMPLOYEE DATA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LOW</c:v>
                </c:pt>
              </c:strCache>
            </c:strRef>
          </c:tx>
          <c:spPr>
            <a:solidFill>
              <a:schemeClr val="accent1"/>
            </a:solidFill>
            <a:ln>
              <a:noFill/>
            </a:ln>
            <a:effectLst/>
          </c:spPr>
          <c:invertIfNegative val="0"/>
          <c:cat>
            <c:strRef>
              <c:f>'Sheet 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2'!$B$5:$B$16</c:f>
              <c:numCache>
                <c:formatCode>General</c:formatCode>
                <c:ptCount val="11"/>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0-7670-455F-89CF-224DBE7B5E04}"/>
            </c:ext>
          </c:extLst>
        </c:ser>
        <c:ser>
          <c:idx val="1"/>
          <c:order val="1"/>
          <c:tx>
            <c:strRef>
              <c:f>'Sheet 2'!$C$3:$C$4</c:f>
              <c:strCache>
                <c:ptCount val="1"/>
                <c:pt idx="0">
                  <c:v>MED</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 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2'!$C$5:$C$16</c:f>
              <c:numCache>
                <c:formatCode>General</c:formatCode>
                <c:ptCount val="11"/>
                <c:pt idx="0">
                  <c:v>191</c:v>
                </c:pt>
                <c:pt idx="1">
                  <c:v>194</c:v>
                </c:pt>
                <c:pt idx="2">
                  <c:v>194</c:v>
                </c:pt>
                <c:pt idx="3">
                  <c:v>194</c:v>
                </c:pt>
                <c:pt idx="4">
                  <c:v>192</c:v>
                </c:pt>
                <c:pt idx="5">
                  <c:v>197</c:v>
                </c:pt>
                <c:pt idx="6">
                  <c:v>191</c:v>
                </c:pt>
                <c:pt idx="7">
                  <c:v>198</c:v>
                </c:pt>
                <c:pt idx="8">
                  <c:v>202</c:v>
                </c:pt>
                <c:pt idx="9">
                  <c:v>191</c:v>
                </c:pt>
              </c:numCache>
            </c:numRef>
          </c:val>
          <c:extLst>
            <c:ext xmlns:c16="http://schemas.microsoft.com/office/drawing/2014/chart" uri="{C3380CC4-5D6E-409C-BE32-E72D297353CC}">
              <c16:uniqueId val="{00000002-7670-455F-89CF-224DBE7B5E04}"/>
            </c:ext>
          </c:extLst>
        </c:ser>
        <c:ser>
          <c:idx val="2"/>
          <c:order val="2"/>
          <c:tx>
            <c:strRef>
              <c:f>'Sheet 2'!$D$3:$D$4</c:f>
              <c:strCache>
                <c:ptCount val="1"/>
                <c:pt idx="0">
                  <c:v>VERYHIGH</c:v>
                </c:pt>
              </c:strCache>
            </c:strRef>
          </c:tx>
          <c:spPr>
            <a:solidFill>
              <a:schemeClr val="accent3"/>
            </a:solidFill>
            <a:ln>
              <a:noFill/>
            </a:ln>
            <a:effectLst/>
          </c:spPr>
          <c:invertIfNegative val="0"/>
          <c:trendline>
            <c:name>Expon. (VERYHIGH)</c:name>
            <c:spPr>
              <a:ln w="19050" cap="rnd">
                <a:solidFill>
                  <a:schemeClr val="accent3"/>
                </a:solidFill>
                <a:prstDash val="sysDot"/>
              </a:ln>
              <a:effectLst/>
            </c:spPr>
            <c:trendlineType val="linear"/>
            <c:dispRSqr val="0"/>
            <c:dispEq val="0"/>
          </c:trendline>
          <c:cat>
            <c:strRef>
              <c:f>'Sheet 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2'!$D$5:$D$16</c:f>
              <c:numCache>
                <c:formatCode>General</c:formatCode>
                <c:ptCount val="11"/>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4-7670-455F-89CF-224DBE7B5E04}"/>
            </c:ext>
          </c:extLst>
        </c:ser>
        <c:dLbls>
          <c:showLegendKey val="0"/>
          <c:showVal val="0"/>
          <c:showCatName val="0"/>
          <c:showSerName val="0"/>
          <c:showPercent val="0"/>
          <c:showBubbleSize val="0"/>
        </c:dLbls>
        <c:gapWidth val="172"/>
        <c:overlap val="-27"/>
        <c:axId val="1397918728"/>
        <c:axId val="1398281224"/>
      </c:barChart>
      <c:catAx>
        <c:axId val="1397918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281224"/>
        <c:crosses val="autoZero"/>
        <c:auto val="1"/>
        <c:lblAlgn val="ctr"/>
        <c:lblOffset val="100"/>
        <c:noMultiLvlLbl val="0"/>
      </c:catAx>
      <c:valAx>
        <c:axId val="1398281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7918728"/>
        <c:crosses val="autoZero"/>
        <c:crossBetween val="between"/>
      </c:valAx>
      <c:spPr>
        <a:noFill/>
        <a:ln>
          <a:noFill/>
        </a:ln>
        <a:effectLst/>
      </c:spPr>
    </c:plotArea>
    <c:legend>
      <c:legendPos val="b"/>
      <c:layout>
        <c:manualLayout>
          <c:xMode val="edge"/>
          <c:yMode val="edge"/>
          <c:x val="0.12110258092738407"/>
          <c:y val="0.81597112860892385"/>
          <c:w val="0.84746128608923899"/>
          <c:h val="0.14930664916885386"/>
        </c:manualLayout>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65B3D-FF0C-462D-BBE0-33C3AABCA9C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C24FD09-F879-4986-8625-4319C58F0B55}">
      <dgm:prSet/>
      <dgm:spPr/>
      <dgm:t>
        <a:bodyPr/>
        <a:lstStyle/>
        <a:p>
          <a:r>
            <a:rPr lang="en-US">
              <a:latin typeface="Century Schoolbook" panose="02040604050505020304"/>
            </a:rPr>
            <a:t>1.PROBLEM</a:t>
          </a:r>
          <a:r>
            <a:rPr lang="en-US"/>
            <a:t> STATEMENT</a:t>
          </a:r>
        </a:p>
      </dgm:t>
    </dgm:pt>
    <dgm:pt modelId="{9573D4D7-9D33-47AE-9D24-350AF3BDD0AA}" type="parTrans" cxnId="{4513B27E-86FB-4662-9AF9-357C3C59900B}">
      <dgm:prSet/>
      <dgm:spPr/>
      <dgm:t>
        <a:bodyPr/>
        <a:lstStyle/>
        <a:p>
          <a:endParaRPr lang="en-US"/>
        </a:p>
      </dgm:t>
    </dgm:pt>
    <dgm:pt modelId="{A3BE65BC-22AC-41AC-9B92-800A2968546D}" type="sibTrans" cxnId="{4513B27E-86FB-4662-9AF9-357C3C59900B}">
      <dgm:prSet/>
      <dgm:spPr/>
      <dgm:t>
        <a:bodyPr/>
        <a:lstStyle/>
        <a:p>
          <a:endParaRPr lang="en-US"/>
        </a:p>
      </dgm:t>
    </dgm:pt>
    <dgm:pt modelId="{7D7DAFC1-0800-4A2A-88BE-E9EDD17CF5B7}">
      <dgm:prSet/>
      <dgm:spPr/>
      <dgm:t>
        <a:bodyPr/>
        <a:lstStyle/>
        <a:p>
          <a:r>
            <a:rPr lang="en-US">
              <a:latin typeface="Century Schoolbook" panose="02040604050505020304"/>
            </a:rPr>
            <a:t>2.</a:t>
          </a:r>
          <a:r>
            <a:rPr lang="en-US"/>
            <a:t>PROJECT OVERVIEW</a:t>
          </a:r>
        </a:p>
      </dgm:t>
    </dgm:pt>
    <dgm:pt modelId="{FDD83443-83BF-4E5D-8026-E409415211BF}" type="parTrans" cxnId="{AD3F4930-597B-48E8-B3AD-049AC05B0FB3}">
      <dgm:prSet/>
      <dgm:spPr/>
      <dgm:t>
        <a:bodyPr/>
        <a:lstStyle/>
        <a:p>
          <a:endParaRPr lang="en-US"/>
        </a:p>
      </dgm:t>
    </dgm:pt>
    <dgm:pt modelId="{0555C0BC-7F39-4228-B921-0148AC8BF2A5}" type="sibTrans" cxnId="{AD3F4930-597B-48E8-B3AD-049AC05B0FB3}">
      <dgm:prSet/>
      <dgm:spPr/>
      <dgm:t>
        <a:bodyPr/>
        <a:lstStyle/>
        <a:p>
          <a:endParaRPr lang="en-US"/>
        </a:p>
      </dgm:t>
    </dgm:pt>
    <dgm:pt modelId="{9C895C8B-218B-4155-A5D1-46D3FBE68170}">
      <dgm:prSet/>
      <dgm:spPr/>
      <dgm:t>
        <a:bodyPr/>
        <a:lstStyle/>
        <a:p>
          <a:r>
            <a:rPr lang="en-US">
              <a:latin typeface="Century Schoolbook" panose="02040604050505020304"/>
            </a:rPr>
            <a:t>3.</a:t>
          </a:r>
          <a:r>
            <a:rPr lang="en-US"/>
            <a:t>END USERS</a:t>
          </a:r>
        </a:p>
      </dgm:t>
    </dgm:pt>
    <dgm:pt modelId="{10039261-72CA-445E-8889-8D58A42F4B9F}" type="parTrans" cxnId="{C68EE301-CEB6-452A-8FC5-A4CB281CC642}">
      <dgm:prSet/>
      <dgm:spPr/>
      <dgm:t>
        <a:bodyPr/>
        <a:lstStyle/>
        <a:p>
          <a:endParaRPr lang="en-US"/>
        </a:p>
      </dgm:t>
    </dgm:pt>
    <dgm:pt modelId="{6F111CF2-AB04-4352-887E-48A4B49E3F7A}" type="sibTrans" cxnId="{C68EE301-CEB6-452A-8FC5-A4CB281CC642}">
      <dgm:prSet/>
      <dgm:spPr/>
      <dgm:t>
        <a:bodyPr/>
        <a:lstStyle/>
        <a:p>
          <a:endParaRPr lang="en-US"/>
        </a:p>
      </dgm:t>
    </dgm:pt>
    <dgm:pt modelId="{F9E6C2A8-4751-4AAF-B096-B1DCD73CE3FD}">
      <dgm:prSet/>
      <dgm:spPr/>
      <dgm:t>
        <a:bodyPr/>
        <a:lstStyle/>
        <a:p>
          <a:r>
            <a:rPr lang="en-US">
              <a:latin typeface="Century Schoolbook" panose="02040604050505020304"/>
            </a:rPr>
            <a:t>4.OUR</a:t>
          </a:r>
          <a:r>
            <a:rPr lang="en-US"/>
            <a:t> SOLUTION AND PREPOSITION</a:t>
          </a:r>
        </a:p>
      </dgm:t>
    </dgm:pt>
    <dgm:pt modelId="{F1EA6BA8-367C-41CC-B5D9-D7E40CC8D9DB}" type="parTrans" cxnId="{A524C809-2C73-40FC-AB2B-D89398E856B0}">
      <dgm:prSet/>
      <dgm:spPr/>
      <dgm:t>
        <a:bodyPr/>
        <a:lstStyle/>
        <a:p>
          <a:endParaRPr lang="en-US"/>
        </a:p>
      </dgm:t>
    </dgm:pt>
    <dgm:pt modelId="{3786CB59-ADAF-4C67-96F3-E59B2F69CF00}" type="sibTrans" cxnId="{A524C809-2C73-40FC-AB2B-D89398E856B0}">
      <dgm:prSet/>
      <dgm:spPr/>
      <dgm:t>
        <a:bodyPr/>
        <a:lstStyle/>
        <a:p>
          <a:endParaRPr lang="en-US"/>
        </a:p>
      </dgm:t>
    </dgm:pt>
    <dgm:pt modelId="{CE9D14EA-3772-4856-BC9A-C209557ADF25}">
      <dgm:prSet/>
      <dgm:spPr/>
      <dgm:t>
        <a:bodyPr/>
        <a:lstStyle/>
        <a:p>
          <a:r>
            <a:rPr lang="en-US">
              <a:latin typeface="Century Schoolbook" panose="02040604050505020304"/>
            </a:rPr>
            <a:t>5.</a:t>
          </a:r>
          <a:r>
            <a:rPr lang="en-US"/>
            <a:t>DATASET DESCRIPTION</a:t>
          </a:r>
        </a:p>
      </dgm:t>
    </dgm:pt>
    <dgm:pt modelId="{FF924729-713E-42DD-A1CB-65E52FE2E5ED}" type="parTrans" cxnId="{ADEF001A-D82D-490C-9A34-74B2FACBF9E5}">
      <dgm:prSet/>
      <dgm:spPr/>
      <dgm:t>
        <a:bodyPr/>
        <a:lstStyle/>
        <a:p>
          <a:endParaRPr lang="en-US"/>
        </a:p>
      </dgm:t>
    </dgm:pt>
    <dgm:pt modelId="{7919E86F-411D-41B2-9B64-A49AE3FDC094}" type="sibTrans" cxnId="{ADEF001A-D82D-490C-9A34-74B2FACBF9E5}">
      <dgm:prSet/>
      <dgm:spPr/>
      <dgm:t>
        <a:bodyPr/>
        <a:lstStyle/>
        <a:p>
          <a:endParaRPr lang="en-US"/>
        </a:p>
      </dgm:t>
    </dgm:pt>
    <dgm:pt modelId="{F74B314F-DC2B-459D-B20E-F49D35975C3B}">
      <dgm:prSet/>
      <dgm:spPr/>
      <dgm:t>
        <a:bodyPr/>
        <a:lstStyle/>
        <a:p>
          <a:r>
            <a:rPr lang="en-US">
              <a:latin typeface="Century Schoolbook" panose="02040604050505020304"/>
            </a:rPr>
            <a:t>6.MODELLING</a:t>
          </a:r>
          <a:r>
            <a:rPr lang="en-US"/>
            <a:t> APPROACH</a:t>
          </a:r>
        </a:p>
      </dgm:t>
    </dgm:pt>
    <dgm:pt modelId="{0D8576A5-D724-4AE4-B305-0059854CBC98}" type="parTrans" cxnId="{7186FA42-121B-4117-9AD5-BCDBDD5C08CD}">
      <dgm:prSet/>
      <dgm:spPr/>
      <dgm:t>
        <a:bodyPr/>
        <a:lstStyle/>
        <a:p>
          <a:endParaRPr lang="en-US"/>
        </a:p>
      </dgm:t>
    </dgm:pt>
    <dgm:pt modelId="{50FEB1A5-E725-4E94-905A-7A6A01D786E9}" type="sibTrans" cxnId="{7186FA42-121B-4117-9AD5-BCDBDD5C08CD}">
      <dgm:prSet/>
      <dgm:spPr/>
      <dgm:t>
        <a:bodyPr/>
        <a:lstStyle/>
        <a:p>
          <a:endParaRPr lang="en-US"/>
        </a:p>
      </dgm:t>
    </dgm:pt>
    <dgm:pt modelId="{AB372921-7EC4-462A-9A06-4A7F2A9E9547}">
      <dgm:prSet/>
      <dgm:spPr/>
      <dgm:t>
        <a:bodyPr/>
        <a:lstStyle/>
        <a:p>
          <a:r>
            <a:rPr lang="en-US">
              <a:latin typeface="Century Schoolbook" panose="02040604050505020304"/>
            </a:rPr>
            <a:t>7.RESULTS</a:t>
          </a:r>
          <a:r>
            <a:rPr lang="en-US"/>
            <a:t> AND DISCUSSION</a:t>
          </a:r>
        </a:p>
      </dgm:t>
    </dgm:pt>
    <dgm:pt modelId="{70B53C58-EC47-4FD0-9A50-DAD85B461662}" type="parTrans" cxnId="{A7BC7ECE-F77B-43C5-A20C-5ADD4A5A5B8A}">
      <dgm:prSet/>
      <dgm:spPr/>
      <dgm:t>
        <a:bodyPr/>
        <a:lstStyle/>
        <a:p>
          <a:endParaRPr lang="en-US"/>
        </a:p>
      </dgm:t>
    </dgm:pt>
    <dgm:pt modelId="{A4495BE7-946F-4B98-9C3E-F7686511D7CD}" type="sibTrans" cxnId="{A7BC7ECE-F77B-43C5-A20C-5ADD4A5A5B8A}">
      <dgm:prSet/>
      <dgm:spPr/>
      <dgm:t>
        <a:bodyPr/>
        <a:lstStyle/>
        <a:p>
          <a:endParaRPr lang="en-US"/>
        </a:p>
      </dgm:t>
    </dgm:pt>
    <dgm:pt modelId="{281BBDE4-E2DC-4CF1-8401-F952C5181664}">
      <dgm:prSet/>
      <dgm:spPr/>
      <dgm:t>
        <a:bodyPr/>
        <a:lstStyle/>
        <a:p>
          <a:r>
            <a:rPr lang="en-US">
              <a:latin typeface="Century Schoolbook" panose="02040604050505020304"/>
            </a:rPr>
            <a:t>8.CONCLUSION</a:t>
          </a:r>
          <a:endParaRPr lang="en-US"/>
        </a:p>
      </dgm:t>
    </dgm:pt>
    <dgm:pt modelId="{0EB76E30-1ABB-4A03-B27A-EE430B4EAE3A}" type="parTrans" cxnId="{E75CC6EB-69A6-4516-818B-CA6C363ED1F9}">
      <dgm:prSet/>
      <dgm:spPr/>
      <dgm:t>
        <a:bodyPr/>
        <a:lstStyle/>
        <a:p>
          <a:endParaRPr lang="en-US"/>
        </a:p>
      </dgm:t>
    </dgm:pt>
    <dgm:pt modelId="{75989659-77FE-4044-AC87-316D7B4E67B0}" type="sibTrans" cxnId="{E75CC6EB-69A6-4516-818B-CA6C363ED1F9}">
      <dgm:prSet/>
      <dgm:spPr/>
      <dgm:t>
        <a:bodyPr/>
        <a:lstStyle/>
        <a:p>
          <a:endParaRPr lang="en-US"/>
        </a:p>
      </dgm:t>
    </dgm:pt>
    <dgm:pt modelId="{F08DF820-7304-4D42-B094-83283556B84F}" type="pres">
      <dgm:prSet presAssocID="{25765B3D-FF0C-462D-BBE0-33C3AABCA9C2}" presName="vert0" presStyleCnt="0">
        <dgm:presLayoutVars>
          <dgm:dir/>
          <dgm:animOne val="branch"/>
          <dgm:animLvl val="lvl"/>
        </dgm:presLayoutVars>
      </dgm:prSet>
      <dgm:spPr/>
    </dgm:pt>
    <dgm:pt modelId="{14B17040-CCE4-4FF3-99A9-5F6946FD9666}" type="pres">
      <dgm:prSet presAssocID="{FC24FD09-F879-4986-8625-4319C58F0B55}" presName="thickLine" presStyleLbl="alignNode1" presStyleIdx="0" presStyleCnt="8"/>
      <dgm:spPr/>
    </dgm:pt>
    <dgm:pt modelId="{E8628CF5-CDD7-4F41-A8B6-DF0EFB6A53F7}" type="pres">
      <dgm:prSet presAssocID="{FC24FD09-F879-4986-8625-4319C58F0B55}" presName="horz1" presStyleCnt="0"/>
      <dgm:spPr/>
    </dgm:pt>
    <dgm:pt modelId="{3A81598C-7AB6-4562-82B5-AF98C53E3ECA}" type="pres">
      <dgm:prSet presAssocID="{FC24FD09-F879-4986-8625-4319C58F0B55}" presName="tx1" presStyleLbl="revTx" presStyleIdx="0" presStyleCnt="8"/>
      <dgm:spPr/>
    </dgm:pt>
    <dgm:pt modelId="{FC4B7608-0B59-4AE0-8F19-F3024C2264CD}" type="pres">
      <dgm:prSet presAssocID="{FC24FD09-F879-4986-8625-4319C58F0B55}" presName="vert1" presStyleCnt="0"/>
      <dgm:spPr/>
    </dgm:pt>
    <dgm:pt modelId="{E9EC6ABC-8709-4FD7-AD4B-0F1C43D00AC2}" type="pres">
      <dgm:prSet presAssocID="{7D7DAFC1-0800-4A2A-88BE-E9EDD17CF5B7}" presName="thickLine" presStyleLbl="alignNode1" presStyleIdx="1" presStyleCnt="8"/>
      <dgm:spPr/>
    </dgm:pt>
    <dgm:pt modelId="{3537E361-5403-4716-B07A-38E732F13872}" type="pres">
      <dgm:prSet presAssocID="{7D7DAFC1-0800-4A2A-88BE-E9EDD17CF5B7}" presName="horz1" presStyleCnt="0"/>
      <dgm:spPr/>
    </dgm:pt>
    <dgm:pt modelId="{4B1336D1-1E89-49FD-AC37-352A50C34DFE}" type="pres">
      <dgm:prSet presAssocID="{7D7DAFC1-0800-4A2A-88BE-E9EDD17CF5B7}" presName="tx1" presStyleLbl="revTx" presStyleIdx="1" presStyleCnt="8"/>
      <dgm:spPr/>
    </dgm:pt>
    <dgm:pt modelId="{B52460B1-B1E7-4D95-A418-FC87C72EFE4D}" type="pres">
      <dgm:prSet presAssocID="{7D7DAFC1-0800-4A2A-88BE-E9EDD17CF5B7}" presName="vert1" presStyleCnt="0"/>
      <dgm:spPr/>
    </dgm:pt>
    <dgm:pt modelId="{F645546D-0936-4560-98D5-2E0845221F6A}" type="pres">
      <dgm:prSet presAssocID="{9C895C8B-218B-4155-A5D1-46D3FBE68170}" presName="thickLine" presStyleLbl="alignNode1" presStyleIdx="2" presStyleCnt="8"/>
      <dgm:spPr/>
    </dgm:pt>
    <dgm:pt modelId="{4DC4A372-397E-4F20-840B-6DAF5902B83A}" type="pres">
      <dgm:prSet presAssocID="{9C895C8B-218B-4155-A5D1-46D3FBE68170}" presName="horz1" presStyleCnt="0"/>
      <dgm:spPr/>
    </dgm:pt>
    <dgm:pt modelId="{65E9632D-F9AB-4FC0-96AA-C4842FFD8F30}" type="pres">
      <dgm:prSet presAssocID="{9C895C8B-218B-4155-A5D1-46D3FBE68170}" presName="tx1" presStyleLbl="revTx" presStyleIdx="2" presStyleCnt="8"/>
      <dgm:spPr/>
    </dgm:pt>
    <dgm:pt modelId="{FC1714BA-108E-4830-9359-9B0FFF9352EB}" type="pres">
      <dgm:prSet presAssocID="{9C895C8B-218B-4155-A5D1-46D3FBE68170}" presName="vert1" presStyleCnt="0"/>
      <dgm:spPr/>
    </dgm:pt>
    <dgm:pt modelId="{ABFF72E4-9766-4862-9F6D-9CF2C653C207}" type="pres">
      <dgm:prSet presAssocID="{F9E6C2A8-4751-4AAF-B096-B1DCD73CE3FD}" presName="thickLine" presStyleLbl="alignNode1" presStyleIdx="3" presStyleCnt="8"/>
      <dgm:spPr/>
    </dgm:pt>
    <dgm:pt modelId="{533423D9-6F2B-4041-B4A6-5F5BF68E8A3E}" type="pres">
      <dgm:prSet presAssocID="{F9E6C2A8-4751-4AAF-B096-B1DCD73CE3FD}" presName="horz1" presStyleCnt="0"/>
      <dgm:spPr/>
    </dgm:pt>
    <dgm:pt modelId="{C21593D1-F9E5-428C-92F3-8931670D51B3}" type="pres">
      <dgm:prSet presAssocID="{F9E6C2A8-4751-4AAF-B096-B1DCD73CE3FD}" presName="tx1" presStyleLbl="revTx" presStyleIdx="3" presStyleCnt="8"/>
      <dgm:spPr/>
    </dgm:pt>
    <dgm:pt modelId="{993CB459-E9F5-47E4-AE9E-48475FD452E1}" type="pres">
      <dgm:prSet presAssocID="{F9E6C2A8-4751-4AAF-B096-B1DCD73CE3FD}" presName="vert1" presStyleCnt="0"/>
      <dgm:spPr/>
    </dgm:pt>
    <dgm:pt modelId="{B72F40B4-4CC5-4FC3-A78D-F20FAD755CAA}" type="pres">
      <dgm:prSet presAssocID="{CE9D14EA-3772-4856-BC9A-C209557ADF25}" presName="thickLine" presStyleLbl="alignNode1" presStyleIdx="4" presStyleCnt="8"/>
      <dgm:spPr/>
    </dgm:pt>
    <dgm:pt modelId="{A002CE32-5B05-40D8-B161-BE52B2746DFE}" type="pres">
      <dgm:prSet presAssocID="{CE9D14EA-3772-4856-BC9A-C209557ADF25}" presName="horz1" presStyleCnt="0"/>
      <dgm:spPr/>
    </dgm:pt>
    <dgm:pt modelId="{380FC351-D001-47E9-A4EB-50D9429C752C}" type="pres">
      <dgm:prSet presAssocID="{CE9D14EA-3772-4856-BC9A-C209557ADF25}" presName="tx1" presStyleLbl="revTx" presStyleIdx="4" presStyleCnt="8"/>
      <dgm:spPr/>
    </dgm:pt>
    <dgm:pt modelId="{1D3B19B0-916A-40FA-AD84-AA8844512724}" type="pres">
      <dgm:prSet presAssocID="{CE9D14EA-3772-4856-BC9A-C209557ADF25}" presName="vert1" presStyleCnt="0"/>
      <dgm:spPr/>
    </dgm:pt>
    <dgm:pt modelId="{209CC362-A538-4B45-A7BB-B463F45DC629}" type="pres">
      <dgm:prSet presAssocID="{F74B314F-DC2B-459D-B20E-F49D35975C3B}" presName="thickLine" presStyleLbl="alignNode1" presStyleIdx="5" presStyleCnt="8"/>
      <dgm:spPr/>
    </dgm:pt>
    <dgm:pt modelId="{44204307-F881-4861-8453-46F793577F57}" type="pres">
      <dgm:prSet presAssocID="{F74B314F-DC2B-459D-B20E-F49D35975C3B}" presName="horz1" presStyleCnt="0"/>
      <dgm:spPr/>
    </dgm:pt>
    <dgm:pt modelId="{DBD5E2DA-DC46-4E42-A83B-0EBCC3EC7A81}" type="pres">
      <dgm:prSet presAssocID="{F74B314F-DC2B-459D-B20E-F49D35975C3B}" presName="tx1" presStyleLbl="revTx" presStyleIdx="5" presStyleCnt="8"/>
      <dgm:spPr/>
    </dgm:pt>
    <dgm:pt modelId="{E24FDE42-0067-4AB7-AC7D-478A786C141E}" type="pres">
      <dgm:prSet presAssocID="{F74B314F-DC2B-459D-B20E-F49D35975C3B}" presName="vert1" presStyleCnt="0"/>
      <dgm:spPr/>
    </dgm:pt>
    <dgm:pt modelId="{6034F338-BD77-4450-BB2D-E5BE2FE82AD8}" type="pres">
      <dgm:prSet presAssocID="{AB372921-7EC4-462A-9A06-4A7F2A9E9547}" presName="thickLine" presStyleLbl="alignNode1" presStyleIdx="6" presStyleCnt="8"/>
      <dgm:spPr/>
    </dgm:pt>
    <dgm:pt modelId="{73B7EABE-1DB0-46AA-BF99-D576DB65C8E4}" type="pres">
      <dgm:prSet presAssocID="{AB372921-7EC4-462A-9A06-4A7F2A9E9547}" presName="horz1" presStyleCnt="0"/>
      <dgm:spPr/>
    </dgm:pt>
    <dgm:pt modelId="{EBC9BEB2-AB88-4FFF-A860-6760C5BD53D7}" type="pres">
      <dgm:prSet presAssocID="{AB372921-7EC4-462A-9A06-4A7F2A9E9547}" presName="tx1" presStyleLbl="revTx" presStyleIdx="6" presStyleCnt="8"/>
      <dgm:spPr/>
    </dgm:pt>
    <dgm:pt modelId="{2EA232BB-A518-4570-A4EE-C740D7EFFDB6}" type="pres">
      <dgm:prSet presAssocID="{AB372921-7EC4-462A-9A06-4A7F2A9E9547}" presName="vert1" presStyleCnt="0"/>
      <dgm:spPr/>
    </dgm:pt>
    <dgm:pt modelId="{D9FD882A-9FE5-43D4-85B7-6D292DFB36A4}" type="pres">
      <dgm:prSet presAssocID="{281BBDE4-E2DC-4CF1-8401-F952C5181664}" presName="thickLine" presStyleLbl="alignNode1" presStyleIdx="7" presStyleCnt="8"/>
      <dgm:spPr/>
    </dgm:pt>
    <dgm:pt modelId="{981C88DC-AF29-4DE2-8F6C-CEB9072D2E40}" type="pres">
      <dgm:prSet presAssocID="{281BBDE4-E2DC-4CF1-8401-F952C5181664}" presName="horz1" presStyleCnt="0"/>
      <dgm:spPr/>
    </dgm:pt>
    <dgm:pt modelId="{6B431220-37AD-48CA-8CF4-5250EB7567EB}" type="pres">
      <dgm:prSet presAssocID="{281BBDE4-E2DC-4CF1-8401-F952C5181664}" presName="tx1" presStyleLbl="revTx" presStyleIdx="7" presStyleCnt="8"/>
      <dgm:spPr/>
    </dgm:pt>
    <dgm:pt modelId="{82326D3A-292C-4B89-8313-F36589139FB1}" type="pres">
      <dgm:prSet presAssocID="{281BBDE4-E2DC-4CF1-8401-F952C5181664}" presName="vert1" presStyleCnt="0"/>
      <dgm:spPr/>
    </dgm:pt>
  </dgm:ptLst>
  <dgm:cxnLst>
    <dgm:cxn modelId="{C68EE301-CEB6-452A-8FC5-A4CB281CC642}" srcId="{25765B3D-FF0C-462D-BBE0-33C3AABCA9C2}" destId="{9C895C8B-218B-4155-A5D1-46D3FBE68170}" srcOrd="2" destOrd="0" parTransId="{10039261-72CA-445E-8889-8D58A42F4B9F}" sibTransId="{6F111CF2-AB04-4352-887E-48A4B49E3F7A}"/>
    <dgm:cxn modelId="{AA33E402-BE73-4D5D-B781-DBCFCBAFAA03}" type="presOf" srcId="{9C895C8B-218B-4155-A5D1-46D3FBE68170}" destId="{65E9632D-F9AB-4FC0-96AA-C4842FFD8F30}" srcOrd="0" destOrd="0" presId="urn:microsoft.com/office/officeart/2008/layout/LinedList"/>
    <dgm:cxn modelId="{A524C809-2C73-40FC-AB2B-D89398E856B0}" srcId="{25765B3D-FF0C-462D-BBE0-33C3AABCA9C2}" destId="{F9E6C2A8-4751-4AAF-B096-B1DCD73CE3FD}" srcOrd="3" destOrd="0" parTransId="{F1EA6BA8-367C-41CC-B5D9-D7E40CC8D9DB}" sibTransId="{3786CB59-ADAF-4C67-96F3-E59B2F69CF00}"/>
    <dgm:cxn modelId="{ADEF001A-D82D-490C-9A34-74B2FACBF9E5}" srcId="{25765B3D-FF0C-462D-BBE0-33C3AABCA9C2}" destId="{CE9D14EA-3772-4856-BC9A-C209557ADF25}" srcOrd="4" destOrd="0" parTransId="{FF924729-713E-42DD-A1CB-65E52FE2E5ED}" sibTransId="{7919E86F-411D-41B2-9B64-A49AE3FDC094}"/>
    <dgm:cxn modelId="{AD3F4930-597B-48E8-B3AD-049AC05B0FB3}" srcId="{25765B3D-FF0C-462D-BBE0-33C3AABCA9C2}" destId="{7D7DAFC1-0800-4A2A-88BE-E9EDD17CF5B7}" srcOrd="1" destOrd="0" parTransId="{FDD83443-83BF-4E5D-8026-E409415211BF}" sibTransId="{0555C0BC-7F39-4228-B921-0148AC8BF2A5}"/>
    <dgm:cxn modelId="{FE2BE535-569D-43AB-B6B2-D78861BF2FDB}" type="presOf" srcId="{F74B314F-DC2B-459D-B20E-F49D35975C3B}" destId="{DBD5E2DA-DC46-4E42-A83B-0EBCC3EC7A81}" srcOrd="0" destOrd="0" presId="urn:microsoft.com/office/officeart/2008/layout/LinedList"/>
    <dgm:cxn modelId="{8E833C5F-4D5E-437B-9E76-3B81FBB20E2F}" type="presOf" srcId="{CE9D14EA-3772-4856-BC9A-C209557ADF25}" destId="{380FC351-D001-47E9-A4EB-50D9429C752C}" srcOrd="0" destOrd="0" presId="urn:microsoft.com/office/officeart/2008/layout/LinedList"/>
    <dgm:cxn modelId="{7186FA42-121B-4117-9AD5-BCDBDD5C08CD}" srcId="{25765B3D-FF0C-462D-BBE0-33C3AABCA9C2}" destId="{F74B314F-DC2B-459D-B20E-F49D35975C3B}" srcOrd="5" destOrd="0" parTransId="{0D8576A5-D724-4AE4-B305-0059854CBC98}" sibTransId="{50FEB1A5-E725-4E94-905A-7A6A01D786E9}"/>
    <dgm:cxn modelId="{4513B27E-86FB-4662-9AF9-357C3C59900B}" srcId="{25765B3D-FF0C-462D-BBE0-33C3AABCA9C2}" destId="{FC24FD09-F879-4986-8625-4319C58F0B55}" srcOrd="0" destOrd="0" parTransId="{9573D4D7-9D33-47AE-9D24-350AF3BDD0AA}" sibTransId="{A3BE65BC-22AC-41AC-9B92-800A2968546D}"/>
    <dgm:cxn modelId="{B18A5FA1-39A2-4CF6-898A-EE065C5FD67E}" type="presOf" srcId="{FC24FD09-F879-4986-8625-4319C58F0B55}" destId="{3A81598C-7AB6-4562-82B5-AF98C53E3ECA}" srcOrd="0" destOrd="0" presId="urn:microsoft.com/office/officeart/2008/layout/LinedList"/>
    <dgm:cxn modelId="{1D92F6A4-02D6-47B7-90C7-BC7EB95AA8EB}" type="presOf" srcId="{7D7DAFC1-0800-4A2A-88BE-E9EDD17CF5B7}" destId="{4B1336D1-1E89-49FD-AC37-352A50C34DFE}" srcOrd="0" destOrd="0" presId="urn:microsoft.com/office/officeart/2008/layout/LinedList"/>
    <dgm:cxn modelId="{AF3D1EA6-90AD-4F84-848F-446A9656FDDA}" type="presOf" srcId="{25765B3D-FF0C-462D-BBE0-33C3AABCA9C2}" destId="{F08DF820-7304-4D42-B094-83283556B84F}" srcOrd="0" destOrd="0" presId="urn:microsoft.com/office/officeart/2008/layout/LinedList"/>
    <dgm:cxn modelId="{A9328FAD-582B-48E7-A0C3-9DEEACB6E64C}" type="presOf" srcId="{AB372921-7EC4-462A-9A06-4A7F2A9E9547}" destId="{EBC9BEB2-AB88-4FFF-A860-6760C5BD53D7}" srcOrd="0" destOrd="0" presId="urn:microsoft.com/office/officeart/2008/layout/LinedList"/>
    <dgm:cxn modelId="{381517B0-78AF-44E5-A90B-3D6AC010A8D7}" type="presOf" srcId="{281BBDE4-E2DC-4CF1-8401-F952C5181664}" destId="{6B431220-37AD-48CA-8CF4-5250EB7567EB}" srcOrd="0" destOrd="0" presId="urn:microsoft.com/office/officeart/2008/layout/LinedList"/>
    <dgm:cxn modelId="{CBB14EB1-1BCB-4EA7-8C76-619794979C91}" type="presOf" srcId="{F9E6C2A8-4751-4AAF-B096-B1DCD73CE3FD}" destId="{C21593D1-F9E5-428C-92F3-8931670D51B3}" srcOrd="0" destOrd="0" presId="urn:microsoft.com/office/officeart/2008/layout/LinedList"/>
    <dgm:cxn modelId="{A7BC7ECE-F77B-43C5-A20C-5ADD4A5A5B8A}" srcId="{25765B3D-FF0C-462D-BBE0-33C3AABCA9C2}" destId="{AB372921-7EC4-462A-9A06-4A7F2A9E9547}" srcOrd="6" destOrd="0" parTransId="{70B53C58-EC47-4FD0-9A50-DAD85B461662}" sibTransId="{A4495BE7-946F-4B98-9C3E-F7686511D7CD}"/>
    <dgm:cxn modelId="{E75CC6EB-69A6-4516-818B-CA6C363ED1F9}" srcId="{25765B3D-FF0C-462D-BBE0-33C3AABCA9C2}" destId="{281BBDE4-E2DC-4CF1-8401-F952C5181664}" srcOrd="7" destOrd="0" parTransId="{0EB76E30-1ABB-4A03-B27A-EE430B4EAE3A}" sibTransId="{75989659-77FE-4044-AC87-316D7B4E67B0}"/>
    <dgm:cxn modelId="{CBBA9A98-DF9A-4228-90F6-591C604B4D3A}" type="presParOf" srcId="{F08DF820-7304-4D42-B094-83283556B84F}" destId="{14B17040-CCE4-4FF3-99A9-5F6946FD9666}" srcOrd="0" destOrd="0" presId="urn:microsoft.com/office/officeart/2008/layout/LinedList"/>
    <dgm:cxn modelId="{F0C509ED-F9A0-44FF-857A-6A95C9E29249}" type="presParOf" srcId="{F08DF820-7304-4D42-B094-83283556B84F}" destId="{E8628CF5-CDD7-4F41-A8B6-DF0EFB6A53F7}" srcOrd="1" destOrd="0" presId="urn:microsoft.com/office/officeart/2008/layout/LinedList"/>
    <dgm:cxn modelId="{889A0562-7958-418C-97A9-9E6B84AED0DF}" type="presParOf" srcId="{E8628CF5-CDD7-4F41-A8B6-DF0EFB6A53F7}" destId="{3A81598C-7AB6-4562-82B5-AF98C53E3ECA}" srcOrd="0" destOrd="0" presId="urn:microsoft.com/office/officeart/2008/layout/LinedList"/>
    <dgm:cxn modelId="{B0167597-C0A4-41FC-B9D4-1BD312693023}" type="presParOf" srcId="{E8628CF5-CDD7-4F41-A8B6-DF0EFB6A53F7}" destId="{FC4B7608-0B59-4AE0-8F19-F3024C2264CD}" srcOrd="1" destOrd="0" presId="urn:microsoft.com/office/officeart/2008/layout/LinedList"/>
    <dgm:cxn modelId="{A592A2E3-112C-4C11-A844-9AD64F478AC2}" type="presParOf" srcId="{F08DF820-7304-4D42-B094-83283556B84F}" destId="{E9EC6ABC-8709-4FD7-AD4B-0F1C43D00AC2}" srcOrd="2" destOrd="0" presId="urn:microsoft.com/office/officeart/2008/layout/LinedList"/>
    <dgm:cxn modelId="{F7AB5548-67CB-4594-BF87-78F5942C6A95}" type="presParOf" srcId="{F08DF820-7304-4D42-B094-83283556B84F}" destId="{3537E361-5403-4716-B07A-38E732F13872}" srcOrd="3" destOrd="0" presId="urn:microsoft.com/office/officeart/2008/layout/LinedList"/>
    <dgm:cxn modelId="{0BBA3EA0-E2CF-4C8A-8225-51B5273B4496}" type="presParOf" srcId="{3537E361-5403-4716-B07A-38E732F13872}" destId="{4B1336D1-1E89-49FD-AC37-352A50C34DFE}" srcOrd="0" destOrd="0" presId="urn:microsoft.com/office/officeart/2008/layout/LinedList"/>
    <dgm:cxn modelId="{82A28D59-E8D9-457E-9D0C-6FDF97BE8F05}" type="presParOf" srcId="{3537E361-5403-4716-B07A-38E732F13872}" destId="{B52460B1-B1E7-4D95-A418-FC87C72EFE4D}" srcOrd="1" destOrd="0" presId="urn:microsoft.com/office/officeart/2008/layout/LinedList"/>
    <dgm:cxn modelId="{112C384B-9265-44CB-A77F-4D2178686B75}" type="presParOf" srcId="{F08DF820-7304-4D42-B094-83283556B84F}" destId="{F645546D-0936-4560-98D5-2E0845221F6A}" srcOrd="4" destOrd="0" presId="urn:microsoft.com/office/officeart/2008/layout/LinedList"/>
    <dgm:cxn modelId="{4B3D4A45-71CD-4E4D-9569-6DC6BEAF9C54}" type="presParOf" srcId="{F08DF820-7304-4D42-B094-83283556B84F}" destId="{4DC4A372-397E-4F20-840B-6DAF5902B83A}" srcOrd="5" destOrd="0" presId="urn:microsoft.com/office/officeart/2008/layout/LinedList"/>
    <dgm:cxn modelId="{3157D54B-14DE-4F55-97F9-C678AA24D16F}" type="presParOf" srcId="{4DC4A372-397E-4F20-840B-6DAF5902B83A}" destId="{65E9632D-F9AB-4FC0-96AA-C4842FFD8F30}" srcOrd="0" destOrd="0" presId="urn:microsoft.com/office/officeart/2008/layout/LinedList"/>
    <dgm:cxn modelId="{6B7F8813-8FFE-4167-BC4C-9CCE1FCE63EE}" type="presParOf" srcId="{4DC4A372-397E-4F20-840B-6DAF5902B83A}" destId="{FC1714BA-108E-4830-9359-9B0FFF9352EB}" srcOrd="1" destOrd="0" presId="urn:microsoft.com/office/officeart/2008/layout/LinedList"/>
    <dgm:cxn modelId="{2F516DD8-7E3E-433D-A0F0-A5D9DEF70C91}" type="presParOf" srcId="{F08DF820-7304-4D42-B094-83283556B84F}" destId="{ABFF72E4-9766-4862-9F6D-9CF2C653C207}" srcOrd="6" destOrd="0" presId="urn:microsoft.com/office/officeart/2008/layout/LinedList"/>
    <dgm:cxn modelId="{64DEB6DD-33BF-4736-A047-18B87ED987F6}" type="presParOf" srcId="{F08DF820-7304-4D42-B094-83283556B84F}" destId="{533423D9-6F2B-4041-B4A6-5F5BF68E8A3E}" srcOrd="7" destOrd="0" presId="urn:microsoft.com/office/officeart/2008/layout/LinedList"/>
    <dgm:cxn modelId="{E346B3FE-9A25-4CC4-8EDD-1711C61597AE}" type="presParOf" srcId="{533423D9-6F2B-4041-B4A6-5F5BF68E8A3E}" destId="{C21593D1-F9E5-428C-92F3-8931670D51B3}" srcOrd="0" destOrd="0" presId="urn:microsoft.com/office/officeart/2008/layout/LinedList"/>
    <dgm:cxn modelId="{272E9D06-7A73-4B8C-A64D-3E700F241ED2}" type="presParOf" srcId="{533423D9-6F2B-4041-B4A6-5F5BF68E8A3E}" destId="{993CB459-E9F5-47E4-AE9E-48475FD452E1}" srcOrd="1" destOrd="0" presId="urn:microsoft.com/office/officeart/2008/layout/LinedList"/>
    <dgm:cxn modelId="{0CAD4D97-FB8B-452F-82FA-A6F31B655D3B}" type="presParOf" srcId="{F08DF820-7304-4D42-B094-83283556B84F}" destId="{B72F40B4-4CC5-4FC3-A78D-F20FAD755CAA}" srcOrd="8" destOrd="0" presId="urn:microsoft.com/office/officeart/2008/layout/LinedList"/>
    <dgm:cxn modelId="{5220BE73-2F8C-4310-BF40-16B31DD9633E}" type="presParOf" srcId="{F08DF820-7304-4D42-B094-83283556B84F}" destId="{A002CE32-5B05-40D8-B161-BE52B2746DFE}" srcOrd="9" destOrd="0" presId="urn:microsoft.com/office/officeart/2008/layout/LinedList"/>
    <dgm:cxn modelId="{CAF6F0C8-47F7-4788-AC64-7FE7D3260DEF}" type="presParOf" srcId="{A002CE32-5B05-40D8-B161-BE52B2746DFE}" destId="{380FC351-D001-47E9-A4EB-50D9429C752C}" srcOrd="0" destOrd="0" presId="urn:microsoft.com/office/officeart/2008/layout/LinedList"/>
    <dgm:cxn modelId="{D59F667D-7AF5-4D09-82BB-AD155F769D9B}" type="presParOf" srcId="{A002CE32-5B05-40D8-B161-BE52B2746DFE}" destId="{1D3B19B0-916A-40FA-AD84-AA8844512724}" srcOrd="1" destOrd="0" presId="urn:microsoft.com/office/officeart/2008/layout/LinedList"/>
    <dgm:cxn modelId="{8E2FFEA6-948D-400C-8CA0-B996E86B6C79}" type="presParOf" srcId="{F08DF820-7304-4D42-B094-83283556B84F}" destId="{209CC362-A538-4B45-A7BB-B463F45DC629}" srcOrd="10" destOrd="0" presId="urn:microsoft.com/office/officeart/2008/layout/LinedList"/>
    <dgm:cxn modelId="{AA01778B-2F11-4D01-8DB2-CF3CB1406082}" type="presParOf" srcId="{F08DF820-7304-4D42-B094-83283556B84F}" destId="{44204307-F881-4861-8453-46F793577F57}" srcOrd="11" destOrd="0" presId="urn:microsoft.com/office/officeart/2008/layout/LinedList"/>
    <dgm:cxn modelId="{87E8C366-0914-4544-8590-4755F5889FA7}" type="presParOf" srcId="{44204307-F881-4861-8453-46F793577F57}" destId="{DBD5E2DA-DC46-4E42-A83B-0EBCC3EC7A81}" srcOrd="0" destOrd="0" presId="urn:microsoft.com/office/officeart/2008/layout/LinedList"/>
    <dgm:cxn modelId="{1EF7284D-8292-4178-AE05-EC32A4FCD04F}" type="presParOf" srcId="{44204307-F881-4861-8453-46F793577F57}" destId="{E24FDE42-0067-4AB7-AC7D-478A786C141E}" srcOrd="1" destOrd="0" presId="urn:microsoft.com/office/officeart/2008/layout/LinedList"/>
    <dgm:cxn modelId="{2B4FE774-B515-47A5-9116-E678D3CCE520}" type="presParOf" srcId="{F08DF820-7304-4D42-B094-83283556B84F}" destId="{6034F338-BD77-4450-BB2D-E5BE2FE82AD8}" srcOrd="12" destOrd="0" presId="urn:microsoft.com/office/officeart/2008/layout/LinedList"/>
    <dgm:cxn modelId="{8C949F0D-BB73-482F-934F-64246CC644FA}" type="presParOf" srcId="{F08DF820-7304-4D42-B094-83283556B84F}" destId="{73B7EABE-1DB0-46AA-BF99-D576DB65C8E4}" srcOrd="13" destOrd="0" presId="urn:microsoft.com/office/officeart/2008/layout/LinedList"/>
    <dgm:cxn modelId="{9E2C1828-B0F2-4F26-9F68-4142BB9147CB}" type="presParOf" srcId="{73B7EABE-1DB0-46AA-BF99-D576DB65C8E4}" destId="{EBC9BEB2-AB88-4FFF-A860-6760C5BD53D7}" srcOrd="0" destOrd="0" presId="urn:microsoft.com/office/officeart/2008/layout/LinedList"/>
    <dgm:cxn modelId="{C75117FD-A915-48E5-84AA-9853B99315FD}" type="presParOf" srcId="{73B7EABE-1DB0-46AA-BF99-D576DB65C8E4}" destId="{2EA232BB-A518-4570-A4EE-C740D7EFFDB6}" srcOrd="1" destOrd="0" presId="urn:microsoft.com/office/officeart/2008/layout/LinedList"/>
    <dgm:cxn modelId="{52F22254-B459-4136-B1A3-43E8AA22A04D}" type="presParOf" srcId="{F08DF820-7304-4D42-B094-83283556B84F}" destId="{D9FD882A-9FE5-43D4-85B7-6D292DFB36A4}" srcOrd="14" destOrd="0" presId="urn:microsoft.com/office/officeart/2008/layout/LinedList"/>
    <dgm:cxn modelId="{A890E308-B85C-443A-BAD1-7D17415202FE}" type="presParOf" srcId="{F08DF820-7304-4D42-B094-83283556B84F}" destId="{981C88DC-AF29-4DE2-8F6C-CEB9072D2E40}" srcOrd="15" destOrd="0" presId="urn:microsoft.com/office/officeart/2008/layout/LinedList"/>
    <dgm:cxn modelId="{2E668BCD-007A-4EB9-B609-5D00C738E51F}" type="presParOf" srcId="{981C88DC-AF29-4DE2-8F6C-CEB9072D2E40}" destId="{6B431220-37AD-48CA-8CF4-5250EB7567EB}" srcOrd="0" destOrd="0" presId="urn:microsoft.com/office/officeart/2008/layout/LinedList"/>
    <dgm:cxn modelId="{C1690698-8BBC-4C76-9AD0-B7E4C164C58C}" type="presParOf" srcId="{981C88DC-AF29-4DE2-8F6C-CEB9072D2E40}" destId="{82326D3A-292C-4B89-8313-F36589139F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7040-CCE4-4FF3-99A9-5F6946FD9666}">
      <dsp:nvSpPr>
        <dsp:cNvPr id="0" name=""/>
        <dsp:cNvSpPr/>
      </dsp:nvSpPr>
      <dsp:spPr>
        <a:xfrm>
          <a:off x="0" y="0"/>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1598C-7AB6-4562-82B5-AF98C53E3ECA}">
      <dsp:nvSpPr>
        <dsp:cNvPr id="0" name=""/>
        <dsp:cNvSpPr/>
      </dsp:nvSpPr>
      <dsp:spPr>
        <a:xfrm>
          <a:off x="0" y="0"/>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1.PROBLEM</a:t>
          </a:r>
          <a:r>
            <a:rPr lang="en-US" sz="2700" kern="1200"/>
            <a:t> STATEMENT</a:t>
          </a:r>
        </a:p>
      </dsp:txBody>
      <dsp:txXfrm>
        <a:off x="0" y="0"/>
        <a:ext cx="9144000" cy="582642"/>
      </dsp:txXfrm>
    </dsp:sp>
    <dsp:sp modelId="{E9EC6ABC-8709-4FD7-AD4B-0F1C43D00AC2}">
      <dsp:nvSpPr>
        <dsp:cNvPr id="0" name=""/>
        <dsp:cNvSpPr/>
      </dsp:nvSpPr>
      <dsp:spPr>
        <a:xfrm>
          <a:off x="0" y="582642"/>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1336D1-1E89-49FD-AC37-352A50C34DFE}">
      <dsp:nvSpPr>
        <dsp:cNvPr id="0" name=""/>
        <dsp:cNvSpPr/>
      </dsp:nvSpPr>
      <dsp:spPr>
        <a:xfrm>
          <a:off x="0" y="582642"/>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2.</a:t>
          </a:r>
          <a:r>
            <a:rPr lang="en-US" sz="2700" kern="1200"/>
            <a:t>PROJECT OVERVIEW</a:t>
          </a:r>
        </a:p>
      </dsp:txBody>
      <dsp:txXfrm>
        <a:off x="0" y="582642"/>
        <a:ext cx="9144000" cy="582642"/>
      </dsp:txXfrm>
    </dsp:sp>
    <dsp:sp modelId="{F645546D-0936-4560-98D5-2E0845221F6A}">
      <dsp:nvSpPr>
        <dsp:cNvPr id="0" name=""/>
        <dsp:cNvSpPr/>
      </dsp:nvSpPr>
      <dsp:spPr>
        <a:xfrm>
          <a:off x="0" y="1165284"/>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9632D-F9AB-4FC0-96AA-C4842FFD8F30}">
      <dsp:nvSpPr>
        <dsp:cNvPr id="0" name=""/>
        <dsp:cNvSpPr/>
      </dsp:nvSpPr>
      <dsp:spPr>
        <a:xfrm>
          <a:off x="0" y="1165284"/>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3.</a:t>
          </a:r>
          <a:r>
            <a:rPr lang="en-US" sz="2700" kern="1200"/>
            <a:t>END USERS</a:t>
          </a:r>
        </a:p>
      </dsp:txBody>
      <dsp:txXfrm>
        <a:off x="0" y="1165284"/>
        <a:ext cx="9144000" cy="582642"/>
      </dsp:txXfrm>
    </dsp:sp>
    <dsp:sp modelId="{ABFF72E4-9766-4862-9F6D-9CF2C653C207}">
      <dsp:nvSpPr>
        <dsp:cNvPr id="0" name=""/>
        <dsp:cNvSpPr/>
      </dsp:nvSpPr>
      <dsp:spPr>
        <a:xfrm>
          <a:off x="0" y="1747927"/>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593D1-F9E5-428C-92F3-8931670D51B3}">
      <dsp:nvSpPr>
        <dsp:cNvPr id="0" name=""/>
        <dsp:cNvSpPr/>
      </dsp:nvSpPr>
      <dsp:spPr>
        <a:xfrm>
          <a:off x="0" y="1747927"/>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4.OUR</a:t>
          </a:r>
          <a:r>
            <a:rPr lang="en-US" sz="2700" kern="1200"/>
            <a:t> SOLUTION AND PREPOSITION</a:t>
          </a:r>
        </a:p>
      </dsp:txBody>
      <dsp:txXfrm>
        <a:off x="0" y="1747927"/>
        <a:ext cx="9144000" cy="582642"/>
      </dsp:txXfrm>
    </dsp:sp>
    <dsp:sp modelId="{B72F40B4-4CC5-4FC3-A78D-F20FAD755CAA}">
      <dsp:nvSpPr>
        <dsp:cNvPr id="0" name=""/>
        <dsp:cNvSpPr/>
      </dsp:nvSpPr>
      <dsp:spPr>
        <a:xfrm>
          <a:off x="0" y="2330569"/>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FC351-D001-47E9-A4EB-50D9429C752C}">
      <dsp:nvSpPr>
        <dsp:cNvPr id="0" name=""/>
        <dsp:cNvSpPr/>
      </dsp:nvSpPr>
      <dsp:spPr>
        <a:xfrm>
          <a:off x="0" y="2330569"/>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5.</a:t>
          </a:r>
          <a:r>
            <a:rPr lang="en-US" sz="2700" kern="1200"/>
            <a:t>DATASET DESCRIPTION</a:t>
          </a:r>
        </a:p>
      </dsp:txBody>
      <dsp:txXfrm>
        <a:off x="0" y="2330569"/>
        <a:ext cx="9144000" cy="582642"/>
      </dsp:txXfrm>
    </dsp:sp>
    <dsp:sp modelId="{209CC362-A538-4B45-A7BB-B463F45DC629}">
      <dsp:nvSpPr>
        <dsp:cNvPr id="0" name=""/>
        <dsp:cNvSpPr/>
      </dsp:nvSpPr>
      <dsp:spPr>
        <a:xfrm>
          <a:off x="0" y="2913211"/>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5E2DA-DC46-4E42-A83B-0EBCC3EC7A81}">
      <dsp:nvSpPr>
        <dsp:cNvPr id="0" name=""/>
        <dsp:cNvSpPr/>
      </dsp:nvSpPr>
      <dsp:spPr>
        <a:xfrm>
          <a:off x="0" y="2913211"/>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6.MODELLING</a:t>
          </a:r>
          <a:r>
            <a:rPr lang="en-US" sz="2700" kern="1200"/>
            <a:t> APPROACH</a:t>
          </a:r>
        </a:p>
      </dsp:txBody>
      <dsp:txXfrm>
        <a:off x="0" y="2913211"/>
        <a:ext cx="9144000" cy="582642"/>
      </dsp:txXfrm>
    </dsp:sp>
    <dsp:sp modelId="{6034F338-BD77-4450-BB2D-E5BE2FE82AD8}">
      <dsp:nvSpPr>
        <dsp:cNvPr id="0" name=""/>
        <dsp:cNvSpPr/>
      </dsp:nvSpPr>
      <dsp:spPr>
        <a:xfrm>
          <a:off x="0" y="3495854"/>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9BEB2-AB88-4FFF-A860-6760C5BD53D7}">
      <dsp:nvSpPr>
        <dsp:cNvPr id="0" name=""/>
        <dsp:cNvSpPr/>
      </dsp:nvSpPr>
      <dsp:spPr>
        <a:xfrm>
          <a:off x="0" y="3495854"/>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7.RESULTS</a:t>
          </a:r>
          <a:r>
            <a:rPr lang="en-US" sz="2700" kern="1200"/>
            <a:t> AND DISCUSSION</a:t>
          </a:r>
        </a:p>
      </dsp:txBody>
      <dsp:txXfrm>
        <a:off x="0" y="3495854"/>
        <a:ext cx="9144000" cy="582642"/>
      </dsp:txXfrm>
    </dsp:sp>
    <dsp:sp modelId="{D9FD882A-9FE5-43D4-85B7-6D292DFB36A4}">
      <dsp:nvSpPr>
        <dsp:cNvPr id="0" name=""/>
        <dsp:cNvSpPr/>
      </dsp:nvSpPr>
      <dsp:spPr>
        <a:xfrm>
          <a:off x="0" y="4078496"/>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31220-37AD-48CA-8CF4-5250EB7567EB}">
      <dsp:nvSpPr>
        <dsp:cNvPr id="0" name=""/>
        <dsp:cNvSpPr/>
      </dsp:nvSpPr>
      <dsp:spPr>
        <a:xfrm>
          <a:off x="0" y="4078496"/>
          <a:ext cx="9144000" cy="58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entury Schoolbook" panose="02040604050505020304"/>
            </a:rPr>
            <a:t>8.CONCLUSION</a:t>
          </a:r>
          <a:endParaRPr lang="en-US" sz="2700" kern="1200"/>
        </a:p>
      </dsp:txBody>
      <dsp:txXfrm>
        <a:off x="0" y="4078496"/>
        <a:ext cx="9144000" cy="5826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C7EC9C-7EE8-4A56-855D-18AC07DBDCAD}" type="datetimeFigureOut">
              <a:rPr lang="en-US" smtClean="0"/>
              <a:t>8/31/2024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A21AD-3BA7-4B49-9DF1-2171993A8011}" type="slidenum">
              <a:rPr lang="en-US" smtClean="0"/>
              <a:t>‹#›</a:t>
            </a:fld>
            <a:endParaRPr lang="en-US"/>
          </a:p>
        </p:txBody>
      </p:sp>
    </p:spTree>
    <p:extLst>
      <p:ext uri="{BB962C8B-B14F-4D97-AF65-F5344CB8AC3E}">
        <p14:creationId xmlns:p14="http://schemas.microsoft.com/office/powerpoint/2010/main" val="392434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3EC70-F4BB-48E7-ABB8-9B7E359277E1}"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9046-D62F-49D8-96B7-3C014DC234D7}" type="slidenum">
              <a:rPr lang="en-US" smtClean="0"/>
              <a:t>‹#›</a:t>
            </a:fld>
            <a:endParaRPr lang="en-US"/>
          </a:p>
        </p:txBody>
      </p:sp>
    </p:spTree>
    <p:extLst>
      <p:ext uri="{BB962C8B-B14F-4D97-AF65-F5344CB8AC3E}">
        <p14:creationId xmlns:p14="http://schemas.microsoft.com/office/powerpoint/2010/main" val="22937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lumMod val="46000"/>
                <a:lumOff val="54000"/>
              </a:schemeClr>
            </a:gs>
            <a:gs pos="46000">
              <a:schemeClr val="bg1">
                <a:lumMod val="60000"/>
                <a:lumOff val="40000"/>
              </a:schemeClr>
            </a:gs>
            <a:gs pos="100000">
              <a:schemeClr val="bg1">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4" name="Group 103"/>
          <p:cNvGrpSpPr/>
          <p:nvPr/>
        </p:nvGrpSpPr>
        <p:grpSpPr>
          <a:xfrm>
            <a:off x="286013" y="4191000"/>
            <a:ext cx="11616798" cy="2513417"/>
            <a:chOff x="286013" y="4191000"/>
            <a:chExt cx="11616798" cy="2513417"/>
          </a:xfrm>
        </p:grpSpPr>
        <p:sp>
          <p:nvSpPr>
            <p:cNvPr id="8"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rot="21252465" flipH="1">
              <a:off x="792225"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rot="20793512">
              <a:off x="445930" y="5452235"/>
              <a:ext cx="365582" cy="421970"/>
              <a:chOff x="1457010" y="1673260"/>
              <a:chExt cx="617538" cy="712788"/>
            </a:xfrm>
          </p:grpSpPr>
          <p:sp>
            <p:nvSpPr>
              <p:cNvPr id="12"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Freeform 10"/>
            <p:cNvSpPr>
              <a:spLocks/>
            </p:cNvSpPr>
            <p:nvPr/>
          </p:nvSpPr>
          <p:spPr bwMode="auto">
            <a:xfrm rot="19613158" flipH="1">
              <a:off x="1682146"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23"/>
            <p:cNvSpPr>
              <a:spLocks/>
            </p:cNvSpPr>
            <p:nvPr/>
          </p:nvSpPr>
          <p:spPr bwMode="auto">
            <a:xfrm flipH="1">
              <a:off x="2304810"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p:cNvSpPr>
            <p:nvPr/>
          </p:nvSpPr>
          <p:spPr bwMode="auto">
            <a:xfrm flipH="1">
              <a:off x="3150319"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p:cNvSpPr>
            <p:nvPr/>
          </p:nvSpPr>
          <p:spPr bwMode="auto">
            <a:xfrm flipH="1">
              <a:off x="312019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flipH="1">
              <a:off x="1933172"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flipH="1">
              <a:off x="1592821"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20" name="Group 19"/>
            <p:cNvGrpSpPr/>
            <p:nvPr/>
          </p:nvGrpSpPr>
          <p:grpSpPr>
            <a:xfrm>
              <a:off x="749894" y="5783561"/>
              <a:ext cx="325521" cy="364355"/>
              <a:chOff x="2114915" y="2460535"/>
              <a:chExt cx="452438" cy="506413"/>
            </a:xfrm>
          </p:grpSpPr>
          <p:sp>
            <p:nvSpPr>
              <p:cNvPr id="21"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Freeform 30"/>
            <p:cNvSpPr>
              <a:spLocks noEditPoints="1"/>
            </p:cNvSpPr>
            <p:nvPr/>
          </p:nvSpPr>
          <p:spPr bwMode="auto">
            <a:xfrm flipH="1">
              <a:off x="1416049"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p:cNvSpPr>
            <p:nvPr/>
          </p:nvSpPr>
          <p:spPr bwMode="auto">
            <a:xfrm flipH="1">
              <a:off x="2806971"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4"/>
            <p:cNvSpPr>
              <a:spLocks/>
            </p:cNvSpPr>
            <p:nvPr/>
          </p:nvSpPr>
          <p:spPr bwMode="auto">
            <a:xfrm flipH="1">
              <a:off x="69056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3"/>
            <p:cNvSpPr>
              <a:spLocks/>
            </p:cNvSpPr>
            <p:nvPr/>
          </p:nvSpPr>
          <p:spPr bwMode="auto">
            <a:xfrm flipH="1">
              <a:off x="3957638"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4"/>
            <p:cNvSpPr>
              <a:spLocks/>
            </p:cNvSpPr>
            <p:nvPr/>
          </p:nvSpPr>
          <p:spPr bwMode="auto">
            <a:xfrm flipH="1">
              <a:off x="3616524"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5"/>
            <p:cNvSpPr>
              <a:spLocks/>
            </p:cNvSpPr>
            <p:nvPr/>
          </p:nvSpPr>
          <p:spPr bwMode="auto">
            <a:xfrm flipH="1">
              <a:off x="4164013"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76"/>
            <p:cNvSpPr>
              <a:spLocks noChangeShapeType="1"/>
            </p:cNvSpPr>
            <p:nvPr/>
          </p:nvSpPr>
          <p:spPr bwMode="auto">
            <a:xfrm>
              <a:off x="4164013"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8"/>
            <p:cNvSpPr>
              <a:spLocks/>
            </p:cNvSpPr>
            <p:nvPr/>
          </p:nvSpPr>
          <p:spPr bwMode="auto">
            <a:xfrm flipH="1">
              <a:off x="3670301"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p:cNvSpPr>
              <a:spLocks/>
            </p:cNvSpPr>
            <p:nvPr/>
          </p:nvSpPr>
          <p:spPr bwMode="auto">
            <a:xfrm flipH="1">
              <a:off x="3841751"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2"/>
            <p:cNvSpPr>
              <a:spLocks/>
            </p:cNvSpPr>
            <p:nvPr/>
          </p:nvSpPr>
          <p:spPr bwMode="auto">
            <a:xfrm flipH="1">
              <a:off x="4379878"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3"/>
            <p:cNvSpPr>
              <a:spLocks/>
            </p:cNvSpPr>
            <p:nvPr/>
          </p:nvSpPr>
          <p:spPr bwMode="auto">
            <a:xfrm flipH="1">
              <a:off x="45297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p:cNvSpPr>
              <a:spLocks/>
            </p:cNvSpPr>
            <p:nvPr/>
          </p:nvSpPr>
          <p:spPr bwMode="auto">
            <a:xfrm flipH="1">
              <a:off x="2731164"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0"/>
            <p:cNvSpPr>
              <a:spLocks/>
            </p:cNvSpPr>
            <p:nvPr/>
          </p:nvSpPr>
          <p:spPr bwMode="auto">
            <a:xfrm flipH="1" flipV="1">
              <a:off x="286013"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37"/>
            <p:cNvSpPr/>
            <p:nvPr/>
          </p:nvSpPr>
          <p:spPr>
            <a:xfrm>
              <a:off x="458072"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688"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7000"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03704" y="4858573"/>
              <a:ext cx="1154448" cy="1149586"/>
              <a:chOff x="4277517" y="3752400"/>
              <a:chExt cx="1154448" cy="1149586"/>
            </a:xfrm>
          </p:grpSpPr>
          <p:sp>
            <p:nvSpPr>
              <p:cNvPr id="42" name="Freeform 41"/>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47"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p:cNvSpPr>
              <a:spLocks/>
            </p:cNvSpPr>
            <p:nvPr/>
          </p:nvSpPr>
          <p:spPr bwMode="auto">
            <a:xfrm flipH="1" flipV="1">
              <a:off x="2834217"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p:cNvSpPr>
              <a:spLocks/>
            </p:cNvSpPr>
            <p:nvPr/>
          </p:nvSpPr>
          <p:spPr bwMode="auto">
            <a:xfrm flipH="1">
              <a:off x="46458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p:cNvSpPr>
              <a:spLocks/>
            </p:cNvSpPr>
            <p:nvPr/>
          </p:nvSpPr>
          <p:spPr bwMode="auto">
            <a:xfrm flipH="1">
              <a:off x="3947595"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4"/>
            <p:cNvSpPr>
              <a:spLocks/>
            </p:cNvSpPr>
            <p:nvPr/>
          </p:nvSpPr>
          <p:spPr bwMode="auto">
            <a:xfrm flipH="1">
              <a:off x="47143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p:cNvSpPr>
              <a:spLocks/>
            </p:cNvSpPr>
            <p:nvPr/>
          </p:nvSpPr>
          <p:spPr bwMode="auto">
            <a:xfrm>
              <a:off x="9771061"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6"/>
            <p:cNvSpPr>
              <a:spLocks noChangeShapeType="1"/>
            </p:cNvSpPr>
            <p:nvPr/>
          </p:nvSpPr>
          <p:spPr bwMode="auto">
            <a:xfrm flipH="1" flipV="1">
              <a:off x="9771061"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p:nvSpPr>
          <p:spPr bwMode="auto">
            <a:xfrm rot="347535">
              <a:off x="9763724"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rot="806488" flipH="1">
              <a:off x="11377312" y="5452235"/>
              <a:ext cx="365582" cy="421970"/>
              <a:chOff x="1457010" y="1673260"/>
              <a:chExt cx="617538" cy="712788"/>
            </a:xfrm>
          </p:grpSpPr>
          <p:sp>
            <p:nvSpPr>
              <p:cNvPr id="57"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8"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9" name="Freeform 10"/>
            <p:cNvSpPr>
              <a:spLocks/>
            </p:cNvSpPr>
            <p:nvPr/>
          </p:nvSpPr>
          <p:spPr bwMode="auto">
            <a:xfrm rot="1986842">
              <a:off x="10004233"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0" name="Freeform 23"/>
            <p:cNvSpPr>
              <a:spLocks/>
            </p:cNvSpPr>
            <p:nvPr/>
          </p:nvSpPr>
          <p:spPr bwMode="auto">
            <a:xfrm>
              <a:off x="9539526"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4"/>
            <p:cNvSpPr>
              <a:spLocks/>
            </p:cNvSpPr>
            <p:nvPr/>
          </p:nvSpPr>
          <p:spPr bwMode="auto">
            <a:xfrm>
              <a:off x="8429578"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871894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10057214"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10402328"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65" name="Group 64"/>
            <p:cNvGrpSpPr/>
            <p:nvPr/>
          </p:nvGrpSpPr>
          <p:grpSpPr>
            <a:xfrm flipH="1">
              <a:off x="11113409" y="5783561"/>
              <a:ext cx="325521" cy="364355"/>
              <a:chOff x="2114915" y="2460535"/>
              <a:chExt cx="452438" cy="506413"/>
            </a:xfrm>
          </p:grpSpPr>
          <p:sp>
            <p:nvSpPr>
              <p:cNvPr id="66"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Freeform 30"/>
            <p:cNvSpPr>
              <a:spLocks noEditPoints="1"/>
            </p:cNvSpPr>
            <p:nvPr/>
          </p:nvSpPr>
          <p:spPr bwMode="auto">
            <a:xfrm>
              <a:off x="6170612"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1"/>
            <p:cNvSpPr>
              <a:spLocks/>
            </p:cNvSpPr>
            <p:nvPr/>
          </p:nvSpPr>
          <p:spPr bwMode="auto">
            <a:xfrm>
              <a:off x="9232628"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2"/>
            <p:cNvSpPr>
              <a:spLocks/>
            </p:cNvSpPr>
            <p:nvPr/>
          </p:nvSpPr>
          <p:spPr bwMode="auto">
            <a:xfrm>
              <a:off x="9245597"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3"/>
            <p:cNvSpPr>
              <a:spLocks/>
            </p:cNvSpPr>
            <p:nvPr/>
          </p:nvSpPr>
          <p:spPr bwMode="auto">
            <a:xfrm>
              <a:off x="9411047"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p:cNvSpPr>
            <p:nvPr/>
          </p:nvSpPr>
          <p:spPr bwMode="auto">
            <a:xfrm>
              <a:off x="1140142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p:cNvSpPr>
            <p:nvPr/>
          </p:nvSpPr>
          <p:spPr bwMode="auto">
            <a:xfrm>
              <a:off x="8069261"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8290121"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p:cNvSpPr>
            <p:nvPr/>
          </p:nvSpPr>
          <p:spPr bwMode="auto">
            <a:xfrm>
              <a:off x="8012111"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6"/>
            <p:cNvSpPr>
              <a:spLocks noChangeShapeType="1"/>
            </p:cNvSpPr>
            <p:nvPr/>
          </p:nvSpPr>
          <p:spPr bwMode="auto">
            <a:xfrm flipH="1">
              <a:off x="8012111"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8"/>
            <p:cNvSpPr>
              <a:spLocks/>
            </p:cNvSpPr>
            <p:nvPr/>
          </p:nvSpPr>
          <p:spPr bwMode="auto">
            <a:xfrm>
              <a:off x="7799385"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7970835"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p:cNvSpPr>
              <a:spLocks/>
            </p:cNvSpPr>
            <p:nvPr/>
          </p:nvSpPr>
          <p:spPr bwMode="auto">
            <a:xfrm>
              <a:off x="7713696"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p:cNvSpPr>
              <a:spLocks/>
            </p:cNvSpPr>
            <p:nvPr/>
          </p:nvSpPr>
          <p:spPr bwMode="auto">
            <a:xfrm>
              <a:off x="71839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p:cNvSpPr>
              <a:spLocks/>
            </p:cNvSpPr>
            <p:nvPr/>
          </p:nvSpPr>
          <p:spPr bwMode="auto">
            <a:xfrm>
              <a:off x="9155600"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flipV="1">
              <a:off x="11806856"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2"/>
            <p:cNvSpPr/>
            <p:nvPr/>
          </p:nvSpPr>
          <p:spPr>
            <a:xfrm flipH="1">
              <a:off x="11653815"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11618560"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11785248"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flipH="1">
              <a:off x="10230672" y="4858573"/>
              <a:ext cx="1154448" cy="1149586"/>
              <a:chOff x="4277517" y="3752400"/>
              <a:chExt cx="1154448" cy="1149586"/>
            </a:xfrm>
          </p:grpSpPr>
          <p:sp>
            <p:nvSpPr>
              <p:cNvPr id="87" name="Freeform 86"/>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2" name="Freeform 32"/>
            <p:cNvSpPr>
              <a:spLocks/>
            </p:cNvSpPr>
            <p:nvPr/>
          </p:nvSpPr>
          <p:spPr bwMode="auto">
            <a:xfrm>
              <a:off x="9499406"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p:cNvSpPr>
              <a:spLocks/>
            </p:cNvSpPr>
            <p:nvPr/>
          </p:nvSpPr>
          <p:spPr bwMode="auto">
            <a:xfrm flipV="1">
              <a:off x="9258652"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0"/>
            <p:cNvSpPr>
              <a:spLocks/>
            </p:cNvSpPr>
            <p:nvPr/>
          </p:nvSpPr>
          <p:spPr bwMode="auto">
            <a:xfrm>
              <a:off x="73000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p:cNvSpPr>
              <a:spLocks/>
            </p:cNvSpPr>
            <p:nvPr/>
          </p:nvSpPr>
          <p:spPr bwMode="auto">
            <a:xfrm>
              <a:off x="8076679"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4"/>
            <p:cNvSpPr>
              <a:spLocks/>
            </p:cNvSpPr>
            <p:nvPr/>
          </p:nvSpPr>
          <p:spPr bwMode="auto">
            <a:xfrm>
              <a:off x="73685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96"/>
            <p:cNvSpPr/>
            <p:nvPr/>
          </p:nvSpPr>
          <p:spPr>
            <a:xfrm flipH="1">
              <a:off x="9615485"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03790" y="5319186"/>
              <a:ext cx="2690707" cy="1385231"/>
              <a:chOff x="5184534" y="1125344"/>
              <a:chExt cx="2690707" cy="1385231"/>
            </a:xfrm>
          </p:grpSpPr>
          <p:sp>
            <p:nvSpPr>
              <p:cNvPr id="99" name="Freeform 67"/>
              <p:cNvSpPr>
                <a:spLocks/>
              </p:cNvSpPr>
              <p:nvPr/>
            </p:nvSpPr>
            <p:spPr bwMode="auto">
              <a:xfrm rot="8881702">
                <a:off x="6702013" y="1340794"/>
                <a:ext cx="1173228" cy="1169781"/>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234 w 10234"/>
                  <a:gd name="connsiteY0" fmla="*/ 6523 h 10000"/>
                  <a:gd name="connsiteX1" fmla="*/ 10022 w 10234"/>
                  <a:gd name="connsiteY1" fmla="*/ 6523 h 10000"/>
                  <a:gd name="connsiteX2" fmla="*/ 9810 w 10234"/>
                  <a:gd name="connsiteY2" fmla="*/ 6257 h 10000"/>
                  <a:gd name="connsiteX3" fmla="*/ 2208 w 10234"/>
                  <a:gd name="connsiteY3" fmla="*/ 211 h 10000"/>
                  <a:gd name="connsiteX4" fmla="*/ 8851 w 10234"/>
                  <a:gd name="connsiteY4" fmla="*/ 6259 h 10000"/>
                  <a:gd name="connsiteX5" fmla="*/ 308 w 10234"/>
                  <a:gd name="connsiteY5" fmla="*/ 9279 h 10000"/>
                  <a:gd name="connsiteX6" fmla="*/ 10234 w 10234"/>
                  <a:gd name="connsiteY6" fmla="*/ 6523 h 10000"/>
                  <a:gd name="connsiteX0" fmla="*/ 9701 w 9701"/>
                  <a:gd name="connsiteY0" fmla="*/ 6523 h 9364"/>
                  <a:gd name="connsiteX1" fmla="*/ 9489 w 9701"/>
                  <a:gd name="connsiteY1" fmla="*/ 6523 h 9364"/>
                  <a:gd name="connsiteX2" fmla="*/ 9277 w 9701"/>
                  <a:gd name="connsiteY2" fmla="*/ 6257 h 9364"/>
                  <a:gd name="connsiteX3" fmla="*/ 1675 w 9701"/>
                  <a:gd name="connsiteY3" fmla="*/ 211 h 9364"/>
                  <a:gd name="connsiteX4" fmla="*/ 8318 w 9701"/>
                  <a:gd name="connsiteY4" fmla="*/ 6259 h 9364"/>
                  <a:gd name="connsiteX5" fmla="*/ 328 w 9701"/>
                  <a:gd name="connsiteY5" fmla="*/ 8536 h 9364"/>
                  <a:gd name="connsiteX6" fmla="*/ 9701 w 9701"/>
                  <a:gd name="connsiteY6" fmla="*/ 6523 h 9364"/>
                  <a:gd name="connsiteX0" fmla="*/ 9679 w 9679"/>
                  <a:gd name="connsiteY0" fmla="*/ 6967 h 10001"/>
                  <a:gd name="connsiteX1" fmla="*/ 9460 w 9679"/>
                  <a:gd name="connsiteY1" fmla="*/ 6967 h 10001"/>
                  <a:gd name="connsiteX2" fmla="*/ 9242 w 9679"/>
                  <a:gd name="connsiteY2" fmla="*/ 6683 h 10001"/>
                  <a:gd name="connsiteX3" fmla="*/ 1406 w 9679"/>
                  <a:gd name="connsiteY3" fmla="*/ 226 h 10001"/>
                  <a:gd name="connsiteX4" fmla="*/ 8253 w 9679"/>
                  <a:gd name="connsiteY4" fmla="*/ 6685 h 10001"/>
                  <a:gd name="connsiteX5" fmla="*/ 17 w 9679"/>
                  <a:gd name="connsiteY5" fmla="*/ 9117 h 10001"/>
                  <a:gd name="connsiteX6" fmla="*/ 9679 w 9679"/>
                  <a:gd name="connsiteY6" fmla="*/ 6967 h 10001"/>
                  <a:gd name="connsiteX0" fmla="*/ 10080 w 10080"/>
                  <a:gd name="connsiteY0" fmla="*/ 6966 h 10000"/>
                  <a:gd name="connsiteX1" fmla="*/ 9854 w 10080"/>
                  <a:gd name="connsiteY1" fmla="*/ 6966 h 10000"/>
                  <a:gd name="connsiteX2" fmla="*/ 9629 w 10080"/>
                  <a:gd name="connsiteY2" fmla="*/ 6682 h 10000"/>
                  <a:gd name="connsiteX3" fmla="*/ 1533 w 10080"/>
                  <a:gd name="connsiteY3" fmla="*/ 226 h 10000"/>
                  <a:gd name="connsiteX4" fmla="*/ 8607 w 10080"/>
                  <a:gd name="connsiteY4" fmla="*/ 6684 h 10000"/>
                  <a:gd name="connsiteX5" fmla="*/ 98 w 10080"/>
                  <a:gd name="connsiteY5" fmla="*/ 9116 h 10000"/>
                  <a:gd name="connsiteX6" fmla="*/ 10080 w 10080"/>
                  <a:gd name="connsiteY6" fmla="*/ 6966 h 10000"/>
                  <a:gd name="connsiteX0" fmla="*/ 9999 w 9999"/>
                  <a:gd name="connsiteY0" fmla="*/ 6966 h 10505"/>
                  <a:gd name="connsiteX1" fmla="*/ 9773 w 9999"/>
                  <a:gd name="connsiteY1" fmla="*/ 6966 h 10505"/>
                  <a:gd name="connsiteX2" fmla="*/ 9548 w 9999"/>
                  <a:gd name="connsiteY2" fmla="*/ 6682 h 10505"/>
                  <a:gd name="connsiteX3" fmla="*/ 1452 w 9999"/>
                  <a:gd name="connsiteY3" fmla="*/ 226 h 10505"/>
                  <a:gd name="connsiteX4" fmla="*/ 8526 w 9999"/>
                  <a:gd name="connsiteY4" fmla="*/ 6684 h 10505"/>
                  <a:gd name="connsiteX5" fmla="*/ 17 w 9999"/>
                  <a:gd name="connsiteY5" fmla="*/ 9116 h 10505"/>
                  <a:gd name="connsiteX6" fmla="*/ 9999 w 9999"/>
                  <a:gd name="connsiteY6" fmla="*/ 6966 h 10505"/>
                  <a:gd name="connsiteX0" fmla="*/ 9477 w 9477"/>
                  <a:gd name="connsiteY0" fmla="*/ 6631 h 8681"/>
                  <a:gd name="connsiteX1" fmla="*/ 9251 w 9477"/>
                  <a:gd name="connsiteY1" fmla="*/ 6631 h 8681"/>
                  <a:gd name="connsiteX2" fmla="*/ 9026 w 9477"/>
                  <a:gd name="connsiteY2" fmla="*/ 6361 h 8681"/>
                  <a:gd name="connsiteX3" fmla="*/ 929 w 9477"/>
                  <a:gd name="connsiteY3" fmla="*/ 215 h 8681"/>
                  <a:gd name="connsiteX4" fmla="*/ 8004 w 9477"/>
                  <a:gd name="connsiteY4" fmla="*/ 6363 h 8681"/>
                  <a:gd name="connsiteX5" fmla="*/ 18 w 9477"/>
                  <a:gd name="connsiteY5" fmla="*/ 6936 h 8681"/>
                  <a:gd name="connsiteX6" fmla="*/ 9477 w 9477"/>
                  <a:gd name="connsiteY6" fmla="*/ 6631 h 8681"/>
                  <a:gd name="connsiteX0" fmla="*/ 11827 w 11827"/>
                  <a:gd name="connsiteY0" fmla="*/ 7639 h 9493"/>
                  <a:gd name="connsiteX1" fmla="*/ 11589 w 11827"/>
                  <a:gd name="connsiteY1" fmla="*/ 7639 h 9493"/>
                  <a:gd name="connsiteX2" fmla="*/ 11351 w 11827"/>
                  <a:gd name="connsiteY2" fmla="*/ 7327 h 9493"/>
                  <a:gd name="connsiteX3" fmla="*/ 2807 w 11827"/>
                  <a:gd name="connsiteY3" fmla="*/ 248 h 9493"/>
                  <a:gd name="connsiteX4" fmla="*/ 10273 w 11827"/>
                  <a:gd name="connsiteY4" fmla="*/ 7330 h 9493"/>
                  <a:gd name="connsiteX5" fmla="*/ 14 w 11827"/>
                  <a:gd name="connsiteY5" fmla="*/ 7210 h 9493"/>
                  <a:gd name="connsiteX6" fmla="*/ 11827 w 11827"/>
                  <a:gd name="connsiteY6" fmla="*/ 7639 h 9493"/>
                  <a:gd name="connsiteX0" fmla="*/ 9989 w 9989"/>
                  <a:gd name="connsiteY0" fmla="*/ 8047 h 9586"/>
                  <a:gd name="connsiteX1" fmla="*/ 9788 w 9989"/>
                  <a:gd name="connsiteY1" fmla="*/ 8047 h 9586"/>
                  <a:gd name="connsiteX2" fmla="*/ 9587 w 9989"/>
                  <a:gd name="connsiteY2" fmla="*/ 7718 h 9586"/>
                  <a:gd name="connsiteX3" fmla="*/ 2362 w 9989"/>
                  <a:gd name="connsiteY3" fmla="*/ 261 h 9586"/>
                  <a:gd name="connsiteX4" fmla="*/ 8675 w 9989"/>
                  <a:gd name="connsiteY4" fmla="*/ 7721 h 9586"/>
                  <a:gd name="connsiteX5" fmla="*/ 1 w 9989"/>
                  <a:gd name="connsiteY5" fmla="*/ 7595 h 9586"/>
                  <a:gd name="connsiteX6" fmla="*/ 9989 w 9989"/>
                  <a:gd name="connsiteY6" fmla="*/ 8047 h 9586"/>
                  <a:gd name="connsiteX0" fmla="*/ 10021 w 10021"/>
                  <a:gd name="connsiteY0" fmla="*/ 8395 h 10528"/>
                  <a:gd name="connsiteX1" fmla="*/ 9820 w 10021"/>
                  <a:gd name="connsiteY1" fmla="*/ 8395 h 10528"/>
                  <a:gd name="connsiteX2" fmla="*/ 9619 w 10021"/>
                  <a:gd name="connsiteY2" fmla="*/ 8051 h 10528"/>
                  <a:gd name="connsiteX3" fmla="*/ 2386 w 10021"/>
                  <a:gd name="connsiteY3" fmla="*/ 272 h 10528"/>
                  <a:gd name="connsiteX4" fmla="*/ 8706 w 10021"/>
                  <a:gd name="connsiteY4" fmla="*/ 8054 h 10528"/>
                  <a:gd name="connsiteX5" fmla="*/ 22 w 10021"/>
                  <a:gd name="connsiteY5" fmla="*/ 7923 h 10528"/>
                  <a:gd name="connsiteX6" fmla="*/ 10021 w 10021"/>
                  <a:gd name="connsiteY6" fmla="*/ 8395 h 10528"/>
                  <a:gd name="connsiteX0" fmla="*/ 10007 w 10007"/>
                  <a:gd name="connsiteY0" fmla="*/ 8395 h 9947"/>
                  <a:gd name="connsiteX1" fmla="*/ 9806 w 10007"/>
                  <a:gd name="connsiteY1" fmla="*/ 8395 h 9947"/>
                  <a:gd name="connsiteX2" fmla="*/ 9605 w 10007"/>
                  <a:gd name="connsiteY2" fmla="*/ 8051 h 9947"/>
                  <a:gd name="connsiteX3" fmla="*/ 2372 w 10007"/>
                  <a:gd name="connsiteY3" fmla="*/ 272 h 9947"/>
                  <a:gd name="connsiteX4" fmla="*/ 8692 w 10007"/>
                  <a:gd name="connsiteY4" fmla="*/ 8054 h 9947"/>
                  <a:gd name="connsiteX5" fmla="*/ 8 w 10007"/>
                  <a:gd name="connsiteY5" fmla="*/ 7923 h 9947"/>
                  <a:gd name="connsiteX6" fmla="*/ 10007 w 10007"/>
                  <a:gd name="connsiteY6" fmla="*/ 8395 h 9947"/>
                  <a:gd name="connsiteX0" fmla="*/ 10000 w 10000"/>
                  <a:gd name="connsiteY0" fmla="*/ 8440 h 10000"/>
                  <a:gd name="connsiteX1" fmla="*/ 9799 w 10000"/>
                  <a:gd name="connsiteY1" fmla="*/ 8440 h 10000"/>
                  <a:gd name="connsiteX2" fmla="*/ 9598 w 10000"/>
                  <a:gd name="connsiteY2" fmla="*/ 8094 h 10000"/>
                  <a:gd name="connsiteX3" fmla="*/ 2370 w 10000"/>
                  <a:gd name="connsiteY3" fmla="*/ 273 h 10000"/>
                  <a:gd name="connsiteX4" fmla="*/ 8686 w 10000"/>
                  <a:gd name="connsiteY4" fmla="*/ 8097 h 10000"/>
                  <a:gd name="connsiteX5" fmla="*/ 8 w 10000"/>
                  <a:gd name="connsiteY5" fmla="*/ 7965 h 10000"/>
                  <a:gd name="connsiteX6" fmla="*/ 10000 w 10000"/>
                  <a:gd name="connsiteY6" fmla="*/ 8440 h 10000"/>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605 h 10520"/>
                  <a:gd name="connsiteX1" fmla="*/ 9799 w 10000"/>
                  <a:gd name="connsiteY1" fmla="*/ 8605 h 10520"/>
                  <a:gd name="connsiteX2" fmla="*/ 9598 w 10000"/>
                  <a:gd name="connsiteY2" fmla="*/ 8259 h 10520"/>
                  <a:gd name="connsiteX3" fmla="*/ 2370 w 10000"/>
                  <a:gd name="connsiteY3" fmla="*/ 438 h 10520"/>
                  <a:gd name="connsiteX4" fmla="*/ 8686 w 10000"/>
                  <a:gd name="connsiteY4" fmla="*/ 8262 h 10520"/>
                  <a:gd name="connsiteX5" fmla="*/ 8 w 10000"/>
                  <a:gd name="connsiteY5" fmla="*/ 8130 h 10520"/>
                  <a:gd name="connsiteX6" fmla="*/ 10000 w 10000"/>
                  <a:gd name="connsiteY6" fmla="*/ 8605 h 10520"/>
                  <a:gd name="connsiteX0" fmla="*/ 10000 w 10000"/>
                  <a:gd name="connsiteY0" fmla="*/ 9473 h 11388"/>
                  <a:gd name="connsiteX1" fmla="*/ 9799 w 10000"/>
                  <a:gd name="connsiteY1" fmla="*/ 9473 h 11388"/>
                  <a:gd name="connsiteX2" fmla="*/ 9598 w 10000"/>
                  <a:gd name="connsiteY2" fmla="*/ 9127 h 11388"/>
                  <a:gd name="connsiteX3" fmla="*/ 2972 w 10000"/>
                  <a:gd name="connsiteY3" fmla="*/ 399 h 11388"/>
                  <a:gd name="connsiteX4" fmla="*/ 8686 w 10000"/>
                  <a:gd name="connsiteY4" fmla="*/ 9130 h 11388"/>
                  <a:gd name="connsiteX5" fmla="*/ 8 w 10000"/>
                  <a:gd name="connsiteY5" fmla="*/ 8998 h 11388"/>
                  <a:gd name="connsiteX6" fmla="*/ 10000 w 10000"/>
                  <a:gd name="connsiteY6" fmla="*/ 9473 h 1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388">
                    <a:moveTo>
                      <a:pt x="10000" y="9473"/>
                    </a:moveTo>
                    <a:lnTo>
                      <a:pt x="9799" y="9473"/>
                    </a:lnTo>
                    <a:cubicBezTo>
                      <a:pt x="9799" y="9473"/>
                      <a:pt x="9697" y="9357"/>
                      <a:pt x="9598" y="9127"/>
                    </a:cubicBezTo>
                    <a:cubicBezTo>
                      <a:pt x="9052" y="6455"/>
                      <a:pt x="4912" y="-1914"/>
                      <a:pt x="2972" y="399"/>
                    </a:cubicBezTo>
                    <a:cubicBezTo>
                      <a:pt x="1036" y="3143"/>
                      <a:pt x="7079" y="8438"/>
                      <a:pt x="8686" y="9130"/>
                    </a:cubicBezTo>
                    <a:cubicBezTo>
                      <a:pt x="6064" y="8088"/>
                      <a:pt x="302" y="5769"/>
                      <a:pt x="8" y="8998"/>
                    </a:cubicBezTo>
                    <a:cubicBezTo>
                      <a:pt x="-286" y="12227"/>
                      <a:pt x="6911" y="11984"/>
                      <a:pt x="10000" y="947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7"/>
              <p:cNvSpPr>
                <a:spLocks/>
              </p:cNvSpPr>
              <p:nvPr/>
            </p:nvSpPr>
            <p:spPr bwMode="auto">
              <a:xfrm rot="21087457">
                <a:off x="5184534" y="1138589"/>
                <a:ext cx="1116456" cy="1228699"/>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747 h 10224"/>
                  <a:gd name="connsiteX1" fmla="*/ 9788 w 10000"/>
                  <a:gd name="connsiteY1" fmla="*/ 6747 h 10224"/>
                  <a:gd name="connsiteX2" fmla="*/ 9576 w 10000"/>
                  <a:gd name="connsiteY2" fmla="*/ 6481 h 10224"/>
                  <a:gd name="connsiteX3" fmla="*/ 1974 w 10000"/>
                  <a:gd name="connsiteY3" fmla="*/ 435 h 10224"/>
                  <a:gd name="connsiteX4" fmla="*/ 8617 w 10000"/>
                  <a:gd name="connsiteY4" fmla="*/ 6483 h 10224"/>
                  <a:gd name="connsiteX5" fmla="*/ 74 w 10000"/>
                  <a:gd name="connsiteY5" fmla="*/ 9503 h 10224"/>
                  <a:gd name="connsiteX6" fmla="*/ 10000 w 10000"/>
                  <a:gd name="connsiteY6" fmla="*/ 6747 h 10224"/>
                  <a:gd name="connsiteX0" fmla="*/ 10000 w 10000"/>
                  <a:gd name="connsiteY0" fmla="*/ 5820 h 9297"/>
                  <a:gd name="connsiteX1" fmla="*/ 9788 w 10000"/>
                  <a:gd name="connsiteY1" fmla="*/ 5820 h 9297"/>
                  <a:gd name="connsiteX2" fmla="*/ 9576 w 10000"/>
                  <a:gd name="connsiteY2" fmla="*/ 5554 h 9297"/>
                  <a:gd name="connsiteX3" fmla="*/ 2180 w 10000"/>
                  <a:gd name="connsiteY3" fmla="*/ 500 h 9297"/>
                  <a:gd name="connsiteX4" fmla="*/ 8617 w 10000"/>
                  <a:gd name="connsiteY4" fmla="*/ 5556 h 9297"/>
                  <a:gd name="connsiteX5" fmla="*/ 74 w 10000"/>
                  <a:gd name="connsiteY5" fmla="*/ 8576 h 9297"/>
                  <a:gd name="connsiteX6" fmla="*/ 10000 w 10000"/>
                  <a:gd name="connsiteY6" fmla="*/ 5820 h 9297"/>
                  <a:gd name="connsiteX0" fmla="*/ 10000 w 10000"/>
                  <a:gd name="connsiteY0" fmla="*/ 6260 h 10000"/>
                  <a:gd name="connsiteX1" fmla="*/ 9788 w 10000"/>
                  <a:gd name="connsiteY1" fmla="*/ 6260 h 10000"/>
                  <a:gd name="connsiteX2" fmla="*/ 9576 w 10000"/>
                  <a:gd name="connsiteY2" fmla="*/ 5974 h 10000"/>
                  <a:gd name="connsiteX3" fmla="*/ 2180 w 10000"/>
                  <a:gd name="connsiteY3" fmla="*/ 538 h 10000"/>
                  <a:gd name="connsiteX4" fmla="*/ 8617 w 10000"/>
                  <a:gd name="connsiteY4" fmla="*/ 5976 h 10000"/>
                  <a:gd name="connsiteX5" fmla="*/ 74 w 10000"/>
                  <a:gd name="connsiteY5" fmla="*/ 9224 h 10000"/>
                  <a:gd name="connsiteX6" fmla="*/ 10000 w 10000"/>
                  <a:gd name="connsiteY6" fmla="*/ 6260 h 10000"/>
                  <a:gd name="connsiteX0" fmla="*/ 10000 w 10000"/>
                  <a:gd name="connsiteY0" fmla="*/ 6206 h 9946"/>
                  <a:gd name="connsiteX1" fmla="*/ 9788 w 10000"/>
                  <a:gd name="connsiteY1" fmla="*/ 6206 h 9946"/>
                  <a:gd name="connsiteX2" fmla="*/ 9576 w 10000"/>
                  <a:gd name="connsiteY2" fmla="*/ 5920 h 9946"/>
                  <a:gd name="connsiteX3" fmla="*/ 2180 w 10000"/>
                  <a:gd name="connsiteY3" fmla="*/ 484 h 9946"/>
                  <a:gd name="connsiteX4" fmla="*/ 8617 w 10000"/>
                  <a:gd name="connsiteY4" fmla="*/ 5922 h 9946"/>
                  <a:gd name="connsiteX5" fmla="*/ 74 w 10000"/>
                  <a:gd name="connsiteY5" fmla="*/ 9170 h 9946"/>
                  <a:gd name="connsiteX6" fmla="*/ 10000 w 10000"/>
                  <a:gd name="connsiteY6" fmla="*/ 6206 h 9946"/>
                  <a:gd name="connsiteX0" fmla="*/ 10000 w 10000"/>
                  <a:gd name="connsiteY0" fmla="*/ 6240 h 10000"/>
                  <a:gd name="connsiteX1" fmla="*/ 9788 w 10000"/>
                  <a:gd name="connsiteY1" fmla="*/ 6240 h 10000"/>
                  <a:gd name="connsiteX2" fmla="*/ 9576 w 10000"/>
                  <a:gd name="connsiteY2" fmla="*/ 5952 h 10000"/>
                  <a:gd name="connsiteX3" fmla="*/ 2180 w 10000"/>
                  <a:gd name="connsiteY3" fmla="*/ 487 h 10000"/>
                  <a:gd name="connsiteX4" fmla="*/ 8617 w 10000"/>
                  <a:gd name="connsiteY4" fmla="*/ 5954 h 10000"/>
                  <a:gd name="connsiteX5" fmla="*/ 74 w 10000"/>
                  <a:gd name="connsiteY5" fmla="*/ 9220 h 10000"/>
                  <a:gd name="connsiteX6" fmla="*/ 10000 w 10000"/>
                  <a:gd name="connsiteY6" fmla="*/ 6240 h 10000"/>
                  <a:gd name="connsiteX0" fmla="*/ 10010 w 10010"/>
                  <a:gd name="connsiteY0" fmla="*/ 6240 h 10000"/>
                  <a:gd name="connsiteX1" fmla="*/ 9798 w 10010"/>
                  <a:gd name="connsiteY1" fmla="*/ 6240 h 10000"/>
                  <a:gd name="connsiteX2" fmla="*/ 9586 w 10010"/>
                  <a:gd name="connsiteY2" fmla="*/ 5952 h 10000"/>
                  <a:gd name="connsiteX3" fmla="*/ 2190 w 10010"/>
                  <a:gd name="connsiteY3" fmla="*/ 487 h 10000"/>
                  <a:gd name="connsiteX4" fmla="*/ 8627 w 10010"/>
                  <a:gd name="connsiteY4" fmla="*/ 5954 h 10000"/>
                  <a:gd name="connsiteX5" fmla="*/ 84 w 10010"/>
                  <a:gd name="connsiteY5" fmla="*/ 9220 h 10000"/>
                  <a:gd name="connsiteX6" fmla="*/ 10010 w 10010"/>
                  <a:gd name="connsiteY6" fmla="*/ 624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 h="10000">
                    <a:moveTo>
                      <a:pt x="10010" y="6240"/>
                    </a:moveTo>
                    <a:cubicBezTo>
                      <a:pt x="9939" y="6240"/>
                      <a:pt x="9869" y="6288"/>
                      <a:pt x="9798" y="6240"/>
                    </a:cubicBezTo>
                    <a:cubicBezTo>
                      <a:pt x="9727" y="6191"/>
                      <a:pt x="9692" y="6143"/>
                      <a:pt x="9586" y="5952"/>
                    </a:cubicBezTo>
                    <a:cubicBezTo>
                      <a:pt x="8966" y="4582"/>
                      <a:pt x="4839" y="-1788"/>
                      <a:pt x="2190" y="487"/>
                    </a:cubicBezTo>
                    <a:cubicBezTo>
                      <a:pt x="-459" y="2761"/>
                      <a:pt x="8035" y="5700"/>
                      <a:pt x="8627" y="5954"/>
                    </a:cubicBezTo>
                    <a:cubicBezTo>
                      <a:pt x="5379" y="6029"/>
                      <a:pt x="-792" y="6539"/>
                      <a:pt x="84" y="9220"/>
                    </a:cubicBezTo>
                    <a:cubicBezTo>
                      <a:pt x="1034" y="11720"/>
                      <a:pt x="8552" y="7527"/>
                      <a:pt x="10010" y="624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p:cNvSpPr>
                <a:spLocks/>
              </p:cNvSpPr>
              <p:nvPr/>
            </p:nvSpPr>
            <p:spPr bwMode="auto">
              <a:xfrm>
                <a:off x="5767357" y="1125344"/>
                <a:ext cx="1357232" cy="1364000"/>
              </a:xfrm>
              <a:custGeom>
                <a:avLst/>
                <a:gdLst>
                  <a:gd name="T0" fmla="*/ 183 w 200"/>
                  <a:gd name="T1" fmla="*/ 119 h 200"/>
                  <a:gd name="T2" fmla="*/ 196 w 200"/>
                  <a:gd name="T3" fmla="*/ 97 h 200"/>
                  <a:gd name="T4" fmla="*/ 180 w 200"/>
                  <a:gd name="T5" fmla="*/ 50 h 200"/>
                  <a:gd name="T6" fmla="*/ 145 w 200"/>
                  <a:gd name="T7" fmla="*/ 15 h 200"/>
                  <a:gd name="T8" fmla="*/ 120 w 200"/>
                  <a:gd name="T9" fmla="*/ 17 h 200"/>
                  <a:gd name="T10" fmla="*/ 119 w 200"/>
                  <a:gd name="T11" fmla="*/ 17 h 200"/>
                  <a:gd name="T12" fmla="*/ 119 w 200"/>
                  <a:gd name="T13" fmla="*/ 17 h 200"/>
                  <a:gd name="T14" fmla="*/ 97 w 200"/>
                  <a:gd name="T15" fmla="*/ 4 h 200"/>
                  <a:gd name="T16" fmla="*/ 50 w 200"/>
                  <a:gd name="T17" fmla="*/ 20 h 200"/>
                  <a:gd name="T18" fmla="*/ 15 w 200"/>
                  <a:gd name="T19" fmla="*/ 55 h 200"/>
                  <a:gd name="T20" fmla="*/ 17 w 200"/>
                  <a:gd name="T21" fmla="*/ 80 h 200"/>
                  <a:gd name="T22" fmla="*/ 17 w 200"/>
                  <a:gd name="T23" fmla="*/ 81 h 200"/>
                  <a:gd name="T24" fmla="*/ 17 w 200"/>
                  <a:gd name="T25" fmla="*/ 82 h 200"/>
                  <a:gd name="T26" fmla="*/ 4 w 200"/>
                  <a:gd name="T27" fmla="*/ 103 h 200"/>
                  <a:gd name="T28" fmla="*/ 20 w 200"/>
                  <a:gd name="T29" fmla="*/ 150 h 200"/>
                  <a:gd name="T30" fmla="*/ 55 w 200"/>
                  <a:gd name="T31" fmla="*/ 185 h 200"/>
                  <a:gd name="T32" fmla="*/ 80 w 200"/>
                  <a:gd name="T33" fmla="*/ 183 h 200"/>
                  <a:gd name="T34" fmla="*/ 81 w 200"/>
                  <a:gd name="T35" fmla="*/ 183 h 200"/>
                  <a:gd name="T36" fmla="*/ 81 w 200"/>
                  <a:gd name="T37" fmla="*/ 183 h 200"/>
                  <a:gd name="T38" fmla="*/ 103 w 200"/>
                  <a:gd name="T39" fmla="*/ 196 h 200"/>
                  <a:gd name="T40" fmla="*/ 150 w 200"/>
                  <a:gd name="T41" fmla="*/ 180 h 200"/>
                  <a:gd name="T42" fmla="*/ 185 w 200"/>
                  <a:gd name="T43" fmla="*/ 146 h 200"/>
                  <a:gd name="T44" fmla="*/ 183 w 200"/>
                  <a:gd name="T45" fmla="*/ 120 h 200"/>
                  <a:gd name="T46" fmla="*/ 183 w 200"/>
                  <a:gd name="T47" fmla="*/ 120 h 200"/>
                  <a:gd name="T48" fmla="*/ 183 w 200"/>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00">
                    <a:moveTo>
                      <a:pt x="183" y="119"/>
                    </a:moveTo>
                    <a:cubicBezTo>
                      <a:pt x="190" y="113"/>
                      <a:pt x="194" y="105"/>
                      <a:pt x="196" y="97"/>
                    </a:cubicBezTo>
                    <a:cubicBezTo>
                      <a:pt x="200" y="81"/>
                      <a:pt x="194" y="64"/>
                      <a:pt x="180" y="50"/>
                    </a:cubicBezTo>
                    <a:cubicBezTo>
                      <a:pt x="173" y="32"/>
                      <a:pt x="161" y="19"/>
                      <a:pt x="145" y="15"/>
                    </a:cubicBezTo>
                    <a:cubicBezTo>
                      <a:pt x="137" y="13"/>
                      <a:pt x="128" y="14"/>
                      <a:pt x="120" y="17"/>
                    </a:cubicBezTo>
                    <a:cubicBezTo>
                      <a:pt x="119" y="17"/>
                      <a:pt x="119" y="17"/>
                      <a:pt x="119" y="17"/>
                    </a:cubicBezTo>
                    <a:cubicBezTo>
                      <a:pt x="119" y="17"/>
                      <a:pt x="119" y="17"/>
                      <a:pt x="119" y="17"/>
                    </a:cubicBezTo>
                    <a:cubicBezTo>
                      <a:pt x="112" y="10"/>
                      <a:pt x="105" y="6"/>
                      <a:pt x="97" y="4"/>
                    </a:cubicBezTo>
                    <a:cubicBezTo>
                      <a:pt x="81" y="0"/>
                      <a:pt x="64" y="7"/>
                      <a:pt x="50" y="20"/>
                    </a:cubicBezTo>
                    <a:cubicBezTo>
                      <a:pt x="32" y="27"/>
                      <a:pt x="19" y="39"/>
                      <a:pt x="15" y="55"/>
                    </a:cubicBezTo>
                    <a:cubicBezTo>
                      <a:pt x="13" y="63"/>
                      <a:pt x="14" y="72"/>
                      <a:pt x="17" y="80"/>
                    </a:cubicBezTo>
                    <a:cubicBezTo>
                      <a:pt x="17" y="81"/>
                      <a:pt x="17" y="81"/>
                      <a:pt x="17" y="81"/>
                    </a:cubicBezTo>
                    <a:cubicBezTo>
                      <a:pt x="17" y="82"/>
                      <a:pt x="17" y="82"/>
                      <a:pt x="17" y="82"/>
                    </a:cubicBezTo>
                    <a:cubicBezTo>
                      <a:pt x="10" y="88"/>
                      <a:pt x="6" y="95"/>
                      <a:pt x="4" y="103"/>
                    </a:cubicBezTo>
                    <a:cubicBezTo>
                      <a:pt x="0" y="119"/>
                      <a:pt x="6" y="136"/>
                      <a:pt x="20" y="150"/>
                    </a:cubicBezTo>
                    <a:cubicBezTo>
                      <a:pt x="27" y="168"/>
                      <a:pt x="39" y="181"/>
                      <a:pt x="55" y="185"/>
                    </a:cubicBezTo>
                    <a:cubicBezTo>
                      <a:pt x="63" y="187"/>
                      <a:pt x="72" y="186"/>
                      <a:pt x="80" y="183"/>
                    </a:cubicBezTo>
                    <a:cubicBezTo>
                      <a:pt x="81" y="183"/>
                      <a:pt x="81" y="183"/>
                      <a:pt x="81" y="183"/>
                    </a:cubicBezTo>
                    <a:cubicBezTo>
                      <a:pt x="81" y="183"/>
                      <a:pt x="81" y="183"/>
                      <a:pt x="81" y="183"/>
                    </a:cubicBezTo>
                    <a:cubicBezTo>
                      <a:pt x="88" y="190"/>
                      <a:pt x="95" y="195"/>
                      <a:pt x="103" y="196"/>
                    </a:cubicBezTo>
                    <a:cubicBezTo>
                      <a:pt x="119" y="200"/>
                      <a:pt x="136" y="194"/>
                      <a:pt x="150" y="180"/>
                    </a:cubicBezTo>
                    <a:cubicBezTo>
                      <a:pt x="168" y="174"/>
                      <a:pt x="181" y="161"/>
                      <a:pt x="185" y="146"/>
                    </a:cubicBezTo>
                    <a:cubicBezTo>
                      <a:pt x="187" y="137"/>
                      <a:pt x="186" y="129"/>
                      <a:pt x="183" y="120"/>
                    </a:cubicBezTo>
                    <a:cubicBezTo>
                      <a:pt x="183" y="120"/>
                      <a:pt x="183" y="120"/>
                      <a:pt x="183" y="120"/>
                    </a:cubicBezTo>
                    <a:lnTo>
                      <a:pt x="183" y="119"/>
                    </a:lnTo>
                    <a:close/>
                  </a:path>
                </a:pathLst>
              </a:custGeom>
              <a:gradFill flip="none" rotWithShape="1">
                <a:gsLst>
                  <a:gs pos="0">
                    <a:schemeClr val="accent1">
                      <a:lumMod val="60000"/>
                      <a:lumOff val="40000"/>
                    </a:schemeClr>
                  </a:gs>
                  <a:gs pos="60000">
                    <a:schemeClr val="accent1"/>
                  </a:gs>
                  <a:gs pos="100000">
                    <a:schemeClr val="accent1">
                      <a:lumMod val="7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p:cNvSpPr>
                <a:spLocks/>
              </p:cNvSpPr>
              <p:nvPr/>
            </p:nvSpPr>
            <p:spPr bwMode="auto">
              <a:xfrm>
                <a:off x="5977499" y="1338871"/>
                <a:ext cx="936948" cy="93694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3" name="Freeform 106"/>
              <p:cNvSpPr>
                <a:spLocks/>
              </p:cNvSpPr>
              <p:nvPr/>
            </p:nvSpPr>
            <p:spPr bwMode="auto">
              <a:xfrm>
                <a:off x="6222745" y="1584116"/>
                <a:ext cx="446457" cy="44645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1524000" y="1005840"/>
            <a:ext cx="9144000" cy="2651760"/>
          </a:xfrm>
        </p:spPr>
        <p:txBody>
          <a:bodyPr anchor="b">
            <a:normAutofit/>
          </a:bodyPr>
          <a:lstStyle>
            <a:lvl1pPr algn="ctr">
              <a:lnSpc>
                <a:spcPct val="80000"/>
              </a:lnSpc>
              <a:defRPr sz="7200">
                <a:solidFill>
                  <a:schemeClr val="tx1"/>
                </a:solidFill>
                <a:effectLst>
                  <a:outerShdw blurRad="50800" algn="ctr" rotWithShape="0">
                    <a:prstClr val="black">
                      <a:alpha val="35000"/>
                    </a:prstClr>
                  </a:outerShdw>
                </a:effectLst>
              </a:defRPr>
            </a:lvl1pPr>
          </a:lstStyle>
          <a:p>
            <a:r>
              <a:rPr lang="en-US"/>
              <a:t>Click to edit Master title style</a:t>
            </a:r>
          </a:p>
        </p:txBody>
      </p:sp>
      <p:sp>
        <p:nvSpPr>
          <p:cNvPr id="3" name="Subtitle 2"/>
          <p:cNvSpPr>
            <a:spLocks noGrp="1"/>
          </p:cNvSpPr>
          <p:nvPr>
            <p:ph type="subTitle" idx="1"/>
          </p:nvPr>
        </p:nvSpPr>
        <p:spPr>
          <a:xfrm>
            <a:off x="1524000" y="3719568"/>
            <a:ext cx="9144000" cy="1082939"/>
          </a:xfrm>
        </p:spPr>
        <p:txBody>
          <a:bodyPr/>
          <a:lstStyle>
            <a:lvl1pPr marL="0" indent="0" algn="ctr">
              <a:spcBef>
                <a:spcPts val="1000"/>
              </a:spcBef>
              <a:buNone/>
              <a:defRPr sz="2400">
                <a:effectLst>
                  <a:outerShdw blurRad="50800" algn="ctr" rotWithShape="0">
                    <a:prstClr val="black">
                      <a:alpha val="3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21788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448038D-A533-4232-9027-FA76A8648FFE}" type="datetime1">
              <a:rPr lang="en-US" smtClean="0"/>
              <a:t>8/31/2024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33678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0" y="567651"/>
            <a:ext cx="1645920" cy="5452149"/>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1524000" y="567652"/>
            <a:ext cx="7315200" cy="54521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8FA6684-D08A-4996-B2B7-9E8AD2F23263}" type="datetime1">
              <a:rPr lang="en-US" smtClean="0"/>
              <a:t>8/31/2024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6507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6FFA8D6-61CB-47CF-BA93-9D77189827BB}" type="datetime1">
              <a:rPr lang="en-US" smtClean="0"/>
              <a:t>8/31/2024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2643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4" name="Group 83"/>
          <p:cNvGrpSpPr/>
          <p:nvPr/>
        </p:nvGrpSpPr>
        <p:grpSpPr>
          <a:xfrm>
            <a:off x="-111192" y="56187"/>
            <a:ext cx="1187090" cy="6801813"/>
            <a:chOff x="-111192" y="56187"/>
            <a:chExt cx="1187090" cy="6801813"/>
          </a:xfrm>
        </p:grpSpPr>
        <p:sp>
          <p:nvSpPr>
            <p:cNvPr id="7" name="Freeform 6"/>
            <p:cNvSpPr>
              <a:spLocks/>
            </p:cNvSpPr>
            <p:nvPr/>
          </p:nvSpPr>
          <p:spPr bwMode="auto">
            <a:xfrm rot="21370907">
              <a:off x="309865" y="316313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33"/>
            <p:cNvSpPr>
              <a:spLocks noChangeArrowheads="1"/>
            </p:cNvSpPr>
            <p:nvPr/>
          </p:nvSpPr>
          <p:spPr bwMode="auto">
            <a:xfrm rot="21370907">
              <a:off x="156317" y="389499"/>
              <a:ext cx="107325" cy="908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rot="21351673">
              <a:off x="188910" y="3285460"/>
              <a:ext cx="886988" cy="656333"/>
              <a:chOff x="452438" y="3540125"/>
              <a:chExt cx="750888" cy="555625"/>
            </a:xfrm>
          </p:grpSpPr>
          <p:sp>
            <p:nvSpPr>
              <p:cNvPr id="10" name="Freeform 9"/>
              <p:cNvSpPr>
                <a:spLocks/>
              </p:cNvSpPr>
              <p:nvPr/>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Freeform 11"/>
            <p:cNvSpPr>
              <a:spLocks/>
            </p:cNvSpPr>
            <p:nvPr/>
          </p:nvSpPr>
          <p:spPr bwMode="auto">
            <a:xfrm rot="21370907">
              <a:off x="40737" y="3810995"/>
              <a:ext cx="338487" cy="336423"/>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1029304">
              <a:off x="-5757" y="2131015"/>
              <a:ext cx="717568" cy="786784"/>
            </a:xfrm>
            <a:custGeom>
              <a:avLst/>
              <a:gdLst>
                <a:gd name="connsiteX0" fmla="*/ 624166 w 717568"/>
                <a:gd name="connsiteY0" fmla="*/ 7939 h 786784"/>
                <a:gd name="connsiteX1" fmla="*/ 680993 w 717568"/>
                <a:gd name="connsiteY1" fmla="*/ 7779 h 786784"/>
                <a:gd name="connsiteX2" fmla="*/ 244665 w 717568"/>
                <a:gd name="connsiteY2" fmla="*/ 782347 h 786784"/>
                <a:gd name="connsiteX3" fmla="*/ 109114 w 717568"/>
                <a:gd name="connsiteY3" fmla="*/ 756152 h 786784"/>
                <a:gd name="connsiteX4" fmla="*/ 99313 w 717568"/>
                <a:gd name="connsiteY4" fmla="*/ 749712 h 786784"/>
                <a:gd name="connsiteX5" fmla="*/ 0 w 717568"/>
                <a:gd name="connsiteY5" fmla="*/ 427989 h 786784"/>
                <a:gd name="connsiteX6" fmla="*/ 3400 w 717568"/>
                <a:gd name="connsiteY6" fmla="*/ 430734 h 786784"/>
                <a:gd name="connsiteX7" fmla="*/ 260064 w 717568"/>
                <a:gd name="connsiteY7" fmla="*/ 731389 h 786784"/>
                <a:gd name="connsiteX8" fmla="*/ 624166 w 717568"/>
                <a:gd name="connsiteY8" fmla="*/ 7939 h 78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68" h="786784">
                  <a:moveTo>
                    <a:pt x="624166" y="7939"/>
                  </a:moveTo>
                  <a:cubicBezTo>
                    <a:pt x="643937" y="-2174"/>
                    <a:pt x="663027" y="-3050"/>
                    <a:pt x="680993" y="7779"/>
                  </a:cubicBezTo>
                  <a:cubicBezTo>
                    <a:pt x="870924" y="119888"/>
                    <a:pt x="260065" y="848593"/>
                    <a:pt x="244665" y="782347"/>
                  </a:cubicBezTo>
                  <a:cubicBezTo>
                    <a:pt x="206165" y="793813"/>
                    <a:pt x="158682" y="782347"/>
                    <a:pt x="109114" y="756152"/>
                  </a:cubicBezTo>
                  <a:lnTo>
                    <a:pt x="99313" y="749712"/>
                  </a:lnTo>
                  <a:lnTo>
                    <a:pt x="0" y="427989"/>
                  </a:lnTo>
                  <a:lnTo>
                    <a:pt x="3400" y="430734"/>
                  </a:lnTo>
                  <a:cubicBezTo>
                    <a:pt x="113766" y="527555"/>
                    <a:pt x="231831" y="660047"/>
                    <a:pt x="260064" y="731389"/>
                  </a:cubicBezTo>
                  <a:cubicBezTo>
                    <a:pt x="313964" y="602081"/>
                    <a:pt x="485768" y="78723"/>
                    <a:pt x="624166" y="7939"/>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13"/>
            <p:cNvSpPr>
              <a:spLocks/>
            </p:cNvSpPr>
            <p:nvPr/>
          </p:nvSpPr>
          <p:spPr bwMode="auto">
            <a:xfrm rot="229093" flipH="1">
              <a:off x="363693" y="512740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rot="229093" flipH="1">
              <a:off x="820539" y="6496790"/>
              <a:ext cx="130517" cy="129721"/>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rot="18488757">
              <a:off x="56320" y="5556204"/>
              <a:ext cx="303358" cy="304647"/>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rot="21540920" flipH="1">
              <a:off x="309775" y="56187"/>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33"/>
            <p:cNvSpPr>
              <a:spLocks noChangeArrowheads="1"/>
            </p:cNvSpPr>
            <p:nvPr/>
          </p:nvSpPr>
          <p:spPr bwMode="auto">
            <a:xfrm rot="21540920" flipH="1">
              <a:off x="77245" y="2006726"/>
              <a:ext cx="107325" cy="908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rot="19007982" flipV="1">
              <a:off x="756768" y="5796628"/>
              <a:ext cx="138254" cy="141654"/>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19"/>
            <p:cNvSpPr/>
            <p:nvPr/>
          </p:nvSpPr>
          <p:spPr>
            <a:xfrm>
              <a:off x="-111192" y="5906666"/>
              <a:ext cx="670" cy="8039"/>
            </a:xfrm>
            <a:custGeom>
              <a:avLst/>
              <a:gdLst>
                <a:gd name="connsiteX0" fmla="*/ 133 w 591"/>
                <a:gd name="connsiteY0" fmla="*/ 57 h 7090"/>
                <a:gd name="connsiteX1" fmla="*/ 502 w 591"/>
                <a:gd name="connsiteY1" fmla="*/ 3724 h 7090"/>
                <a:gd name="connsiteX2" fmla="*/ 591 w 591"/>
                <a:gd name="connsiteY2" fmla="*/ 5706 h 7090"/>
                <a:gd name="connsiteX3" fmla="*/ 1 w 591"/>
                <a:gd name="connsiteY3" fmla="*/ 7090 h 7090"/>
                <a:gd name="connsiteX4" fmla="*/ 133 w 591"/>
                <a:gd name="connsiteY4" fmla="*/ 57 h 7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 h="7090">
                  <a:moveTo>
                    <a:pt x="133" y="57"/>
                  </a:moveTo>
                  <a:cubicBezTo>
                    <a:pt x="221" y="-306"/>
                    <a:pt x="348" y="1114"/>
                    <a:pt x="502" y="3724"/>
                  </a:cubicBezTo>
                  <a:lnTo>
                    <a:pt x="591" y="5706"/>
                  </a:lnTo>
                  <a:lnTo>
                    <a:pt x="1" y="7090"/>
                  </a:lnTo>
                  <a:cubicBezTo>
                    <a:pt x="-4" y="2567"/>
                    <a:pt x="45" y="420"/>
                    <a:pt x="133" y="5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9"/>
            <p:cNvSpPr>
              <a:spLocks/>
            </p:cNvSpPr>
            <p:nvPr/>
          </p:nvSpPr>
          <p:spPr bwMode="auto">
            <a:xfrm rot="238563">
              <a:off x="193325" y="5986638"/>
              <a:ext cx="587092" cy="435643"/>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 name="connsiteX0" fmla="*/ 437 w 8676"/>
                <a:gd name="connsiteY0" fmla="*/ 38 h 8343"/>
                <a:gd name="connsiteX1" fmla="*/ 3833 w 8676"/>
                <a:gd name="connsiteY1" fmla="*/ 6489 h 8343"/>
                <a:gd name="connsiteX2" fmla="*/ 8676 w 8676"/>
                <a:gd name="connsiteY2" fmla="*/ 1731 h 8343"/>
                <a:gd name="connsiteX3" fmla="*/ 3823 w 8676"/>
                <a:gd name="connsiteY3" fmla="*/ 8271 h 8343"/>
                <a:gd name="connsiteX4" fmla="*/ 3582 w 8676"/>
                <a:gd name="connsiteY4" fmla="*/ 8102 h 8343"/>
                <a:gd name="connsiteX5" fmla="*/ 437 w 8676"/>
                <a:gd name="connsiteY5" fmla="*/ 38 h 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6" h="8343">
                  <a:moveTo>
                    <a:pt x="437" y="38"/>
                  </a:moveTo>
                  <a:cubicBezTo>
                    <a:pt x="1758" y="602"/>
                    <a:pt x="3645" y="4151"/>
                    <a:pt x="3833" y="6489"/>
                  </a:cubicBezTo>
                  <a:cubicBezTo>
                    <a:pt x="5091" y="4070"/>
                    <a:pt x="8676" y="-43"/>
                    <a:pt x="8676" y="1731"/>
                  </a:cubicBezTo>
                  <a:cubicBezTo>
                    <a:pt x="8613" y="4070"/>
                    <a:pt x="5458" y="8997"/>
                    <a:pt x="3823" y="8271"/>
                  </a:cubicBezTo>
                  <a:cubicBezTo>
                    <a:pt x="3760" y="8352"/>
                    <a:pt x="3582" y="8022"/>
                    <a:pt x="3582" y="8102"/>
                  </a:cubicBezTo>
                  <a:cubicBezTo>
                    <a:pt x="2764" y="9312"/>
                    <a:pt x="-1324" y="-688"/>
                    <a:pt x="437" y="38"/>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p:nvPr/>
          </p:nvSpPr>
          <p:spPr>
            <a:xfrm>
              <a:off x="-5482" y="1265703"/>
              <a:ext cx="764564" cy="2440644"/>
            </a:xfrm>
            <a:custGeom>
              <a:avLst/>
              <a:gdLst>
                <a:gd name="connsiteX0" fmla="*/ 762840 w 764564"/>
                <a:gd name="connsiteY0" fmla="*/ 0 h 2440644"/>
                <a:gd name="connsiteX1" fmla="*/ 764564 w 764564"/>
                <a:gd name="connsiteY1" fmla="*/ 6597 h 2440644"/>
                <a:gd name="connsiteX2" fmla="*/ 415990 w 764564"/>
                <a:gd name="connsiteY2" fmla="*/ 745997 h 2440644"/>
                <a:gd name="connsiteX3" fmla="*/ 496527 w 764564"/>
                <a:gd name="connsiteY3" fmla="*/ 655633 h 2440644"/>
                <a:gd name="connsiteX4" fmla="*/ 498251 w 764564"/>
                <a:gd name="connsiteY4" fmla="*/ 662230 h 2440644"/>
                <a:gd name="connsiteX5" fmla="*/ 412572 w 764564"/>
                <a:gd name="connsiteY5" fmla="*/ 757070 h 2440644"/>
                <a:gd name="connsiteX6" fmla="*/ 132423 w 764564"/>
                <a:gd name="connsiteY6" fmla="*/ 1794536 h 2440644"/>
                <a:gd name="connsiteX7" fmla="*/ 12481 w 764564"/>
                <a:gd name="connsiteY7" fmla="*/ 2370241 h 2440644"/>
                <a:gd name="connsiteX8" fmla="*/ 0 w 764564"/>
                <a:gd name="connsiteY8" fmla="*/ 2440644 h 2440644"/>
                <a:gd name="connsiteX9" fmla="*/ 0 w 764564"/>
                <a:gd name="connsiteY9" fmla="*/ 2414471 h 2440644"/>
                <a:gd name="connsiteX10" fmla="*/ 8605 w 764564"/>
                <a:gd name="connsiteY10" fmla="*/ 2365918 h 2440644"/>
                <a:gd name="connsiteX11" fmla="*/ 127275 w 764564"/>
                <a:gd name="connsiteY11" fmla="*/ 1794968 h 2440644"/>
                <a:gd name="connsiteX12" fmla="*/ 762840 w 764564"/>
                <a:gd name="connsiteY12" fmla="*/ 0 h 244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564" h="2440644">
                  <a:moveTo>
                    <a:pt x="762840" y="0"/>
                  </a:moveTo>
                  <a:cubicBezTo>
                    <a:pt x="764564" y="6597"/>
                    <a:pt x="764564" y="6597"/>
                    <a:pt x="764564" y="6597"/>
                  </a:cubicBezTo>
                  <a:cubicBezTo>
                    <a:pt x="661164" y="110118"/>
                    <a:pt x="539650" y="369766"/>
                    <a:pt x="415990" y="745997"/>
                  </a:cubicBezTo>
                  <a:cubicBezTo>
                    <a:pt x="496527" y="655633"/>
                    <a:pt x="496527" y="655633"/>
                    <a:pt x="496527" y="655633"/>
                  </a:cubicBezTo>
                  <a:cubicBezTo>
                    <a:pt x="498251" y="662230"/>
                    <a:pt x="498251" y="662230"/>
                    <a:pt x="498251" y="662230"/>
                  </a:cubicBezTo>
                  <a:cubicBezTo>
                    <a:pt x="412572" y="757070"/>
                    <a:pt x="412572" y="757070"/>
                    <a:pt x="412572" y="757070"/>
                  </a:cubicBezTo>
                  <a:cubicBezTo>
                    <a:pt x="318542" y="1041374"/>
                    <a:pt x="223452" y="1394081"/>
                    <a:pt x="132423" y="1794536"/>
                  </a:cubicBezTo>
                  <a:cubicBezTo>
                    <a:pt x="87192" y="1992829"/>
                    <a:pt x="46889" y="2187085"/>
                    <a:pt x="12481" y="2370241"/>
                  </a:cubicBezTo>
                  <a:lnTo>
                    <a:pt x="0" y="2440644"/>
                  </a:lnTo>
                  <a:lnTo>
                    <a:pt x="0" y="2414471"/>
                  </a:lnTo>
                  <a:lnTo>
                    <a:pt x="8605" y="2365918"/>
                  </a:lnTo>
                  <a:cubicBezTo>
                    <a:pt x="42739" y="2184035"/>
                    <a:pt x="82614" y="1991416"/>
                    <a:pt x="127275" y="1794968"/>
                  </a:cubicBezTo>
                  <a:cubicBezTo>
                    <a:pt x="341194" y="854304"/>
                    <a:pt x="578318" y="183597"/>
                    <a:pt x="762840"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rot="399179" flipH="1">
              <a:off x="322913" y="912037"/>
              <a:ext cx="740803" cy="743600"/>
              <a:chOff x="2051052" y="5522596"/>
              <a:chExt cx="892175" cy="895542"/>
            </a:xfrm>
          </p:grpSpPr>
          <p:sp>
            <p:nvSpPr>
              <p:cNvPr id="24"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29"/>
            <p:cNvSpPr>
              <a:spLocks/>
            </p:cNvSpPr>
            <p:nvPr/>
          </p:nvSpPr>
          <p:spPr bwMode="auto">
            <a:xfrm rot="21370907">
              <a:off x="453244" y="1821965"/>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p:nvPr/>
          </p:nvSpPr>
          <p:spPr>
            <a:xfrm>
              <a:off x="-5482" y="3721714"/>
              <a:ext cx="572070" cy="2025949"/>
            </a:xfrm>
            <a:custGeom>
              <a:avLst/>
              <a:gdLst>
                <a:gd name="connsiteX0" fmla="*/ 571311 w 572070"/>
                <a:gd name="connsiteY0" fmla="*/ 698 h 2025949"/>
                <a:gd name="connsiteX1" fmla="*/ 535841 w 572070"/>
                <a:gd name="connsiteY1" fmla="*/ 157150 h 2025949"/>
                <a:gd name="connsiteX2" fmla="*/ 43954 w 572070"/>
                <a:gd name="connsiteY2" fmla="*/ 1914280 h 2025949"/>
                <a:gd name="connsiteX3" fmla="*/ 0 w 572070"/>
                <a:gd name="connsiteY3" fmla="*/ 2025949 h 2025949"/>
                <a:gd name="connsiteX4" fmla="*/ 0 w 572070"/>
                <a:gd name="connsiteY4" fmla="*/ 1931247 h 2025949"/>
                <a:gd name="connsiteX5" fmla="*/ 38961 w 572070"/>
                <a:gd name="connsiteY5" fmla="*/ 1823186 h 2025949"/>
                <a:gd name="connsiteX6" fmla="*/ 487112 w 572070"/>
                <a:gd name="connsiteY6" fmla="*/ 146883 h 2025949"/>
                <a:gd name="connsiteX7" fmla="*/ 571311 w 572070"/>
                <a:gd name="connsiteY7" fmla="*/ 698 h 202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070" h="2025949">
                  <a:moveTo>
                    <a:pt x="571311" y="698"/>
                  </a:moveTo>
                  <a:cubicBezTo>
                    <a:pt x="574851" y="6404"/>
                    <a:pt x="566519" y="47998"/>
                    <a:pt x="535841" y="157150"/>
                  </a:cubicBezTo>
                  <a:cubicBezTo>
                    <a:pt x="455308" y="443674"/>
                    <a:pt x="262063" y="1332539"/>
                    <a:pt x="43954" y="1914280"/>
                  </a:cubicBezTo>
                  <a:lnTo>
                    <a:pt x="0" y="2025949"/>
                  </a:lnTo>
                  <a:lnTo>
                    <a:pt x="0" y="1931247"/>
                  </a:lnTo>
                  <a:lnTo>
                    <a:pt x="38961" y="1823186"/>
                  </a:lnTo>
                  <a:cubicBezTo>
                    <a:pt x="257758" y="1197543"/>
                    <a:pt x="459012" y="348382"/>
                    <a:pt x="487112" y="146883"/>
                  </a:cubicBezTo>
                  <a:cubicBezTo>
                    <a:pt x="498274" y="149283"/>
                    <a:pt x="563523" y="-11856"/>
                    <a:pt x="571311" y="69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351" y="4895423"/>
              <a:ext cx="203734" cy="1962577"/>
            </a:xfrm>
            <a:custGeom>
              <a:avLst/>
              <a:gdLst>
                <a:gd name="connsiteX0" fmla="*/ 203734 w 203734"/>
                <a:gd name="connsiteY0" fmla="*/ 34 h 1962577"/>
                <a:gd name="connsiteX1" fmla="*/ 38502 w 203734"/>
                <a:gd name="connsiteY1" fmla="*/ 1942127 h 1962577"/>
                <a:gd name="connsiteX2" fmla="*/ 38124 w 203734"/>
                <a:gd name="connsiteY2" fmla="*/ 1962577 h 1962577"/>
                <a:gd name="connsiteX3" fmla="*/ 0 w 203734"/>
                <a:gd name="connsiteY3" fmla="*/ 1962577 h 1962577"/>
                <a:gd name="connsiteX4" fmla="*/ 861 w 203734"/>
                <a:gd name="connsiteY4" fmla="*/ 1930481 h 1962577"/>
                <a:gd name="connsiteX5" fmla="*/ 168890 w 203734"/>
                <a:gd name="connsiteY5" fmla="*/ 27735 h 1962577"/>
                <a:gd name="connsiteX6" fmla="*/ 203734 w 203734"/>
                <a:gd name="connsiteY6" fmla="*/ 34 h 19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734" h="1962577">
                  <a:moveTo>
                    <a:pt x="203734" y="34"/>
                  </a:moveTo>
                  <a:cubicBezTo>
                    <a:pt x="84994" y="510675"/>
                    <a:pt x="48957" y="1435542"/>
                    <a:pt x="38502" y="1942127"/>
                  </a:cubicBezTo>
                  <a:lnTo>
                    <a:pt x="38124" y="1962577"/>
                  </a:lnTo>
                  <a:lnTo>
                    <a:pt x="0" y="1962577"/>
                  </a:lnTo>
                  <a:lnTo>
                    <a:pt x="861" y="1930481"/>
                  </a:lnTo>
                  <a:cubicBezTo>
                    <a:pt x="15196" y="1428054"/>
                    <a:pt x="54378" y="534635"/>
                    <a:pt x="168890" y="27735"/>
                  </a:cubicBezTo>
                  <a:cubicBezTo>
                    <a:pt x="168890" y="27735"/>
                    <a:pt x="186897" y="-1137"/>
                    <a:pt x="203734" y="3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16304340" flipH="1">
              <a:off x="178634" y="4276817"/>
              <a:ext cx="888787" cy="885044"/>
              <a:chOff x="4277517" y="3752400"/>
              <a:chExt cx="1154448" cy="1149586"/>
            </a:xfrm>
          </p:grpSpPr>
          <p:sp>
            <p:nvSpPr>
              <p:cNvPr id="34" name="Freeform 33"/>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grpSp>
        <p:nvGrpSpPr>
          <p:cNvPr id="83" name="Group 82"/>
          <p:cNvGrpSpPr/>
          <p:nvPr/>
        </p:nvGrpSpPr>
        <p:grpSpPr>
          <a:xfrm>
            <a:off x="10666412" y="2618021"/>
            <a:ext cx="1376735" cy="4239979"/>
            <a:chOff x="10666412" y="2618021"/>
            <a:chExt cx="1376735" cy="4239979"/>
          </a:xfrm>
        </p:grpSpPr>
        <p:sp>
          <p:nvSpPr>
            <p:cNvPr id="82" name="Freeform 13"/>
            <p:cNvSpPr>
              <a:spLocks noEditPoints="1"/>
            </p:cNvSpPr>
            <p:nvPr/>
          </p:nvSpPr>
          <p:spPr bwMode="auto">
            <a:xfrm>
              <a:off x="11081335" y="4464333"/>
              <a:ext cx="842070" cy="2393667"/>
            </a:xfrm>
            <a:custGeom>
              <a:avLst/>
              <a:gdLst>
                <a:gd name="T0" fmla="*/ 31 w 274"/>
                <a:gd name="T1" fmla="*/ 768 h 826"/>
                <a:gd name="T2" fmla="*/ 21 w 274"/>
                <a:gd name="T3" fmla="*/ 826 h 826"/>
                <a:gd name="T4" fmla="*/ 29 w 274"/>
                <a:gd name="T5" fmla="*/ 826 h 826"/>
                <a:gd name="T6" fmla="*/ 107 w 274"/>
                <a:gd name="T7" fmla="*/ 491 h 826"/>
                <a:gd name="T8" fmla="*/ 139 w 274"/>
                <a:gd name="T9" fmla="*/ 364 h 826"/>
                <a:gd name="T10" fmla="*/ 272 w 274"/>
                <a:gd name="T11" fmla="*/ 359 h 826"/>
                <a:gd name="T12" fmla="*/ 274 w 274"/>
                <a:gd name="T13" fmla="*/ 351 h 826"/>
                <a:gd name="T14" fmla="*/ 141 w 274"/>
                <a:gd name="T15" fmla="*/ 354 h 826"/>
                <a:gd name="T16" fmla="*/ 139 w 274"/>
                <a:gd name="T17" fmla="*/ 0 h 826"/>
                <a:gd name="T18" fmla="*/ 132 w 274"/>
                <a:gd name="T19" fmla="*/ 3 h 826"/>
                <a:gd name="T20" fmla="*/ 131 w 274"/>
                <a:gd name="T21" fmla="*/ 357 h 826"/>
                <a:gd name="T22" fmla="*/ 96 w 274"/>
                <a:gd name="T23" fmla="*/ 382 h 826"/>
                <a:gd name="T24" fmla="*/ 50 w 274"/>
                <a:gd name="T25" fmla="*/ 451 h 826"/>
                <a:gd name="T26" fmla="*/ 21 w 274"/>
                <a:gd name="T27" fmla="*/ 393 h 826"/>
                <a:gd name="T28" fmla="*/ 14 w 274"/>
                <a:gd name="T29" fmla="*/ 396 h 826"/>
                <a:gd name="T30" fmla="*/ 45 w 274"/>
                <a:gd name="T31" fmla="*/ 462 h 826"/>
                <a:gd name="T32" fmla="*/ 31 w 274"/>
                <a:gd name="T33" fmla="*/ 768 h 826"/>
                <a:gd name="T34" fmla="*/ 102 w 274"/>
                <a:gd name="T35" fmla="*/ 389 h 826"/>
                <a:gd name="T36" fmla="*/ 129 w 274"/>
                <a:gd name="T37" fmla="*/ 369 h 826"/>
                <a:gd name="T38" fmla="*/ 98 w 274"/>
                <a:gd name="T39" fmla="*/ 489 h 826"/>
                <a:gd name="T40" fmla="*/ 36 w 274"/>
                <a:gd name="T41" fmla="*/ 744 h 826"/>
                <a:gd name="T42" fmla="*/ 102 w 274"/>
                <a:gd name="T43" fmla="*/ 389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826">
                  <a:moveTo>
                    <a:pt x="31" y="768"/>
                  </a:moveTo>
                  <a:cubicBezTo>
                    <a:pt x="27" y="787"/>
                    <a:pt x="24" y="806"/>
                    <a:pt x="21" y="826"/>
                  </a:cubicBezTo>
                  <a:cubicBezTo>
                    <a:pt x="29" y="826"/>
                    <a:pt x="29" y="826"/>
                    <a:pt x="29" y="826"/>
                  </a:cubicBezTo>
                  <a:cubicBezTo>
                    <a:pt x="51" y="698"/>
                    <a:pt x="81" y="589"/>
                    <a:pt x="107" y="491"/>
                  </a:cubicBezTo>
                  <a:cubicBezTo>
                    <a:pt x="118" y="446"/>
                    <a:pt x="129" y="404"/>
                    <a:pt x="139" y="364"/>
                  </a:cubicBezTo>
                  <a:cubicBezTo>
                    <a:pt x="174" y="348"/>
                    <a:pt x="219" y="346"/>
                    <a:pt x="272" y="359"/>
                  </a:cubicBezTo>
                  <a:cubicBezTo>
                    <a:pt x="274" y="351"/>
                    <a:pt x="274" y="351"/>
                    <a:pt x="274" y="351"/>
                  </a:cubicBezTo>
                  <a:cubicBezTo>
                    <a:pt x="222" y="338"/>
                    <a:pt x="178" y="338"/>
                    <a:pt x="141" y="354"/>
                  </a:cubicBezTo>
                  <a:cubicBezTo>
                    <a:pt x="173" y="217"/>
                    <a:pt x="184" y="107"/>
                    <a:pt x="139" y="0"/>
                  </a:cubicBezTo>
                  <a:cubicBezTo>
                    <a:pt x="132" y="3"/>
                    <a:pt x="132" y="3"/>
                    <a:pt x="132" y="3"/>
                  </a:cubicBezTo>
                  <a:cubicBezTo>
                    <a:pt x="177" y="109"/>
                    <a:pt x="164" y="220"/>
                    <a:pt x="131" y="357"/>
                  </a:cubicBezTo>
                  <a:cubicBezTo>
                    <a:pt x="119" y="364"/>
                    <a:pt x="107" y="372"/>
                    <a:pt x="96" y="382"/>
                  </a:cubicBezTo>
                  <a:cubicBezTo>
                    <a:pt x="76" y="401"/>
                    <a:pt x="61" y="424"/>
                    <a:pt x="50" y="451"/>
                  </a:cubicBezTo>
                  <a:cubicBezTo>
                    <a:pt x="21" y="393"/>
                    <a:pt x="21" y="393"/>
                    <a:pt x="21" y="393"/>
                  </a:cubicBezTo>
                  <a:cubicBezTo>
                    <a:pt x="14" y="396"/>
                    <a:pt x="14" y="396"/>
                    <a:pt x="14" y="396"/>
                  </a:cubicBezTo>
                  <a:cubicBezTo>
                    <a:pt x="45" y="462"/>
                    <a:pt x="45" y="462"/>
                    <a:pt x="45" y="462"/>
                  </a:cubicBezTo>
                  <a:cubicBezTo>
                    <a:pt x="0" y="584"/>
                    <a:pt x="29" y="756"/>
                    <a:pt x="31" y="768"/>
                  </a:cubicBezTo>
                  <a:close/>
                  <a:moveTo>
                    <a:pt x="102" y="389"/>
                  </a:moveTo>
                  <a:cubicBezTo>
                    <a:pt x="110" y="381"/>
                    <a:pt x="119" y="374"/>
                    <a:pt x="129" y="369"/>
                  </a:cubicBezTo>
                  <a:cubicBezTo>
                    <a:pt x="120" y="407"/>
                    <a:pt x="110" y="447"/>
                    <a:pt x="98" y="489"/>
                  </a:cubicBezTo>
                  <a:cubicBezTo>
                    <a:pt x="78" y="566"/>
                    <a:pt x="55" y="650"/>
                    <a:pt x="36" y="744"/>
                  </a:cubicBezTo>
                  <a:cubicBezTo>
                    <a:pt x="28" y="675"/>
                    <a:pt x="11" y="473"/>
                    <a:pt x="102" y="38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rot="18719809">
              <a:off x="11765934" y="6045503"/>
              <a:ext cx="200698" cy="20069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p:cNvSpPr>
            <p:nvPr/>
          </p:nvSpPr>
          <p:spPr bwMode="auto">
            <a:xfrm rot="18719809" flipV="1">
              <a:off x="11572170" y="2616716"/>
              <a:ext cx="106135" cy="108746"/>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3" name="Freeform 5"/>
            <p:cNvSpPr>
              <a:spLocks/>
            </p:cNvSpPr>
            <p:nvPr/>
          </p:nvSpPr>
          <p:spPr bwMode="auto">
            <a:xfrm rot="18200584">
              <a:off x="11560581" y="5201813"/>
              <a:ext cx="5528" cy="11055"/>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Line 6"/>
            <p:cNvSpPr>
              <a:spLocks noChangeShapeType="1"/>
            </p:cNvSpPr>
            <p:nvPr/>
          </p:nvSpPr>
          <p:spPr bwMode="auto">
            <a:xfrm rot="18200584" flipH="1" flipV="1">
              <a:off x="11560581" y="5201813"/>
              <a:ext cx="5528" cy="110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rot="18694609">
              <a:off x="11379664" y="4584602"/>
              <a:ext cx="437369" cy="481059"/>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6" name="Freeform 25"/>
            <p:cNvSpPr>
              <a:spLocks/>
            </p:cNvSpPr>
            <p:nvPr/>
          </p:nvSpPr>
          <p:spPr bwMode="auto">
            <a:xfrm rot="16884820">
              <a:off x="10934141" y="5972481"/>
              <a:ext cx="304390" cy="345390"/>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6"/>
            <p:cNvSpPr>
              <a:spLocks/>
            </p:cNvSpPr>
            <p:nvPr/>
          </p:nvSpPr>
          <p:spPr bwMode="auto">
            <a:xfrm rot="18200584">
              <a:off x="11077105" y="3154034"/>
              <a:ext cx="172736" cy="172736"/>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rot="18200584">
              <a:off x="11129266" y="4557578"/>
              <a:ext cx="129897" cy="131280"/>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p:nvSpPr>
          <p:spPr bwMode="auto">
            <a:xfrm rot="18200584">
              <a:off x="11516723" y="3589667"/>
              <a:ext cx="84296" cy="77386"/>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rot="18200584">
              <a:off x="11446291" y="6327413"/>
              <a:ext cx="140953" cy="139571"/>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rot="18200584">
              <a:off x="10778184" y="6620087"/>
              <a:ext cx="11055"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76"/>
            <p:cNvSpPr>
              <a:spLocks noChangeShapeType="1"/>
            </p:cNvSpPr>
            <p:nvPr/>
          </p:nvSpPr>
          <p:spPr bwMode="auto">
            <a:xfrm rot="18200584" flipH="1">
              <a:off x="10778184" y="6620087"/>
              <a:ext cx="110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8"/>
            <p:cNvSpPr>
              <a:spLocks/>
            </p:cNvSpPr>
            <p:nvPr/>
          </p:nvSpPr>
          <p:spPr bwMode="auto">
            <a:xfrm rot="18200584">
              <a:off x="11631202" y="5236123"/>
              <a:ext cx="410585" cy="413304"/>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p:cNvSpPr>
              <a:spLocks/>
            </p:cNvSpPr>
            <p:nvPr/>
          </p:nvSpPr>
          <p:spPr bwMode="auto">
            <a:xfrm rot="18200584">
              <a:off x="11729090" y="5334011"/>
              <a:ext cx="214810" cy="21753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p:cNvSpPr>
              <a:spLocks/>
            </p:cNvSpPr>
            <p:nvPr/>
          </p:nvSpPr>
          <p:spPr bwMode="auto">
            <a:xfrm rot="18200584">
              <a:off x="11387846" y="6491559"/>
              <a:ext cx="82913" cy="9120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p:cNvSpPr>
              <a:spLocks/>
            </p:cNvSpPr>
            <p:nvPr/>
          </p:nvSpPr>
          <p:spPr bwMode="auto">
            <a:xfrm rot="18654775">
              <a:off x="11285659" y="4098012"/>
              <a:ext cx="439370" cy="430587"/>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0"/>
            <p:cNvSpPr>
              <a:spLocks/>
            </p:cNvSpPr>
            <p:nvPr/>
          </p:nvSpPr>
          <p:spPr bwMode="auto">
            <a:xfrm rot="18654775" flipV="1">
              <a:off x="11435559" y="4243519"/>
              <a:ext cx="139573" cy="139573"/>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4"/>
            <p:cNvSpPr>
              <a:spLocks/>
            </p:cNvSpPr>
            <p:nvPr/>
          </p:nvSpPr>
          <p:spPr bwMode="auto">
            <a:xfrm rot="18200584">
              <a:off x="11789521" y="5396741"/>
              <a:ext cx="93948" cy="9207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p:nvGrpSpPr>
          <p:grpSpPr>
            <a:xfrm rot="21311827">
              <a:off x="11197677" y="5664822"/>
              <a:ext cx="407354" cy="408816"/>
              <a:chOff x="11057071" y="5480091"/>
              <a:chExt cx="473402" cy="475102"/>
            </a:xfrm>
          </p:grpSpPr>
          <p:sp>
            <p:nvSpPr>
              <p:cNvPr id="65" name="Freeform 83"/>
              <p:cNvSpPr>
                <a:spLocks/>
              </p:cNvSpPr>
              <p:nvPr/>
            </p:nvSpPr>
            <p:spPr bwMode="auto">
              <a:xfrm rot="18488757">
                <a:off x="11056221" y="5480941"/>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0"/>
              <p:cNvSpPr>
                <a:spLocks/>
              </p:cNvSpPr>
              <p:nvPr/>
            </p:nvSpPr>
            <p:spPr bwMode="auto">
              <a:xfrm rot="18488757">
                <a:off x="11172328" y="5596198"/>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rot="18488757">
                <a:off x="11244787" y="5668863"/>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rot="21311827">
              <a:off x="10666412" y="5053297"/>
              <a:ext cx="643645" cy="641225"/>
              <a:chOff x="10472909" y="4641517"/>
              <a:chExt cx="895542" cy="892175"/>
            </a:xfrm>
          </p:grpSpPr>
          <p:sp>
            <p:nvSpPr>
              <p:cNvPr id="61" name="Freeform 32"/>
              <p:cNvSpPr>
                <a:spLocks/>
              </p:cNvSpPr>
              <p:nvPr/>
            </p:nvSpPr>
            <p:spPr bwMode="auto">
              <a:xfrm rot="17579822">
                <a:off x="10474592" y="4639834"/>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3"/>
              <p:cNvSpPr>
                <a:spLocks/>
              </p:cNvSpPr>
              <p:nvPr/>
            </p:nvSpPr>
            <p:spPr bwMode="auto">
              <a:xfrm rot="17579822">
                <a:off x="10640041" y="4805497"/>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p:cNvSpPr>
              <p:nvPr/>
            </p:nvSpPr>
            <p:spPr bwMode="auto">
              <a:xfrm rot="17579822">
                <a:off x="10728400" y="4894600"/>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p:nvPr/>
            </p:nvSpPr>
            <p:spPr>
              <a:xfrm rot="17579822" flipH="1">
                <a:off x="10844479" y="5011405"/>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a:xfrm>
            <a:off x="1524000" y="1709738"/>
            <a:ext cx="9144000" cy="2862262"/>
          </a:xfrm>
        </p:spPr>
        <p:txBody>
          <a:bodyPr anchor="b">
            <a:normAutofit/>
          </a:bodyPr>
          <a:lstStyle>
            <a:lvl1pPr>
              <a:defRPr sz="5200"/>
            </a:lvl1pPr>
          </a:lstStyle>
          <a:p>
            <a:r>
              <a:rPr lang="en-US"/>
              <a:t>Click to edit Master title style</a:t>
            </a:r>
          </a:p>
        </p:txBody>
      </p:sp>
      <p:sp>
        <p:nvSpPr>
          <p:cNvPr id="3" name="Text Placeholder 2"/>
          <p:cNvSpPr>
            <a:spLocks noGrp="1"/>
          </p:cNvSpPr>
          <p:nvPr>
            <p:ph type="body" idx="1"/>
          </p:nvPr>
        </p:nvSpPr>
        <p:spPr>
          <a:xfrm>
            <a:off x="1524000" y="4589463"/>
            <a:ext cx="9144000" cy="1280160"/>
          </a:xfr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3316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C1B7E7D-B1C3-4D38-A3E7-DB661474DFA3}" type="datetime1">
              <a:rPr lang="en-US" smtClean="0"/>
              <a:t>8/31/2024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1352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1665A98-BAEE-4D67-82E9-CE341A8B1BD7}" type="datetime1">
              <a:rPr lang="en-US" smtClean="0"/>
              <a:t>8/31/2024</a:t>
            </a:fld>
            <a:endParaRPr lang="en-US"/>
          </a:p>
        </p:txBody>
      </p:sp>
      <p:sp>
        <p:nvSpPr>
          <p:cNvPr id="9" name="Slide Number Placeholder 8"/>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5480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3DF3676-3175-4B01-98B5-6DAE028379AE}" type="datetime1">
              <a:rPr lang="en-US" smtClean="0"/>
              <a:t>8/31/2024</a:t>
            </a:fld>
            <a:endParaRPr lang="en-US"/>
          </a:p>
        </p:txBody>
      </p:sp>
      <p:sp>
        <p:nvSpPr>
          <p:cNvPr id="5" name="Slide Number Placeholder 4"/>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348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C70FE93-8C9D-445F-8DF8-8B1CC97CC7C0}" type="datetime1">
              <a:rPr lang="en-US" smtClean="0"/>
              <a:t>8/31/2024</a:t>
            </a:fld>
            <a:endParaRPr lang="en-US"/>
          </a:p>
        </p:txBody>
      </p:sp>
      <p:sp>
        <p:nvSpPr>
          <p:cNvPr id="4" name="Slide Number Placeholder 3"/>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2249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6440"/>
            <a:ext cx="3200400" cy="219456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838200"/>
            <a:ext cx="6400800" cy="5181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97724" y="4258426"/>
            <a:ext cx="3203448" cy="1761373"/>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0A4EF1E-763C-49B4-B17B-F97011BFC2C2}" type="datetime1">
              <a:rPr lang="en-US" smtClean="0"/>
              <a:t>8/31/2024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05536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3392"/>
            <a:ext cx="3200400" cy="2194560"/>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838200"/>
            <a:ext cx="6400800" cy="5181600"/>
          </a:xfrm>
          <a:solidFill>
            <a:schemeClr val="bg2">
              <a:lumMod val="90000"/>
            </a:schemeClr>
          </a:solidFill>
          <a:ln w="76200">
            <a:solidFill>
              <a:schemeClr val="bg1"/>
            </a:solidFill>
            <a:miter lim="800000"/>
          </a:ln>
        </p:spPr>
        <p:txBody>
          <a:bodyPr tIns="36576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699248" y="4255008"/>
            <a:ext cx="3200400" cy="1764792"/>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F0800FDC-A43D-4B5A-B091-F5339D0144BE}" type="datetime1">
              <a:rPr lang="en-US" smtClean="0"/>
              <a:t>8/31/2024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0631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66000"/>
                <a:lumOff val="34000"/>
              </a:schemeClr>
            </a:gs>
            <a:gs pos="62000">
              <a:schemeClr val="bg2">
                <a:lumMod val="90000"/>
              </a:schemeClr>
            </a:gs>
            <a:gs pos="74000">
              <a:schemeClr val="bg2">
                <a:lumMod val="9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grpSp>
        <p:nvGrpSpPr>
          <p:cNvPr id="63" name="Group 62"/>
          <p:cNvGrpSpPr/>
          <p:nvPr userDrawn="1"/>
        </p:nvGrpSpPr>
        <p:grpSpPr>
          <a:xfrm>
            <a:off x="11123612" y="4051301"/>
            <a:ext cx="965215" cy="2807461"/>
            <a:chOff x="11123612" y="4051301"/>
            <a:chExt cx="965215" cy="2807461"/>
          </a:xfrm>
        </p:grpSpPr>
        <p:sp>
          <p:nvSpPr>
            <p:cNvPr id="38" name="Freeform 44"/>
            <p:cNvSpPr>
              <a:spLocks/>
            </p:cNvSpPr>
            <p:nvPr userDrawn="1"/>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5"/>
            <p:cNvSpPr>
              <a:spLocks noChangeShapeType="1"/>
            </p:cNvSpPr>
            <p:nvPr userDrawn="1"/>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6"/>
            <p:cNvSpPr>
              <a:spLocks/>
            </p:cNvSpPr>
            <p:nvPr userDrawn="1"/>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p:cNvSpPr>
              <a:spLocks/>
            </p:cNvSpPr>
            <p:nvPr userDrawn="1"/>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8"/>
            <p:cNvSpPr>
              <a:spLocks/>
            </p:cNvSpPr>
            <p:nvPr userDrawn="1"/>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9"/>
            <p:cNvSpPr>
              <a:spLocks/>
            </p:cNvSpPr>
            <p:nvPr userDrawn="1"/>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userDrawn="1"/>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p:cNvSpPr>
            <p:nvPr userDrawn="1"/>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userDrawn="1"/>
        </p:nvGrpSpPr>
        <p:grpSpPr>
          <a:xfrm>
            <a:off x="44450" y="1370013"/>
            <a:ext cx="1198563" cy="5487987"/>
            <a:chOff x="44450" y="1370013"/>
            <a:chExt cx="1198563" cy="5487987"/>
          </a:xfrm>
        </p:grpSpPr>
        <p:sp>
          <p:nvSpPr>
            <p:cNvPr id="9" name="Freeform 5"/>
            <p:cNvSpPr>
              <a:spLocks/>
            </p:cNvSpPr>
            <p:nvPr userDrawn="1"/>
          </p:nvSpPr>
          <p:spPr bwMode="auto">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userDrawn="1"/>
          </p:nvSpPr>
          <p:spPr bwMode="auto">
            <a:xfrm>
              <a:off x="277813" y="6858000"/>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userDrawn="1"/>
          </p:nvSpPr>
          <p:spPr bwMode="auto">
            <a:xfrm>
              <a:off x="273050"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7"/>
            <p:cNvSpPr>
              <a:spLocks noChangeShapeType="1"/>
            </p:cNvSpPr>
            <p:nvPr userDrawn="1"/>
          </p:nvSpPr>
          <p:spPr bwMode="auto">
            <a:xfrm>
              <a:off x="608013"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userDrawn="1"/>
          </p:nvGrpSpPr>
          <p:grpSpPr>
            <a:xfrm rot="21049918">
              <a:off x="516851" y="3319634"/>
              <a:ext cx="682233" cy="504823"/>
              <a:chOff x="452438" y="3540125"/>
              <a:chExt cx="750888" cy="555625"/>
            </a:xfrm>
          </p:grpSpPr>
          <p:sp>
            <p:nvSpPr>
              <p:cNvPr id="29" name="Freeform 28"/>
              <p:cNvSpPr>
                <a:spLocks/>
              </p:cNvSpPr>
              <p:nvPr userDrawn="1"/>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Oval 30"/>
            <p:cNvSpPr>
              <a:spLocks noChangeArrowheads="1"/>
            </p:cNvSpPr>
            <p:nvPr userDrawn="1"/>
          </p:nvSpPr>
          <p:spPr bwMode="auto">
            <a:xfrm flipH="1">
              <a:off x="822178" y="5832156"/>
              <a:ext cx="82550" cy="6985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p:cNvSpPr>
              <a:spLocks/>
            </p:cNvSpPr>
            <p:nvPr userDrawn="1"/>
          </p:nvSpPr>
          <p:spPr bwMode="auto">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p:cNvSpPr>
            <p:nvPr userDrawn="1"/>
          </p:nvSpPr>
          <p:spPr bwMode="auto">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33"/>
            <p:cNvSpPr>
              <a:spLocks noChangeArrowheads="1"/>
            </p:cNvSpPr>
            <p:nvPr userDrawn="1"/>
          </p:nvSpPr>
          <p:spPr bwMode="auto">
            <a:xfrm flipH="1">
              <a:off x="546100" y="1807440"/>
              <a:ext cx="82550" cy="698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8"/>
            <p:cNvSpPr>
              <a:spLocks/>
            </p:cNvSpPr>
            <p:nvPr userDrawn="1"/>
          </p:nvSpPr>
          <p:spPr bwMode="auto">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userDrawn="1"/>
          </p:nvGrpSpPr>
          <p:grpSpPr>
            <a:xfrm>
              <a:off x="603252" y="4833897"/>
              <a:ext cx="607348" cy="609642"/>
              <a:chOff x="2051052" y="5522596"/>
              <a:chExt cx="892175" cy="895542"/>
            </a:xfrm>
          </p:grpSpPr>
          <p:sp>
            <p:nvSpPr>
              <p:cNvPr id="50" name="Freeform 5"/>
              <p:cNvSpPr>
                <a:spLocks/>
              </p:cNvSpPr>
              <p:nvPr userDrawn="1"/>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6"/>
              <p:cNvSpPr>
                <a:spLocks noChangeShapeType="1"/>
              </p:cNvSpPr>
              <p:nvPr userDrawn="1"/>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userDrawn="1"/>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p:nvPr userDrawn="1"/>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userDrawn="1"/>
          </p:nvGrpSpPr>
          <p:grpSpPr>
            <a:xfrm rot="19876682">
              <a:off x="80098" y="1916305"/>
              <a:ext cx="878030" cy="874332"/>
              <a:chOff x="4277517" y="3752400"/>
              <a:chExt cx="1154448" cy="1149586"/>
            </a:xfrm>
          </p:grpSpPr>
          <p:sp>
            <p:nvSpPr>
              <p:cNvPr id="57" name="Freeform 56"/>
              <p:cNvSpPr>
                <a:spLocks/>
              </p:cNvSpPr>
              <p:nvPr userDrawn="1"/>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userDrawn="1"/>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userDrawn="1"/>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1"/>
              <p:cNvSpPr>
                <a:spLocks/>
              </p:cNvSpPr>
              <p:nvPr userDrawn="1"/>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2"/>
              <p:cNvSpPr>
                <a:spLocks/>
              </p:cNvSpPr>
              <p:nvPr userDrawn="1"/>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sp>
        <p:nvSpPr>
          <p:cNvPr id="2" name="Title Placeholder 1"/>
          <p:cNvSpPr>
            <a:spLocks noGrp="1"/>
          </p:cNvSpPr>
          <p:nvPr>
            <p:ph type="title"/>
          </p:nvPr>
        </p:nvSpPr>
        <p:spPr>
          <a:xfrm>
            <a:off x="1524000" y="565653"/>
            <a:ext cx="91440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900823"/>
            <a:ext cx="91440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38200" y="6400800"/>
            <a:ext cx="8001000" cy="202416"/>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4" name="Date Placeholder 3"/>
          <p:cNvSpPr>
            <a:spLocks noGrp="1"/>
          </p:cNvSpPr>
          <p:nvPr>
            <p:ph type="dt" sz="half" idx="2"/>
          </p:nvPr>
        </p:nvSpPr>
        <p:spPr>
          <a:xfrm>
            <a:off x="9259887" y="6400800"/>
            <a:ext cx="2094705" cy="202416"/>
          </a:xfrm>
          <a:prstGeom prst="rect">
            <a:avLst/>
          </a:prstGeom>
        </p:spPr>
        <p:txBody>
          <a:bodyPr vert="horz" lIns="91440" tIns="45720" rIns="91440" bIns="45720" rtlCol="0" anchor="ctr"/>
          <a:lstStyle>
            <a:lvl1pPr algn="r">
              <a:defRPr sz="1200">
                <a:solidFill>
                  <a:schemeClr val="tx1"/>
                </a:solidFill>
              </a:defRPr>
            </a:lvl1pPr>
          </a:lstStyle>
          <a:p>
            <a:fld id="{EAB6F22D-34FA-43A4-B48A-40A230D6062C}" type="datetime1">
              <a:rPr lang="en-US" smtClean="0"/>
              <a:pPr/>
              <a:t>8/31/2024</a:t>
            </a:fld>
            <a:endParaRPr lang="en-US"/>
          </a:p>
        </p:txBody>
      </p:sp>
      <p:sp>
        <p:nvSpPr>
          <p:cNvPr id="6" name="Slide Number Placeholder 5"/>
          <p:cNvSpPr>
            <a:spLocks noGrp="1"/>
          </p:cNvSpPr>
          <p:nvPr>
            <p:ph type="sldNum" sz="quarter" idx="4"/>
          </p:nvPr>
        </p:nvSpPr>
        <p:spPr>
          <a:xfrm>
            <a:off x="11737975" y="6400800"/>
            <a:ext cx="418630" cy="202416"/>
          </a:xfrm>
          <a:prstGeom prst="rect">
            <a:avLst/>
          </a:prstGeom>
        </p:spPr>
        <p:txBody>
          <a:bodyPr vert="horz" lIns="91440" tIns="45720" rIns="91440" bIns="45720" rtlCol="0" anchor="ctr"/>
          <a:lstStyle>
            <a:lvl1pPr algn="l">
              <a:defRPr sz="1200">
                <a:solidFill>
                  <a:schemeClr val="tx1"/>
                </a:solidFill>
              </a:defRPr>
            </a:lvl1pPr>
          </a:lstStyle>
          <a:p>
            <a:fld id="{484FD59D-33F1-4A76-843D-E67207CAFE54}" type="slidenum">
              <a:rPr lang="en-US" smtClean="0"/>
              <a:pPr/>
              <a:t>‹#›</a:t>
            </a:fld>
            <a:endParaRPr lang="en-US"/>
          </a:p>
        </p:txBody>
      </p:sp>
    </p:spTree>
    <p:extLst>
      <p:ext uri="{BB962C8B-B14F-4D97-AF65-F5344CB8AC3E}">
        <p14:creationId xmlns:p14="http://schemas.microsoft.com/office/powerpoint/2010/main" val="154554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9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9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9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researchleap.com/can-we-rely-on-job-satisfaction-to-reduce-job-stress/"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pngall.com/employment-png/download/53909"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pngall.com/solution-png/download/36797"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pngall.com/solution-png/download/36792"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2012books.lardbucket.org/books/public-speaking-practice-and-ethics/s14-02-steps-of-a-conclusion.html"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amsinnorth.com/2014/11/november-15th.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hyperlink" Target="http://www.picpedia.org/highway-signs/p/proble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urses.lumenlearning.com/suny-esc-wm-englishcomposition1/chapter/revision-overview/" TargetMode="External"/><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BB5C4-00BC-4C05-1C72-EB4813E92AFD}"/>
              </a:ext>
            </a:extLst>
          </p:cNvPr>
          <p:cNvSpPr>
            <a:spLocks noGrp="1"/>
          </p:cNvSpPr>
          <p:nvPr>
            <p:ph type="ctrTitle"/>
          </p:nvPr>
        </p:nvSpPr>
        <p:spPr>
          <a:xfrm>
            <a:off x="1639018" y="244102"/>
            <a:ext cx="9115246" cy="1260555"/>
          </a:xfrm>
        </p:spPr>
        <p:txBody>
          <a:bodyPr>
            <a:normAutofit fontScale="90000"/>
          </a:bodyPr>
          <a:lstStyle/>
          <a:p>
            <a:br>
              <a:rPr lang="en-US" sz="4800" b="1"/>
            </a:br>
            <a:r>
              <a:rPr lang="en-US" sz="4800" b="1"/>
              <a:t>EMPLOYEE DATA ANALYSIS USING EXCEL</a:t>
            </a:r>
          </a:p>
        </p:txBody>
      </p:sp>
      <p:pic>
        <p:nvPicPr>
          <p:cNvPr id="6" name="Picture 5" descr="A cartoon of a person sitting at a desk with a computer&#10;&#10;Description automatically generated">
            <a:extLst>
              <a:ext uri="{FF2B5EF4-FFF2-40B4-BE49-F238E27FC236}">
                <a16:creationId xmlns:a16="http://schemas.microsoft.com/office/drawing/2014/main" id="{36973282-0AFE-2CC0-81A9-E67A00DE9EC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79" y="2356"/>
            <a:ext cx="1627675" cy="1368395"/>
          </a:xfrm>
          <a:prstGeom prst="rect">
            <a:avLst/>
          </a:prstGeom>
        </p:spPr>
      </p:pic>
      <p:sp>
        <p:nvSpPr>
          <p:cNvPr id="7" name="TextBox 6">
            <a:extLst>
              <a:ext uri="{FF2B5EF4-FFF2-40B4-BE49-F238E27FC236}">
                <a16:creationId xmlns:a16="http://schemas.microsoft.com/office/drawing/2014/main" id="{E8A8FEF8-D434-0C5B-BD86-4CEF95E13608}"/>
              </a:ext>
            </a:extLst>
          </p:cNvPr>
          <p:cNvSpPr txBox="1"/>
          <p:nvPr/>
        </p:nvSpPr>
        <p:spPr>
          <a:xfrm>
            <a:off x="9558627" y="9175172"/>
            <a:ext cx="1900094" cy="81973"/>
          </a:xfrm>
          <a:prstGeom prst="rect">
            <a:avLst/>
          </a:prstGeom>
        </p:spPr>
        <p:txBody>
          <a:bodyPr>
            <a:normAutofit fontScale="25000" lnSpcReduction="20000"/>
          </a:bodyPr>
          <a:lstStyle/>
          <a:p>
            <a:r>
              <a:rPr lang="en-US"/>
              <a:t>ThePhoto by PhotoAuthor is licensed under CCYYSA.</a:t>
            </a:r>
          </a:p>
        </p:txBody>
      </p:sp>
      <p:pic>
        <p:nvPicPr>
          <p:cNvPr id="15" name="Picture 14" descr="A group of people with different colored faces&#10;&#10;Description automatically generated">
            <a:extLst>
              <a:ext uri="{FF2B5EF4-FFF2-40B4-BE49-F238E27FC236}">
                <a16:creationId xmlns:a16="http://schemas.microsoft.com/office/drawing/2014/main" id="{15DAC09B-F68D-4FCF-7133-7CA94E20F78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297440" y="262282"/>
            <a:ext cx="1900808" cy="1452836"/>
          </a:xfrm>
          <a:prstGeom prst="rect">
            <a:avLst/>
          </a:prstGeom>
        </p:spPr>
      </p:pic>
      <p:sp>
        <p:nvSpPr>
          <p:cNvPr id="4" name="Subtitle 3">
            <a:extLst>
              <a:ext uri="{FF2B5EF4-FFF2-40B4-BE49-F238E27FC236}">
                <a16:creationId xmlns:a16="http://schemas.microsoft.com/office/drawing/2014/main" id="{2D1E9CF1-6D8C-D68A-82BE-59E90F4A377D}"/>
              </a:ext>
            </a:extLst>
          </p:cNvPr>
          <p:cNvSpPr>
            <a:spLocks noGrp="1"/>
          </p:cNvSpPr>
          <p:nvPr>
            <p:ph type="subTitle" idx="1"/>
          </p:nvPr>
        </p:nvSpPr>
        <p:spPr>
          <a:xfrm>
            <a:off x="-948904" y="2439983"/>
            <a:ext cx="14995582" cy="7006409"/>
          </a:xfrm>
        </p:spPr>
        <p:txBody>
          <a:bodyPr vert="horz" lIns="91440" tIns="45720" rIns="91440" bIns="45720" rtlCol="0" anchor="t">
            <a:normAutofit/>
          </a:bodyPr>
          <a:lstStyle/>
          <a:p>
            <a:r>
              <a:rPr lang="en-US" dirty="0"/>
              <a:t>STUDENT NAME: KARTHIGA .M                                                           </a:t>
            </a:r>
          </a:p>
          <a:p>
            <a:r>
              <a:rPr lang="en-US" dirty="0"/>
              <a:t>REGISTER NO: 312209994/6A1B5668E6FF1A9990B41E81FD1CF28B</a:t>
            </a:r>
          </a:p>
          <a:p>
            <a:r>
              <a:rPr lang="en-US"/>
              <a:t>DEPARTMENT: B.COM[GENERAL]                                                        </a:t>
            </a:r>
          </a:p>
          <a:p>
            <a:r>
              <a:rPr lang="en-US"/>
              <a:t>COLLEGE: VALLIAMMAL COLLEGE FOR WOMEN                            </a:t>
            </a:r>
          </a:p>
        </p:txBody>
      </p:sp>
    </p:spTree>
    <p:extLst>
      <p:ext uri="{BB962C8B-B14F-4D97-AF65-F5344CB8AC3E}">
        <p14:creationId xmlns:p14="http://schemas.microsoft.com/office/powerpoint/2010/main" val="32667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9" y="314289"/>
            <a:ext cx="10202172" cy="843090"/>
          </a:xfrm>
        </p:spPr>
        <p:txBody>
          <a:bodyPr>
            <a:normAutofit/>
          </a:bodyPr>
          <a:lstStyle/>
          <a:p>
            <a:r>
              <a:rPr lang="en-US" sz="4300" b="1" dirty="0"/>
              <a:t>THE " WOW " IN OUR SOLUTION</a:t>
            </a:r>
          </a:p>
        </p:txBody>
      </p:sp>
      <p:sp>
        <p:nvSpPr>
          <p:cNvPr id="3" name="Content Placeholder 2"/>
          <p:cNvSpPr>
            <a:spLocks noGrp="1"/>
          </p:cNvSpPr>
          <p:nvPr>
            <p:ph idx="1"/>
          </p:nvPr>
        </p:nvSpPr>
        <p:spPr>
          <a:xfrm>
            <a:off x="838200" y="1283899"/>
            <a:ext cx="10196422" cy="5411636"/>
          </a:xfrm>
        </p:spPr>
        <p:txBody>
          <a:bodyPr vert="horz" lIns="91440" tIns="45720" rIns="91440" bIns="45720" rtlCol="0" anchor="t">
            <a:normAutofit fontScale="92500" lnSpcReduction="20000"/>
          </a:bodyPr>
          <a:lstStyle/>
          <a:p>
            <a:r>
              <a:rPr lang="en-US" b="1" dirty="0">
                <a:ea typeface="+mn-lt"/>
                <a:cs typeface="+mn-lt"/>
              </a:rPr>
              <a:t>THERE ARE SOME OF THE "WOW" IN OUR SOLUTION :</a:t>
            </a:r>
            <a:endParaRPr lang="en-US" dirty="0">
              <a:ea typeface="+mn-lt"/>
              <a:cs typeface="+mn-lt"/>
            </a:endParaRPr>
          </a:p>
          <a:p>
            <a:r>
              <a:rPr lang="en-US" b="1" dirty="0">
                <a:ea typeface="+mn-lt"/>
                <a:cs typeface="+mn-lt"/>
              </a:rPr>
              <a:t>Unified Data Integration:</a:t>
            </a:r>
            <a:r>
              <a:rPr lang="en-US" dirty="0">
                <a:ea typeface="+mn-lt"/>
                <a:cs typeface="+mn-lt"/>
              </a:rPr>
              <a:t> Consolidates data from multiple sources into a single platform for a comprehensive view of employee performance.</a:t>
            </a:r>
            <a:endParaRPr lang="en-US"/>
          </a:p>
          <a:p>
            <a:r>
              <a:rPr lang="en-US" b="1" dirty="0">
                <a:ea typeface="+mn-lt"/>
                <a:cs typeface="+mn-lt"/>
              </a:rPr>
              <a:t>AI-Powered Insights:</a:t>
            </a:r>
            <a:r>
              <a:rPr lang="en-US" dirty="0">
                <a:ea typeface="+mn-lt"/>
                <a:cs typeface="+mn-lt"/>
              </a:rPr>
              <a:t> Utilizes machine learning to predict performa</a:t>
            </a:r>
            <a:r>
              <a:rPr lang="en-US" sz="2200" dirty="0">
                <a:ea typeface="+mn-lt"/>
                <a:cs typeface="+mn-lt"/>
              </a:rPr>
              <a:t>nc</a:t>
            </a:r>
            <a:r>
              <a:rPr lang="en-US" dirty="0">
                <a:ea typeface="+mn-lt"/>
                <a:cs typeface="+mn-lt"/>
              </a:rPr>
              <a:t>e trends and identify high-potential employees.</a:t>
            </a:r>
            <a:endParaRPr lang="en-US" dirty="0"/>
          </a:p>
          <a:p>
            <a:r>
              <a:rPr lang="en-US" b="1" dirty="0">
                <a:ea typeface="+mn-lt"/>
                <a:cs typeface="+mn-lt"/>
              </a:rPr>
              <a:t>Interactive Dashboards:</a:t>
            </a:r>
            <a:r>
              <a:rPr lang="en-US" dirty="0">
                <a:ea typeface="+mn-lt"/>
                <a:cs typeface="+mn-lt"/>
              </a:rPr>
              <a:t> Offers customizable, real-time visualizations with graphs and charts for dynamic performance analysis.</a:t>
            </a:r>
            <a:endParaRPr lang="en-US" dirty="0"/>
          </a:p>
          <a:p>
            <a:r>
              <a:rPr lang="en-US" b="1" dirty="0">
                <a:ea typeface="+mn-lt"/>
                <a:cs typeface="+mn-lt"/>
              </a:rPr>
              <a:t>Real-Time Monitoring:</a:t>
            </a:r>
            <a:r>
              <a:rPr lang="en-US" dirty="0">
                <a:ea typeface="+mn-lt"/>
                <a:cs typeface="+mn-lt"/>
              </a:rPr>
              <a:t> Provides up-to-date alerts and updates on key performance indicators.</a:t>
            </a:r>
            <a:endParaRPr lang="en-US" dirty="0"/>
          </a:p>
          <a:p>
            <a:r>
              <a:rPr lang="en-US" b="1" dirty="0">
                <a:ea typeface="+mn-lt"/>
                <a:cs typeface="+mn-lt"/>
              </a:rPr>
              <a:t>Automated Reporting:</a:t>
            </a:r>
            <a:r>
              <a:rPr lang="en-US" dirty="0">
                <a:ea typeface="+mn-lt"/>
                <a:cs typeface="+mn-lt"/>
              </a:rPr>
              <a:t> Generates consistent, automated performance reports with customizable templates.</a:t>
            </a:r>
            <a:endParaRPr lang="en-US" dirty="0"/>
          </a:p>
          <a:p>
            <a:r>
              <a:rPr lang="en-US" b="1" dirty="0">
                <a:ea typeface="+mn-lt"/>
                <a:cs typeface="+mn-lt"/>
              </a:rPr>
              <a:t>Secure Data Handling:</a:t>
            </a:r>
            <a:r>
              <a:rPr lang="en-US" dirty="0">
                <a:ea typeface="+mn-lt"/>
                <a:cs typeface="+mn-lt"/>
              </a:rPr>
              <a:t> Ensures data protection and regulatory compliance with robust security measures.</a:t>
            </a:r>
            <a:endParaRPr lang="en-US" dirty="0"/>
          </a:p>
          <a:p>
            <a:r>
              <a:rPr lang="en-US" b="1" dirty="0">
                <a:ea typeface="+mn-lt"/>
                <a:cs typeface="+mn-lt"/>
              </a:rPr>
              <a:t>User-Friendly Interface:</a:t>
            </a:r>
            <a:r>
              <a:rPr lang="en-US" dirty="0">
                <a:ea typeface="+mn-lt"/>
                <a:cs typeface="+mn-lt"/>
              </a:rPr>
              <a:t> Features an intuitive design with mobile access for easy navigation and use.</a:t>
            </a:r>
            <a:endParaRPr lang="en-US" dirty="0"/>
          </a:p>
          <a:p>
            <a:endParaRPr lang="en-US" dirty="0"/>
          </a:p>
        </p:txBody>
      </p:sp>
      <p:pic>
        <p:nvPicPr>
          <p:cNvPr id="8" name="Picture 7" descr="A light bulb and brain&#10;&#10;Description automatically generated">
            <a:extLst>
              <a:ext uri="{FF2B5EF4-FFF2-40B4-BE49-F238E27FC236}">
                <a16:creationId xmlns:a16="http://schemas.microsoft.com/office/drawing/2014/main" id="{8A6F982D-73A6-EB93-AB7D-5920F3BF47F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63255" y="310011"/>
            <a:ext cx="3328360" cy="1263413"/>
          </a:xfrm>
          <a:prstGeom prst="rect">
            <a:avLst/>
          </a:prstGeom>
        </p:spPr>
      </p:pic>
    </p:spTree>
    <p:extLst>
      <p:ext uri="{BB962C8B-B14F-4D97-AF65-F5344CB8AC3E}">
        <p14:creationId xmlns:p14="http://schemas.microsoft.com/office/powerpoint/2010/main" val="40586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8645" y="486818"/>
            <a:ext cx="6881003" cy="713693"/>
          </a:xfrm>
        </p:spPr>
        <p:txBody>
          <a:bodyPr>
            <a:normAutofit/>
          </a:bodyPr>
          <a:lstStyle/>
          <a:p>
            <a:r>
              <a:rPr lang="en-US" sz="4300" b="1" dirty="0"/>
              <a:t>MODELLING</a:t>
            </a:r>
          </a:p>
        </p:txBody>
      </p:sp>
      <p:sp>
        <p:nvSpPr>
          <p:cNvPr id="3" name="Content Placeholder 2"/>
          <p:cNvSpPr>
            <a:spLocks noGrp="1"/>
          </p:cNvSpPr>
          <p:nvPr>
            <p:ph idx="1"/>
          </p:nvPr>
        </p:nvSpPr>
        <p:spPr>
          <a:xfrm>
            <a:off x="823823" y="1715217"/>
            <a:ext cx="10297063" cy="4649639"/>
          </a:xfrm>
        </p:spPr>
        <p:txBody>
          <a:bodyPr vert="horz" lIns="91440" tIns="45720" rIns="91440" bIns="45720" rtlCol="0" anchor="t">
            <a:normAutofit lnSpcReduction="10000"/>
          </a:bodyPr>
          <a:lstStyle/>
          <a:p>
            <a:pPr marL="45720" indent="0">
              <a:buNone/>
            </a:pPr>
            <a:r>
              <a:rPr lang="en-US" sz="2200" b="1" dirty="0"/>
              <a:t>1</a:t>
            </a:r>
            <a:r>
              <a:rPr lang="en-US" b="1" dirty="0"/>
              <a:t>.</a:t>
            </a:r>
            <a:r>
              <a:rPr lang="en-US" b="1" dirty="0">
                <a:ea typeface="+mn-lt"/>
                <a:cs typeface="+mn-lt"/>
              </a:rPr>
              <a:t>Data Collection:</a:t>
            </a:r>
            <a:r>
              <a:rPr lang="en-US" dirty="0">
                <a:ea typeface="+mn-lt"/>
                <a:cs typeface="+mn-lt"/>
              </a:rPr>
              <a:t> Systematically gather employee information from multiple sources such as HR systems, performance reviews, and surveys. Some Techniques are also used here by Utilize data extraction tools and automated systems to ensure comprehensive and accurate data acquisition.</a:t>
            </a:r>
          </a:p>
          <a:p>
            <a:pPr marL="45720" indent="0">
              <a:buNone/>
            </a:pPr>
            <a:r>
              <a:rPr lang="en-US" sz="2200" b="1" dirty="0">
                <a:ea typeface="+mn-lt"/>
                <a:cs typeface="+mn-lt"/>
              </a:rPr>
              <a:t>2</a:t>
            </a:r>
            <a:r>
              <a:rPr lang="en-US" b="1" dirty="0">
                <a:ea typeface="+mn-lt"/>
                <a:cs typeface="+mn-lt"/>
              </a:rPr>
              <a:t>.Data Cleaning:</a:t>
            </a:r>
            <a:r>
              <a:rPr lang="en-US" dirty="0">
                <a:ea typeface="+mn-lt"/>
                <a:cs typeface="+mn-lt"/>
              </a:rPr>
              <a:t> Refine the dataset by addressing missing values, correcting errors, and standardizing formats to ensure data accuracy .</a:t>
            </a:r>
            <a:r>
              <a:rPr lang="en-US" sz="2200" dirty="0">
                <a:ea typeface="+mn-lt"/>
                <a:cs typeface="+mn-lt"/>
              </a:rPr>
              <a:t>Techniques that</a:t>
            </a:r>
            <a:r>
              <a:rPr lang="en-US" dirty="0">
                <a:ea typeface="+mn-lt"/>
                <a:cs typeface="+mn-lt"/>
              </a:rPr>
              <a:t> use automated cleaning tools and scripts to efficiently handle inconsistencies and prepare data for analysis.</a:t>
            </a:r>
          </a:p>
          <a:p>
            <a:pPr marL="45720" indent="0">
              <a:buNone/>
            </a:pPr>
            <a:r>
              <a:rPr lang="en-US" sz="2200" b="1" dirty="0">
                <a:ea typeface="+mn-lt"/>
                <a:cs typeface="+mn-lt"/>
              </a:rPr>
              <a:t>3</a:t>
            </a:r>
            <a:r>
              <a:rPr lang="en-US" sz="2200" dirty="0">
                <a:ea typeface="+mn-lt"/>
                <a:cs typeface="+mn-lt"/>
              </a:rPr>
              <a:t>.</a:t>
            </a:r>
            <a:r>
              <a:rPr lang="en-US" sz="2200" b="1" dirty="0">
                <a:ea typeface="+mn-lt"/>
                <a:cs typeface="+mn-lt"/>
              </a:rPr>
              <a:t>Pivot Table:</a:t>
            </a:r>
            <a:r>
              <a:rPr lang="en-US" sz="2200" dirty="0">
                <a:ea typeface="+mn-lt"/>
                <a:cs typeface="+mn-lt"/>
              </a:rPr>
              <a:t> Dynamically summarizes and aggregates data to explore performance metrics across different dimensions and categories. Techniques that Employ pivot tables in spreadsheet software to easily group, filter, and analyze data for detailed insights.</a:t>
            </a:r>
          </a:p>
          <a:p>
            <a:pPr marL="45720" indent="0">
              <a:buNone/>
            </a:pPr>
            <a:endParaRPr lang="en-US" sz="2200" dirty="0">
              <a:ea typeface="+mn-lt"/>
              <a:cs typeface="+mn-lt"/>
            </a:endParaRPr>
          </a:p>
          <a:p>
            <a:pPr marL="45720" indent="0">
              <a:buNone/>
            </a:pPr>
            <a:endParaRPr lang="en-US" dirty="0">
              <a:ea typeface="+mn-lt"/>
              <a:cs typeface="+mn-lt"/>
            </a:endParaRPr>
          </a:p>
        </p:txBody>
      </p:sp>
      <p:pic>
        <p:nvPicPr>
          <p:cNvPr id="6" name="Picture 5" descr="A colorful light bulb with lines coming out of it&#10;&#10;Description automatically generated">
            <a:extLst>
              <a:ext uri="{FF2B5EF4-FFF2-40B4-BE49-F238E27FC236}">
                <a16:creationId xmlns:a16="http://schemas.microsoft.com/office/drawing/2014/main" id="{6831AB66-338C-086F-0A07-BCD1E03D6D8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13540" y="138423"/>
            <a:ext cx="2804166" cy="1865380"/>
          </a:xfrm>
          <a:prstGeom prst="rect">
            <a:avLst/>
          </a:prstGeom>
        </p:spPr>
      </p:pic>
    </p:spTree>
    <p:extLst>
      <p:ext uri="{BB962C8B-B14F-4D97-AF65-F5344CB8AC3E}">
        <p14:creationId xmlns:p14="http://schemas.microsoft.com/office/powerpoint/2010/main" val="335637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030" y="478767"/>
            <a:ext cx="10325818" cy="5526656"/>
          </a:xfrm>
        </p:spPr>
        <p:txBody>
          <a:bodyPr vert="horz" lIns="91440" tIns="45720" rIns="91440" bIns="45720" rtlCol="0" anchor="t">
            <a:normAutofit/>
          </a:bodyPr>
          <a:lstStyle/>
          <a:p>
            <a:pPr marL="45720" indent="0">
              <a:buNone/>
            </a:pPr>
            <a:r>
              <a:rPr lang="en-US" b="1" dirty="0"/>
              <a:t>4</a:t>
            </a:r>
            <a:r>
              <a:rPr lang="en-US" dirty="0"/>
              <a:t>.</a:t>
            </a:r>
            <a:r>
              <a:rPr lang="en-US" b="1" dirty="0">
                <a:ea typeface="+mn-lt"/>
                <a:cs typeface="+mn-lt"/>
              </a:rPr>
              <a:t>Charts and Graphs:</a:t>
            </a:r>
            <a:r>
              <a:rPr lang="en-US" dirty="0">
                <a:ea typeface="+mn-lt"/>
                <a:cs typeface="+mn-lt"/>
              </a:rPr>
              <a:t> Visually represent data trends and relationships to make complex performance metrics easier to understand. </a:t>
            </a:r>
            <a:r>
              <a:rPr lang="en-US" sz="2200" dirty="0">
                <a:ea typeface="+mn-lt"/>
                <a:cs typeface="+mn-lt"/>
              </a:rPr>
              <a:t>Techniques we u</a:t>
            </a:r>
            <a:r>
              <a:rPr lang="en-US" dirty="0">
                <a:ea typeface="+mn-lt"/>
                <a:cs typeface="+mn-lt"/>
              </a:rPr>
              <a:t>sed bar charts, line graphs, and pie charts to highlight key insights and comparisons effectively.</a:t>
            </a:r>
          </a:p>
          <a:p>
            <a:pPr marL="45720" indent="0">
              <a:buNone/>
            </a:pPr>
            <a:r>
              <a:rPr lang="en-US" sz="2200" b="1" dirty="0"/>
              <a:t>5</a:t>
            </a:r>
            <a:r>
              <a:rPr lang="en-US" dirty="0"/>
              <a:t>.</a:t>
            </a:r>
            <a:r>
              <a:rPr lang="en-US" b="1" dirty="0">
                <a:ea typeface="+mn-lt"/>
                <a:cs typeface="+mn-lt"/>
              </a:rPr>
              <a:t>Techniques in Excel:</a:t>
            </a:r>
            <a:r>
              <a:rPr lang="en-US" dirty="0">
                <a:ea typeface="+mn-lt"/>
                <a:cs typeface="+mn-lt"/>
              </a:rPr>
              <a:t> Utilize functions like VLOOKUP, IF statements, and data validation to manage and analyze employee performance data. </a:t>
            </a:r>
            <a:r>
              <a:rPr lang="en-US" sz="2200" dirty="0">
                <a:ea typeface="+mn-lt"/>
                <a:cs typeface="+mn-lt"/>
              </a:rPr>
              <a:t>Techniques that</a:t>
            </a:r>
            <a:r>
              <a:rPr lang="en-US" dirty="0">
                <a:ea typeface="+mn-lt"/>
                <a:cs typeface="+mn-lt"/>
              </a:rPr>
              <a:t> leverage pivot tables, charts, and conditional formatting to dynamically summarize, visualize, and highlight key performance metrics.</a:t>
            </a:r>
          </a:p>
          <a:p>
            <a:pPr marL="45720" indent="0">
              <a:buNone/>
            </a:pPr>
            <a:r>
              <a:rPr lang="en-US" b="1" dirty="0">
                <a:ea typeface="+mn-lt"/>
                <a:cs typeface="+mn-lt"/>
              </a:rPr>
              <a:t>6.Results:</a:t>
            </a:r>
            <a:r>
              <a:rPr lang="en-US" dirty="0">
                <a:ea typeface="+mn-lt"/>
                <a:cs typeface="+mn-lt"/>
              </a:rPr>
              <a:t> Reveal insights into employee performance, highlighting top performers, trends, and areas needing improvement. </a:t>
            </a:r>
            <a:r>
              <a:rPr lang="en-US" sz="2200" dirty="0">
                <a:ea typeface="+mn-lt"/>
                <a:cs typeface="+mn-lt"/>
              </a:rPr>
              <a:t>Techniques that we had </a:t>
            </a:r>
            <a:r>
              <a:rPr lang="en-US" dirty="0">
                <a:ea typeface="+mn-lt"/>
                <a:cs typeface="+mn-lt"/>
              </a:rPr>
              <a:t> analyze metrics through statistical summaries and visualizations to inform decision-making and strategic planning.</a:t>
            </a:r>
            <a:endParaRPr lang="en-US"/>
          </a:p>
        </p:txBody>
      </p:sp>
    </p:spTree>
    <p:extLst>
      <p:ext uri="{BB962C8B-B14F-4D97-AF65-F5344CB8AC3E}">
        <p14:creationId xmlns:p14="http://schemas.microsoft.com/office/powerpoint/2010/main" val="52731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52653D-5493-8938-D7AD-9BD9C6F3BC77}"/>
              </a:ext>
            </a:extLst>
          </p:cNvPr>
          <p:cNvSpPr>
            <a:spLocks noGrp="1"/>
          </p:cNvSpPr>
          <p:nvPr>
            <p:ph type="title"/>
          </p:nvPr>
        </p:nvSpPr>
        <p:spPr>
          <a:xfrm>
            <a:off x="4212566" y="364370"/>
            <a:ext cx="6455434" cy="1085491"/>
          </a:xfrm>
        </p:spPr>
        <p:txBody>
          <a:bodyPr>
            <a:normAutofit/>
          </a:bodyPr>
          <a:lstStyle/>
          <a:p>
            <a:r>
              <a:rPr lang="en-US" sz="4300" b="1" dirty="0"/>
              <a:t>RESULTS</a:t>
            </a:r>
          </a:p>
        </p:txBody>
      </p:sp>
      <p:graphicFrame>
        <p:nvGraphicFramePr>
          <p:cNvPr id="10" name="Chart 9">
            <a:extLst>
              <a:ext uri="{FF2B5EF4-FFF2-40B4-BE49-F238E27FC236}">
                <a16:creationId xmlns:a16="http://schemas.microsoft.com/office/drawing/2014/main" id="{4E8B34DD-A9AD-63FA-CF87-3FC00B637171}"/>
              </a:ext>
              <a:ext uri="{147F2762-F138-4A5C-976F-8EAC2B608ADB}">
                <a16:predDERef xmlns:a16="http://schemas.microsoft.com/office/drawing/2014/main" pred="{B9F6FE97-A22E-8504-6725-AD3DD6FF7BEE}"/>
              </a:ext>
            </a:extLst>
          </p:cNvPr>
          <p:cNvGraphicFramePr>
            <a:graphicFrameLocks/>
          </p:cNvGraphicFramePr>
          <p:nvPr>
            <p:extLst>
              <p:ext uri="{D42A27DB-BD31-4B8C-83A1-F6EECF244321}">
                <p14:modId xmlns:p14="http://schemas.microsoft.com/office/powerpoint/2010/main" val="195603368"/>
              </p:ext>
            </p:extLst>
          </p:nvPr>
        </p:nvGraphicFramePr>
        <p:xfrm>
          <a:off x="2564023" y="1860970"/>
          <a:ext cx="6441055" cy="2872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914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E0FFCE1-3B51-E4CE-4E4A-242AA2AF410E}"/>
              </a:ext>
            </a:extLst>
          </p:cNvPr>
          <p:cNvSpPr>
            <a:spLocks noGrp="1"/>
          </p:cNvSpPr>
          <p:nvPr>
            <p:ph type="title"/>
          </p:nvPr>
        </p:nvSpPr>
        <p:spPr/>
        <p:txBody>
          <a:bodyPr>
            <a:normAutofit fontScale="90000"/>
          </a:bodyPr>
          <a:lstStyle/>
          <a:p>
            <a:br>
              <a:rPr lang="en-US" sz="4300" b="1" dirty="0"/>
            </a:br>
            <a:endParaRPr lang="en-US" sz="4300" b="1" dirty="0"/>
          </a:p>
        </p:txBody>
      </p:sp>
      <p:sp>
        <p:nvSpPr>
          <p:cNvPr id="11" name="Content Placeholder 10">
            <a:extLst>
              <a:ext uri="{FF2B5EF4-FFF2-40B4-BE49-F238E27FC236}">
                <a16:creationId xmlns:a16="http://schemas.microsoft.com/office/drawing/2014/main" id="{1F0B0A70-9840-786B-2D71-654E6AC87DA9}"/>
              </a:ext>
            </a:extLst>
          </p:cNvPr>
          <p:cNvSpPr>
            <a:spLocks noGrp="1"/>
          </p:cNvSpPr>
          <p:nvPr>
            <p:ph idx="1"/>
          </p:nvPr>
        </p:nvSpPr>
        <p:spPr>
          <a:xfrm>
            <a:off x="1524000" y="1138824"/>
            <a:ext cx="9144000" cy="5164346"/>
          </a:xfrm>
        </p:spPr>
        <p:txBody>
          <a:bodyPr vert="horz" lIns="91440" tIns="45720" rIns="91440" bIns="45720" rtlCol="0" anchor="t">
            <a:normAutofit/>
          </a:bodyPr>
          <a:lstStyle/>
          <a:p>
            <a:pPr marL="45720" indent="0">
              <a:buNone/>
            </a:pPr>
            <a:r>
              <a:rPr lang="en-US" sz="2200" dirty="0">
                <a:ea typeface="+mn-lt"/>
                <a:cs typeface="+mn-lt"/>
              </a:rPr>
              <a:t>In conclusion, the employee data analysis reveals that [Employee’s Name] has performed effectively in [specific areas], contributing positively to [key outcomes or projects]. The analysis also highlights some areas needing improvement, particularly [specific areas]. Addressing these challenges through targeted development and support will be crucial for [Employee’s Name] to reach their full potential. Overall, with the right focus and resources, [Employee’s Name] can continue to enhance their performance and contribute significantly to the team’s success.</a:t>
            </a:r>
            <a:endParaRPr lang="en-US" sz="2200" dirty="0"/>
          </a:p>
        </p:txBody>
      </p:sp>
      <p:sp>
        <p:nvSpPr>
          <p:cNvPr id="4" name="TextBox 3">
            <a:extLst>
              <a:ext uri="{FF2B5EF4-FFF2-40B4-BE49-F238E27FC236}">
                <a16:creationId xmlns:a16="http://schemas.microsoft.com/office/drawing/2014/main" id="{4FD40A9A-1928-8F2C-1CA6-B8427D1D8B88}"/>
              </a:ext>
            </a:extLst>
          </p:cNvPr>
          <p:cNvSpPr txBox="1"/>
          <p:nvPr/>
        </p:nvSpPr>
        <p:spPr>
          <a:xfrm>
            <a:off x="3694151" y="205154"/>
            <a:ext cx="6973294"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300" b="1" dirty="0"/>
              <a:t>CONCLUSION</a:t>
            </a:r>
          </a:p>
        </p:txBody>
      </p:sp>
      <p:pic>
        <p:nvPicPr>
          <p:cNvPr id="7" name="Picture 6" descr="A puzzle pieces arranged as a staircase&#10;&#10;Description automatically generated">
            <a:extLst>
              <a:ext uri="{FF2B5EF4-FFF2-40B4-BE49-F238E27FC236}">
                <a16:creationId xmlns:a16="http://schemas.microsoft.com/office/drawing/2014/main" id="{4B6660B1-D9D0-2026-13C1-88BFC057D5F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65207" y="3951617"/>
            <a:ext cx="3301361" cy="2347823"/>
          </a:xfrm>
          <a:prstGeom prst="rect">
            <a:avLst/>
          </a:prstGeom>
        </p:spPr>
      </p:pic>
    </p:spTree>
    <p:extLst>
      <p:ext uri="{BB962C8B-B14F-4D97-AF65-F5344CB8AC3E}">
        <p14:creationId xmlns:p14="http://schemas.microsoft.com/office/powerpoint/2010/main" val="120582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66294"/>
            <a:ext cx="9604075" cy="1286773"/>
          </a:xfrm>
        </p:spPr>
        <p:txBody>
          <a:bodyPr>
            <a:normAutofit/>
          </a:bodyPr>
          <a:lstStyle/>
          <a:p>
            <a:r>
              <a:rPr lang="en-US" sz="4400"/>
              <a:t>          </a:t>
            </a:r>
            <a:r>
              <a:rPr lang="en-US" sz="4800" b="1"/>
              <a:t>PROJECT TITLE</a:t>
            </a:r>
          </a:p>
        </p:txBody>
      </p:sp>
      <p:sp>
        <p:nvSpPr>
          <p:cNvPr id="5" name="Content Placeholder 4">
            <a:extLst>
              <a:ext uri="{FF2B5EF4-FFF2-40B4-BE49-F238E27FC236}">
                <a16:creationId xmlns:a16="http://schemas.microsoft.com/office/drawing/2014/main" id="{B00C0AA6-CBC0-A782-2D93-D9BD5ABD9273}"/>
              </a:ext>
            </a:extLst>
          </p:cNvPr>
          <p:cNvSpPr>
            <a:spLocks noGrp="1"/>
          </p:cNvSpPr>
          <p:nvPr>
            <p:ph idx="1"/>
          </p:nvPr>
        </p:nvSpPr>
        <p:spPr>
          <a:xfrm>
            <a:off x="1063925" y="3151652"/>
            <a:ext cx="11128074" cy="2662688"/>
          </a:xfrm>
        </p:spPr>
        <p:txBody>
          <a:bodyPr vert="horz" lIns="91440" tIns="45720" rIns="91440" bIns="45720" rtlCol="0" anchor="t">
            <a:noAutofit/>
          </a:bodyPr>
          <a:lstStyle/>
          <a:p>
            <a:pPr marL="45720" indent="0">
              <a:buNone/>
            </a:pPr>
            <a:r>
              <a:rPr lang="en-US" sz="4800" dirty="0"/>
              <a:t>   </a:t>
            </a:r>
            <a:r>
              <a:rPr lang="en-US" sz="4400" b="1" dirty="0"/>
              <a:t>EMPLOYEE  PERFORMANCE               ANALYSIS USING EXCEL</a:t>
            </a:r>
          </a:p>
        </p:txBody>
      </p:sp>
      <p:pic>
        <p:nvPicPr>
          <p:cNvPr id="6" name="Picture 5" descr="A close-up of a typewriter&#10;&#10;Description automatically generated">
            <a:extLst>
              <a:ext uri="{FF2B5EF4-FFF2-40B4-BE49-F238E27FC236}">
                <a16:creationId xmlns:a16="http://schemas.microsoft.com/office/drawing/2014/main" id="{81750294-3BF4-A666-7684-22891972E72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8522" y="753912"/>
            <a:ext cx="2204768" cy="1267005"/>
          </a:xfrm>
          <a:prstGeom prst="rect">
            <a:avLst/>
          </a:prstGeom>
        </p:spPr>
      </p:pic>
      <p:pic>
        <p:nvPicPr>
          <p:cNvPr id="9" name="Picture 8" descr="Clipart - Project Idea">
            <a:extLst>
              <a:ext uri="{FF2B5EF4-FFF2-40B4-BE49-F238E27FC236}">
                <a16:creationId xmlns:a16="http://schemas.microsoft.com/office/drawing/2014/main" id="{385B7223-F21C-A366-8EFD-5E79733E2294}"/>
              </a:ext>
            </a:extLst>
          </p:cNvPr>
          <p:cNvPicPr>
            <a:picLocks noChangeAspect="1"/>
          </p:cNvPicPr>
          <p:nvPr/>
        </p:nvPicPr>
        <p:blipFill>
          <a:blip r:embed="rId4"/>
          <a:stretch>
            <a:fillRect/>
          </a:stretch>
        </p:blipFill>
        <p:spPr>
          <a:xfrm>
            <a:off x="8908730" y="660539"/>
            <a:ext cx="1761662" cy="2103408"/>
          </a:xfrm>
          <a:prstGeom prst="rect">
            <a:avLst/>
          </a:prstGeom>
        </p:spPr>
      </p:pic>
    </p:spTree>
    <p:extLst>
      <p:ext uri="{BB962C8B-B14F-4D97-AF65-F5344CB8AC3E}">
        <p14:creationId xmlns:p14="http://schemas.microsoft.com/office/powerpoint/2010/main" val="6115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5" y="565653"/>
            <a:ext cx="6397925" cy="1143000"/>
          </a:xfrm>
        </p:spPr>
        <p:txBody>
          <a:bodyPr>
            <a:normAutofit/>
          </a:bodyPr>
          <a:lstStyle/>
          <a:p>
            <a:r>
              <a:rPr lang="en-US" sz="4400" b="1"/>
              <a:t>AGENDA</a:t>
            </a:r>
          </a:p>
        </p:txBody>
      </p:sp>
      <p:graphicFrame>
        <p:nvGraphicFramePr>
          <p:cNvPr id="19" name="Content Placeholder 3">
            <a:extLst>
              <a:ext uri="{FF2B5EF4-FFF2-40B4-BE49-F238E27FC236}">
                <a16:creationId xmlns:a16="http://schemas.microsoft.com/office/drawing/2014/main" id="{9B7E3CF5-DFF8-DECA-4BFF-21492CDD404B}"/>
              </a:ext>
            </a:extLst>
          </p:cNvPr>
          <p:cNvGraphicFramePr>
            <a:graphicFrameLocks noGrp="1"/>
          </p:cNvGraphicFramePr>
          <p:nvPr>
            <p:ph idx="1"/>
          </p:nvPr>
        </p:nvGraphicFramePr>
        <p:xfrm>
          <a:off x="1524000" y="1900823"/>
          <a:ext cx="9144000" cy="4661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Important Meeting Free Stock Photo - Public Domain Pictures">
            <a:extLst>
              <a:ext uri="{FF2B5EF4-FFF2-40B4-BE49-F238E27FC236}">
                <a16:creationId xmlns:a16="http://schemas.microsoft.com/office/drawing/2014/main" id="{3B777EDA-0F3C-F53A-6F08-14C1000A3C51}"/>
              </a:ext>
            </a:extLst>
          </p:cNvPr>
          <p:cNvPicPr>
            <a:picLocks noChangeAspect="1"/>
          </p:cNvPicPr>
          <p:nvPr/>
        </p:nvPicPr>
        <p:blipFill>
          <a:blip r:embed="rId7"/>
          <a:stretch>
            <a:fillRect/>
          </a:stretch>
        </p:blipFill>
        <p:spPr>
          <a:xfrm>
            <a:off x="8463681" y="1003719"/>
            <a:ext cx="2783994" cy="2061354"/>
          </a:xfrm>
          <a:prstGeom prst="rect">
            <a:avLst/>
          </a:prstGeom>
        </p:spPr>
      </p:pic>
    </p:spTree>
    <p:extLst>
      <p:ext uri="{BB962C8B-B14F-4D97-AF65-F5344CB8AC3E}">
        <p14:creationId xmlns:p14="http://schemas.microsoft.com/office/powerpoint/2010/main" val="1685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302" y="249352"/>
            <a:ext cx="9144000" cy="726056"/>
          </a:xfrm>
        </p:spPr>
        <p:txBody>
          <a:bodyPr>
            <a:normAutofit fontScale="90000"/>
          </a:bodyPr>
          <a:lstStyle/>
          <a:p>
            <a:r>
              <a:rPr lang="en-US" sz="4800" b="1"/>
              <a:t>PROBLEM STATEMENT</a:t>
            </a:r>
          </a:p>
        </p:txBody>
      </p:sp>
      <p:sp>
        <p:nvSpPr>
          <p:cNvPr id="3" name="Content Placeholder 2"/>
          <p:cNvSpPr>
            <a:spLocks noGrp="1"/>
          </p:cNvSpPr>
          <p:nvPr>
            <p:ph sz="half" idx="1"/>
          </p:nvPr>
        </p:nvSpPr>
        <p:spPr>
          <a:xfrm>
            <a:off x="1322717" y="1488055"/>
            <a:ext cx="9148025" cy="5236234"/>
          </a:xfrm>
        </p:spPr>
        <p:txBody>
          <a:bodyPr vert="horz" lIns="91440" tIns="45720" rIns="91440" bIns="45720" rtlCol="0" anchor="t">
            <a:noAutofit/>
          </a:bodyPr>
          <a:lstStyle/>
          <a:p>
            <a:r>
              <a:rPr lang="en-US" sz="2400" dirty="0">
                <a:ea typeface="+mn-lt"/>
                <a:cs typeface="+mn-lt"/>
              </a:rPr>
              <a:t>Our organization is currently facing significant challenges with its employee performance analysis system. Despite having a performance management framework in place, the process is plagued by several critical issues. Firstly, there is a lack of consistency in how performance metrics are applied across different departments, resulting in uneven evaluations and perceptions of unfairness .This lack of actionable feedback contributes to a misalignment . Therefore, this transformation aims to enhance fairness, clarity, and satisfaction in the performance management process, ultimately leading to improved employee performance and organizational success.</a:t>
            </a:r>
            <a:endParaRPr lang="en-US" sz="2400"/>
          </a:p>
        </p:txBody>
      </p:sp>
      <p:pic>
        <p:nvPicPr>
          <p:cNvPr id="4" name="Picture 3" descr="Free illustration: Help, Information, Problem Solution - Free Image on ...">
            <a:extLst>
              <a:ext uri="{FF2B5EF4-FFF2-40B4-BE49-F238E27FC236}">
                <a16:creationId xmlns:a16="http://schemas.microsoft.com/office/drawing/2014/main" id="{355BCB6F-E57F-AC56-1446-A82C62BB0598}"/>
              </a:ext>
            </a:extLst>
          </p:cNvPr>
          <p:cNvPicPr>
            <a:picLocks noChangeAspect="1"/>
          </p:cNvPicPr>
          <p:nvPr/>
        </p:nvPicPr>
        <p:blipFill>
          <a:blip r:embed="rId2"/>
          <a:stretch>
            <a:fillRect/>
          </a:stretch>
        </p:blipFill>
        <p:spPr>
          <a:xfrm>
            <a:off x="10212956" y="112863"/>
            <a:ext cx="1974012" cy="2031521"/>
          </a:xfrm>
          <a:prstGeom prst="rect">
            <a:avLst/>
          </a:prstGeom>
        </p:spPr>
      </p:pic>
      <p:pic>
        <p:nvPicPr>
          <p:cNvPr id="5" name="Picture 4" descr="A sign with text on it&#10;&#10;Description automatically generated">
            <a:extLst>
              <a:ext uri="{FF2B5EF4-FFF2-40B4-BE49-F238E27FC236}">
                <a16:creationId xmlns:a16="http://schemas.microsoft.com/office/drawing/2014/main" id="{6BA933C6-5CDD-B951-56BE-7D8FD07CC004}"/>
              </a:ext>
            </a:extLst>
          </p:cNvPr>
          <p:cNvPicPr>
            <a:picLocks noChangeAspect="1"/>
          </p:cNvPicPr>
          <p:nvPr/>
        </p:nvPicPr>
        <p:blipFill>
          <a:blip r:embed="rId3">
            <a:extLst>
              <a:ext uri="{837473B0-CC2E-450A-ABE3-18F120FF3D39}">
                <a1611:picAttrSrcUrl xmlns:a1611="http://schemas.microsoft.com/office/drawing/2016/11/main" r:id="rId4"/>
              </a:ext>
            </a:extLst>
          </a:blip>
          <a:srcRect t="2177" b="-639"/>
          <a:stretch/>
        </p:blipFill>
        <p:spPr>
          <a:xfrm>
            <a:off x="2" y="-3378"/>
            <a:ext cx="1653398" cy="1142689"/>
          </a:xfrm>
          <a:prstGeom prst="rect">
            <a:avLst/>
          </a:prstGeom>
        </p:spPr>
      </p:pic>
      <p:sp>
        <p:nvSpPr>
          <p:cNvPr id="7" name="TextBox 6">
            <a:extLst>
              <a:ext uri="{FF2B5EF4-FFF2-40B4-BE49-F238E27FC236}">
                <a16:creationId xmlns:a16="http://schemas.microsoft.com/office/drawing/2014/main" id="{4D486B00-42C1-C0C5-8B63-D7EF375BB059}"/>
              </a:ext>
            </a:extLst>
          </p:cNvPr>
          <p:cNvSpPr txBox="1"/>
          <p:nvPr/>
        </p:nvSpPr>
        <p:spPr>
          <a:xfrm>
            <a:off x="273171" y="9291787"/>
            <a:ext cx="905776" cy="87463"/>
          </a:xfrm>
          <a:prstGeom prst="rect">
            <a:avLst/>
          </a:prstGeom>
        </p:spPr>
        <p:txBody>
          <a:bodyPr>
            <a:normAutofit fontScale="25000" lnSpcReduction="20000"/>
          </a:bodyPr>
          <a:lstStyle/>
          <a:p>
            <a:r>
              <a:rPr lang="en-US"/>
              <a:t>ThePhoto by PhotoAuthor is licensed under CCYYSA.</a:t>
            </a:r>
          </a:p>
        </p:txBody>
      </p:sp>
    </p:spTree>
    <p:extLst>
      <p:ext uri="{BB962C8B-B14F-4D97-AF65-F5344CB8AC3E}">
        <p14:creationId xmlns:p14="http://schemas.microsoft.com/office/powerpoint/2010/main" val="345650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603" y="134333"/>
            <a:ext cx="8511397" cy="783566"/>
          </a:xfrm>
        </p:spPr>
        <p:txBody>
          <a:bodyPr>
            <a:normAutofit/>
          </a:bodyPr>
          <a:lstStyle/>
          <a:p>
            <a:r>
              <a:rPr lang="en-US" sz="4300" b="1"/>
              <a:t>PROBLEM OVERVIEW</a:t>
            </a:r>
          </a:p>
        </p:txBody>
      </p:sp>
      <p:sp>
        <p:nvSpPr>
          <p:cNvPr id="3" name="Content Placeholder 2"/>
          <p:cNvSpPr>
            <a:spLocks noGrp="1"/>
          </p:cNvSpPr>
          <p:nvPr>
            <p:ph sz="half" idx="1"/>
          </p:nvPr>
        </p:nvSpPr>
        <p:spPr>
          <a:xfrm>
            <a:off x="948907" y="1143002"/>
            <a:ext cx="10341343" cy="5581289"/>
          </a:xfrm>
        </p:spPr>
        <p:txBody>
          <a:bodyPr vert="horz" lIns="91440" tIns="45720" rIns="91440" bIns="45720" rtlCol="0" anchor="t">
            <a:normAutofit/>
          </a:bodyPr>
          <a:lstStyle/>
          <a:p>
            <a:pPr marL="388620" indent="-342900">
              <a:buFont typeface="Wingdings" panose="020B0604020202020204" pitchFamily="34" charset="0"/>
              <a:buChar char="v"/>
            </a:pPr>
            <a:r>
              <a:rPr lang="en-US" sz="2400">
                <a:ea typeface="+mn-lt"/>
                <a:cs typeface="+mn-lt"/>
              </a:rPr>
              <a:t>This project aims to critically assess and enhance our organization's employee performance evaluation system to better align with our strategic goals and improve overall employee satisfaction. Currently, the performance management process exhibits several inefficiencies that hinder its effectiveness. These include inconsistent evaluation criteria across departments, vague and infrequent feedback, and a lack of alignment between performance metrics and organizational objectives..</a:t>
            </a:r>
            <a:endParaRPr lang="en-US">
              <a:ea typeface="+mn-lt"/>
              <a:cs typeface="+mn-lt"/>
            </a:endParaRPr>
          </a:p>
          <a:p>
            <a:pPr marL="45720" indent="0">
              <a:buNone/>
            </a:pPr>
            <a:r>
              <a:rPr lang="en-US" sz="2400">
                <a:ea typeface="+mn-lt"/>
                <a:cs typeface="+mn-lt"/>
              </a:rPr>
              <a:t>Here are some effective ways to leverage Excel for trends and projects:</a:t>
            </a:r>
          </a:p>
          <a:p>
            <a:pPr marL="388620" indent="-342900">
              <a:buFont typeface="Wingdings" panose="020B0604020202020204" pitchFamily="34" charset="0"/>
              <a:buChar char="v"/>
            </a:pPr>
            <a:r>
              <a:rPr lang="en-US" sz="2400"/>
              <a:t>TREND ANALYSIS</a:t>
            </a:r>
            <a:endParaRPr lang="en-US"/>
          </a:p>
          <a:p>
            <a:pPr marL="388620" indent="-342900">
              <a:buFont typeface="Wingdings" panose="020B0604020202020204" pitchFamily="34" charset="0"/>
              <a:buChar char="v"/>
            </a:pPr>
            <a:r>
              <a:rPr lang="en-US" sz="2400"/>
              <a:t> PROJECT MANAGEMENT</a:t>
            </a:r>
            <a:endParaRPr lang="en-US"/>
          </a:p>
          <a:p>
            <a:pPr marL="388620" indent="-342900">
              <a:buFont typeface="Wingdings" panose="020B0604020202020204" pitchFamily="34" charset="0"/>
              <a:buChar char="v"/>
            </a:pPr>
            <a:r>
              <a:rPr lang="en-US" sz="2400"/>
              <a:t>DATA MANAGEMENT</a:t>
            </a:r>
            <a:endParaRPr lang="en-US"/>
          </a:p>
          <a:p>
            <a:pPr marL="388620" indent="-342900">
              <a:buFont typeface="Wingdings" panose="020B0604020202020204" pitchFamily="34" charset="0"/>
              <a:buChar char="v"/>
            </a:pPr>
            <a:r>
              <a:rPr lang="en-US" sz="2400"/>
              <a:t>COLLOBORATIVE TOOLS  </a:t>
            </a:r>
            <a:endParaRPr lang="en-US"/>
          </a:p>
        </p:txBody>
      </p:sp>
      <p:pic>
        <p:nvPicPr>
          <p:cNvPr id="15" name="Picture 14" descr="A magnifying glass with a word&#10;&#10;Description automatically generated">
            <a:extLst>
              <a:ext uri="{FF2B5EF4-FFF2-40B4-BE49-F238E27FC236}">
                <a16:creationId xmlns:a16="http://schemas.microsoft.com/office/drawing/2014/main" id="{674F457D-6265-2A89-73AA-5F22EC6A94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05891" y="4526710"/>
            <a:ext cx="2808184" cy="1858994"/>
          </a:xfrm>
          <a:prstGeom prst="rect">
            <a:avLst/>
          </a:prstGeom>
        </p:spPr>
      </p:pic>
    </p:spTree>
    <p:extLst>
      <p:ext uri="{BB962C8B-B14F-4D97-AF65-F5344CB8AC3E}">
        <p14:creationId xmlns:p14="http://schemas.microsoft.com/office/powerpoint/2010/main" val="18739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150" y="4937"/>
            <a:ext cx="8985850" cy="841075"/>
          </a:xfrm>
        </p:spPr>
        <p:txBody>
          <a:bodyPr>
            <a:normAutofit/>
          </a:bodyPr>
          <a:lstStyle/>
          <a:p>
            <a:r>
              <a:rPr lang="en-US" sz="4300" b="1"/>
              <a:t>WHO ARE THE END USERS?</a:t>
            </a:r>
          </a:p>
        </p:txBody>
      </p:sp>
      <p:sp>
        <p:nvSpPr>
          <p:cNvPr id="3" name="Content Placeholder 2">
            <a:extLst>
              <a:ext uri="{FF2B5EF4-FFF2-40B4-BE49-F238E27FC236}">
                <a16:creationId xmlns:a16="http://schemas.microsoft.com/office/drawing/2014/main" id="{8B6EDB9B-1CEF-5C88-24EE-4D54FD99D21A}"/>
              </a:ext>
            </a:extLst>
          </p:cNvPr>
          <p:cNvSpPr>
            <a:spLocks noGrp="1"/>
          </p:cNvSpPr>
          <p:nvPr>
            <p:ph idx="1"/>
          </p:nvPr>
        </p:nvSpPr>
        <p:spPr>
          <a:xfrm>
            <a:off x="1250831" y="980673"/>
            <a:ext cx="9417169" cy="5681931"/>
          </a:xfrm>
        </p:spPr>
        <p:txBody>
          <a:bodyPr vert="horz" lIns="91440" tIns="45720" rIns="91440" bIns="45720" rtlCol="0" anchor="t">
            <a:normAutofit/>
          </a:bodyPr>
          <a:lstStyle/>
          <a:p>
            <a:pPr marL="45720" indent="0">
              <a:buNone/>
            </a:pPr>
            <a:r>
              <a:rPr lang="en-US" sz="2200">
                <a:ea typeface="+mn-lt"/>
                <a:cs typeface="+mn-lt"/>
              </a:rPr>
              <a:t>   The end users of Microsoft Excel include business analysts, financial professionals, project managers, and other roles that require data analysis, reporting, and management. They utilize Excel for tasks such as data visualization, budgeting, and performance tracking.</a:t>
            </a:r>
            <a:endParaRPr lang="en-US" sz="2200"/>
          </a:p>
          <a:p>
            <a:pPr marL="45720" indent="0">
              <a:buNone/>
            </a:pPr>
            <a:r>
              <a:rPr lang="en-US" b="1">
                <a:ea typeface="+mn-lt"/>
                <a:cs typeface="+mn-lt"/>
              </a:rPr>
              <a:t>End Users of Microsoft Excel:      </a:t>
            </a:r>
            <a:endParaRPr lang="en-US">
              <a:ea typeface="+mn-lt"/>
              <a:cs typeface="+mn-lt"/>
            </a:endParaRPr>
          </a:p>
          <a:p>
            <a:pPr marL="388620" indent="-342900">
              <a:buFont typeface="Wingdings" panose="020B0604020202020204" pitchFamily="34" charset="0"/>
              <a:buChar char="Ø"/>
            </a:pPr>
            <a:r>
              <a:rPr lang="en-US" b="1">
                <a:ea typeface="+mn-lt"/>
                <a:cs typeface="+mn-lt"/>
              </a:rPr>
              <a:t>Business Analysts </a:t>
            </a:r>
            <a:endParaRPr lang="en-US" b="1"/>
          </a:p>
          <a:p>
            <a:pPr>
              <a:buFont typeface="Wingdings" panose="020B0604020202020204" pitchFamily="34" charset="0"/>
              <a:buChar char="Ø"/>
            </a:pPr>
            <a:r>
              <a:rPr lang="en-US" b="1">
                <a:ea typeface="+mn-lt"/>
                <a:cs typeface="+mn-lt"/>
              </a:rPr>
              <a:t>  Financial Analysts</a:t>
            </a:r>
            <a:endParaRPr lang="en-US">
              <a:ea typeface="+mn-lt"/>
              <a:cs typeface="+mn-lt"/>
            </a:endParaRPr>
          </a:p>
          <a:p>
            <a:pPr>
              <a:buFont typeface="Wingdings" panose="020B0604020202020204" pitchFamily="34" charset="0"/>
              <a:buChar char="Ø"/>
            </a:pPr>
            <a:r>
              <a:rPr lang="en-US" b="1">
                <a:ea typeface="+mn-lt"/>
                <a:cs typeface="+mn-lt"/>
              </a:rPr>
              <a:t>  Project Managers</a:t>
            </a:r>
            <a:endParaRPr lang="en-US">
              <a:ea typeface="+mn-lt"/>
              <a:cs typeface="+mn-lt"/>
            </a:endParaRPr>
          </a:p>
          <a:p>
            <a:pPr>
              <a:buFont typeface="Wingdings" panose="020B0604020202020204" pitchFamily="34" charset="0"/>
              <a:buChar char="Ø"/>
            </a:pPr>
            <a:r>
              <a:rPr lang="en-US" b="1">
                <a:ea typeface="+mn-lt"/>
                <a:cs typeface="+mn-lt"/>
              </a:rPr>
              <a:t>  Accountants</a:t>
            </a:r>
            <a:endParaRPr lang="en-US">
              <a:ea typeface="+mn-lt"/>
              <a:cs typeface="+mn-lt"/>
            </a:endParaRPr>
          </a:p>
          <a:p>
            <a:pPr>
              <a:buFont typeface="Wingdings" panose="020B0604020202020204" pitchFamily="34" charset="0"/>
              <a:buChar char="Ø"/>
            </a:pPr>
            <a:r>
              <a:rPr lang="en-US" b="1">
                <a:ea typeface="+mn-lt"/>
                <a:cs typeface="+mn-lt"/>
              </a:rPr>
              <a:t>  Human Resources Professionals</a:t>
            </a:r>
            <a:endParaRPr lang="en-US"/>
          </a:p>
          <a:p>
            <a:pPr>
              <a:buFont typeface="Wingdings" panose="020B0604020202020204" pitchFamily="34" charset="0"/>
              <a:buChar char="Ø"/>
            </a:pPr>
            <a:endParaRPr lang="en-US"/>
          </a:p>
        </p:txBody>
      </p:sp>
      <p:pic>
        <p:nvPicPr>
          <p:cNvPr id="5" name="Picture 4" descr="A cartoon pencil with a hand&#10;&#10;Description automatically generated">
            <a:extLst>
              <a:ext uri="{FF2B5EF4-FFF2-40B4-BE49-F238E27FC236}">
                <a16:creationId xmlns:a16="http://schemas.microsoft.com/office/drawing/2014/main" id="{89E30DFA-D97A-9E7E-D7EA-A4B51B571751}"/>
              </a:ext>
            </a:extLst>
          </p:cNvPr>
          <p:cNvPicPr>
            <a:picLocks noChangeAspect="1"/>
          </p:cNvPicPr>
          <p:nvPr/>
        </p:nvPicPr>
        <p:blipFill>
          <a:blip r:embed="rId2"/>
          <a:stretch>
            <a:fillRect/>
          </a:stretch>
        </p:blipFill>
        <p:spPr>
          <a:xfrm>
            <a:off x="7004828" y="2311970"/>
            <a:ext cx="2840607" cy="3024817"/>
          </a:xfrm>
          <a:prstGeom prst="rect">
            <a:avLst/>
          </a:prstGeom>
        </p:spPr>
      </p:pic>
    </p:spTree>
    <p:extLst>
      <p:ext uri="{BB962C8B-B14F-4D97-AF65-F5344CB8AC3E}">
        <p14:creationId xmlns:p14="http://schemas.microsoft.com/office/powerpoint/2010/main" val="50887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D7EA-7C0C-720E-4CAE-B8B49E097195}"/>
              </a:ext>
            </a:extLst>
          </p:cNvPr>
          <p:cNvSpPr>
            <a:spLocks noGrp="1"/>
          </p:cNvSpPr>
          <p:nvPr>
            <p:ph type="title"/>
          </p:nvPr>
        </p:nvSpPr>
        <p:spPr/>
        <p:txBody>
          <a:bodyPr>
            <a:noAutofit/>
          </a:bodyPr>
          <a:lstStyle/>
          <a:p>
            <a:br>
              <a:rPr lang="en-US" sz="4300"/>
            </a:br>
            <a:r>
              <a:rPr lang="en-US" sz="4300" b="1"/>
              <a:t>OUR SOLUTION AND ITS VALUE PROPOSITIION</a:t>
            </a:r>
          </a:p>
        </p:txBody>
      </p:sp>
      <p:pic>
        <p:nvPicPr>
          <p:cNvPr id="4" name="Content Placeholder 3" descr="A yellow light bulb with black lines&#10;&#10;Description automatically generated">
            <a:extLst>
              <a:ext uri="{FF2B5EF4-FFF2-40B4-BE49-F238E27FC236}">
                <a16:creationId xmlns:a16="http://schemas.microsoft.com/office/drawing/2014/main" id="{C13ADD2B-C36C-BCA6-3A6F-80DDD567FBF1}"/>
              </a:ext>
            </a:extLst>
          </p:cNvPr>
          <p:cNvPicPr>
            <a:picLocks noGrp="1" noChangeAspect="1"/>
          </p:cNvPicPr>
          <p:nvPr>
            <p:ph idx="1"/>
          </p:nvPr>
        </p:nvPicPr>
        <p:blipFill>
          <a:blip r:embed="rId2"/>
          <a:stretch>
            <a:fillRect/>
          </a:stretch>
        </p:blipFill>
        <p:spPr>
          <a:xfrm>
            <a:off x="10402474" y="149739"/>
            <a:ext cx="1681241" cy="1979875"/>
          </a:xfrm>
        </p:spPr>
      </p:pic>
      <p:sp>
        <p:nvSpPr>
          <p:cNvPr id="9" name="TextBox 8">
            <a:extLst>
              <a:ext uri="{FF2B5EF4-FFF2-40B4-BE49-F238E27FC236}">
                <a16:creationId xmlns:a16="http://schemas.microsoft.com/office/drawing/2014/main" id="{31EDCC41-E298-E0B9-FDD1-4054C9B94C36}"/>
              </a:ext>
            </a:extLst>
          </p:cNvPr>
          <p:cNvSpPr txBox="1"/>
          <p:nvPr/>
        </p:nvSpPr>
        <p:spPr>
          <a:xfrm>
            <a:off x="1528700" y="2138078"/>
            <a:ext cx="9695039"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b="1" dirty="0">
                <a:ea typeface="+mn-lt"/>
                <a:cs typeface="+mn-lt"/>
              </a:rPr>
              <a:t>Sorting:</a:t>
            </a:r>
            <a:r>
              <a:rPr lang="en-US" sz="2200" dirty="0">
                <a:ea typeface="+mn-lt"/>
                <a:cs typeface="+mn-lt"/>
              </a:rPr>
              <a:t> Organizes employee performance data in a specific order to identify top or bottom performers.</a:t>
            </a:r>
            <a:endParaRPr lang="en-US" sz="2200"/>
          </a:p>
          <a:p>
            <a:pPr marL="285750" indent="-285750">
              <a:buFont typeface="Arial"/>
              <a:buChar char="•"/>
            </a:pPr>
            <a:r>
              <a:rPr lang="en-US" sz="2200" b="1" dirty="0">
                <a:ea typeface="+mn-lt"/>
                <a:cs typeface="+mn-lt"/>
              </a:rPr>
              <a:t>Filtering:</a:t>
            </a:r>
            <a:r>
              <a:rPr lang="en-US" sz="2200" dirty="0">
                <a:ea typeface="+mn-lt"/>
                <a:cs typeface="+mn-lt"/>
              </a:rPr>
              <a:t> Focuses on specific subsets of data to analyze performance within particular groups or criteria.</a:t>
            </a:r>
            <a:endParaRPr lang="en-US" sz="2200"/>
          </a:p>
          <a:p>
            <a:pPr marL="285750" indent="-285750">
              <a:buFont typeface="Arial"/>
              <a:buChar char="•"/>
            </a:pPr>
            <a:r>
              <a:rPr lang="en-US" sz="2200" b="1" dirty="0">
                <a:ea typeface="+mn-lt"/>
                <a:cs typeface="+mn-lt"/>
              </a:rPr>
              <a:t>Conditional Formatting:</a:t>
            </a:r>
            <a:r>
              <a:rPr lang="en-US" sz="2200" dirty="0">
                <a:ea typeface="+mn-lt"/>
                <a:cs typeface="+mn-lt"/>
              </a:rPr>
              <a:t> Visually highlights performance levels or trends using color-coding for quick identification.</a:t>
            </a:r>
            <a:endParaRPr lang="en-US" sz="2200"/>
          </a:p>
          <a:p>
            <a:pPr marL="285750" indent="-285750">
              <a:buFont typeface="Arial"/>
              <a:buChar char="•"/>
            </a:pPr>
            <a:r>
              <a:rPr lang="en-US" sz="2200" b="1" dirty="0">
                <a:ea typeface="+mn-lt"/>
                <a:cs typeface="+mn-lt"/>
              </a:rPr>
              <a:t>Graphs:</a:t>
            </a:r>
            <a:r>
              <a:rPr lang="en-US" sz="2200" dirty="0">
                <a:ea typeface="+mn-lt"/>
                <a:cs typeface="+mn-lt"/>
              </a:rPr>
              <a:t> Represents performance data visually to reveal trends, comparisons, and patterns.</a:t>
            </a:r>
            <a:endParaRPr lang="en-US" sz="2200"/>
          </a:p>
          <a:p>
            <a:pPr marL="285750" indent="-285750">
              <a:buFont typeface="Arial"/>
              <a:buChar char="•"/>
            </a:pPr>
            <a:r>
              <a:rPr lang="en-US" sz="2200" b="1" dirty="0">
                <a:ea typeface="+mn-lt"/>
                <a:cs typeface="+mn-lt"/>
              </a:rPr>
              <a:t>Formulas:</a:t>
            </a:r>
            <a:r>
              <a:rPr lang="en-US" sz="2200" dirty="0">
                <a:ea typeface="+mn-lt"/>
                <a:cs typeface="+mn-lt"/>
              </a:rPr>
              <a:t> Calculates key performance metrics and statistics to quantify employee achievements.</a:t>
            </a:r>
            <a:endParaRPr lang="en-US" sz="2200"/>
          </a:p>
          <a:p>
            <a:pPr marL="285750" indent="-285750">
              <a:buFont typeface="Arial"/>
              <a:buChar char="•"/>
            </a:pPr>
            <a:r>
              <a:rPr lang="en-US" sz="2200" b="1" dirty="0">
                <a:ea typeface="+mn-lt"/>
                <a:cs typeface="+mn-lt"/>
              </a:rPr>
              <a:t>Pivot Tables:</a:t>
            </a:r>
            <a:r>
              <a:rPr lang="en-US" sz="2200" dirty="0">
                <a:ea typeface="+mn-lt"/>
                <a:cs typeface="+mn-lt"/>
              </a:rPr>
              <a:t> Summarizes and aggregates performance data.    </a:t>
            </a:r>
            <a:endParaRPr lang="en-US" sz="3200" dirty="0"/>
          </a:p>
        </p:txBody>
      </p:sp>
    </p:spTree>
    <p:extLst>
      <p:ext uri="{BB962C8B-B14F-4D97-AF65-F5344CB8AC3E}">
        <p14:creationId xmlns:p14="http://schemas.microsoft.com/office/powerpoint/2010/main" val="27381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93125"/>
            <a:ext cx="9144000" cy="898585"/>
          </a:xfrm>
        </p:spPr>
        <p:txBody>
          <a:bodyPr>
            <a:normAutofit/>
          </a:bodyPr>
          <a:lstStyle/>
          <a:p>
            <a:r>
              <a:rPr lang="en-US" sz="4300" b="1" dirty="0"/>
              <a:t>DATASET DESCRIPTION</a:t>
            </a:r>
          </a:p>
        </p:txBody>
      </p:sp>
      <p:pic>
        <p:nvPicPr>
          <p:cNvPr id="5" name="Content Placeholder 4" descr="A cartoon pencil with a pink top and arms&#10;&#10;Description automatically generated">
            <a:extLst>
              <a:ext uri="{FF2B5EF4-FFF2-40B4-BE49-F238E27FC236}">
                <a16:creationId xmlns:a16="http://schemas.microsoft.com/office/drawing/2014/main" id="{6083C032-783E-3D06-A5E9-2FF62B9168CE}"/>
              </a:ext>
            </a:extLst>
          </p:cNvPr>
          <p:cNvPicPr>
            <a:picLocks noGrp="1" noChangeAspect="1"/>
          </p:cNvPicPr>
          <p:nvPr>
            <p:ph idx="1"/>
          </p:nvPr>
        </p:nvPicPr>
        <p:blipFill>
          <a:blip r:embed="rId2"/>
          <a:stretch>
            <a:fillRect/>
          </a:stretch>
        </p:blipFill>
        <p:spPr>
          <a:xfrm>
            <a:off x="10479136" y="-2315"/>
            <a:ext cx="1714822" cy="2168963"/>
          </a:xfrm>
        </p:spPr>
      </p:pic>
      <p:sp>
        <p:nvSpPr>
          <p:cNvPr id="6" name="TextBox 5">
            <a:extLst>
              <a:ext uri="{FF2B5EF4-FFF2-40B4-BE49-F238E27FC236}">
                <a16:creationId xmlns:a16="http://schemas.microsoft.com/office/drawing/2014/main" id="{90683873-00E4-040A-5852-B5A48E24DCE2}"/>
              </a:ext>
            </a:extLst>
          </p:cNvPr>
          <p:cNvSpPr txBox="1"/>
          <p:nvPr/>
        </p:nvSpPr>
        <p:spPr>
          <a:xfrm>
            <a:off x="1274884" y="1494692"/>
            <a:ext cx="9202338"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b="1" dirty="0">
                <a:ea typeface="+mn-lt"/>
                <a:cs typeface="+mn-lt"/>
              </a:rPr>
              <a:t>Employee ID</a:t>
            </a:r>
            <a:r>
              <a:rPr lang="en-US" sz="2200" dirty="0">
                <a:ea typeface="+mn-lt"/>
                <a:cs typeface="+mn-lt"/>
              </a:rPr>
              <a:t>: Unique identifier for each employee, used to track individual records.</a:t>
            </a:r>
            <a:endParaRPr lang="en-US" sz="2200" dirty="0"/>
          </a:p>
          <a:p>
            <a:pPr marL="285750" indent="-285750">
              <a:buFont typeface="Arial"/>
              <a:buChar char="•"/>
            </a:pPr>
            <a:r>
              <a:rPr lang="en-US" sz="2200" b="1" dirty="0">
                <a:ea typeface="+mn-lt"/>
                <a:cs typeface="+mn-lt"/>
              </a:rPr>
              <a:t>Name</a:t>
            </a:r>
            <a:r>
              <a:rPr lang="en-US" sz="2200" dirty="0">
                <a:ea typeface="+mn-lt"/>
                <a:cs typeface="+mn-lt"/>
              </a:rPr>
              <a:t>: Employee's full name, which may be anonymized or pseudonymized in some datasets for privacy.</a:t>
            </a:r>
            <a:endParaRPr lang="en-US" sz="2200" dirty="0"/>
          </a:p>
          <a:p>
            <a:pPr marL="285750" indent="-285750">
              <a:buFont typeface="Arial"/>
              <a:buChar char="•"/>
            </a:pPr>
            <a:r>
              <a:rPr lang="en-US" sz="2200" b="1" dirty="0">
                <a:ea typeface="+mn-lt"/>
                <a:cs typeface="+mn-lt"/>
              </a:rPr>
              <a:t>Age</a:t>
            </a:r>
            <a:r>
              <a:rPr lang="en-US" sz="2200" dirty="0">
                <a:ea typeface="+mn-lt"/>
                <a:cs typeface="+mn-lt"/>
              </a:rPr>
              <a:t>: Employee’s age, which can be used to analyze performance and demographics.</a:t>
            </a:r>
            <a:endParaRPr lang="en-US" sz="2200" dirty="0"/>
          </a:p>
          <a:p>
            <a:pPr marL="285750" indent="-285750">
              <a:buFont typeface="Arial"/>
              <a:buChar char="•"/>
            </a:pPr>
            <a:r>
              <a:rPr lang="en-US" sz="2200" b="1" dirty="0">
                <a:ea typeface="+mn-lt"/>
                <a:cs typeface="+mn-lt"/>
              </a:rPr>
              <a:t>Gender</a:t>
            </a:r>
            <a:r>
              <a:rPr lang="en-US" sz="2200" dirty="0">
                <a:ea typeface="+mn-lt"/>
                <a:cs typeface="+mn-lt"/>
              </a:rPr>
              <a:t>: Employee’s gender, used for demographic analysis and diversity studies.</a:t>
            </a:r>
            <a:endParaRPr lang="en-US" sz="2200" dirty="0"/>
          </a:p>
          <a:p>
            <a:pPr marL="285750" indent="-285750">
              <a:buFont typeface="Arial"/>
              <a:buChar char="•"/>
            </a:pPr>
            <a:r>
              <a:rPr lang="en-US" sz="2200" b="1" dirty="0">
                <a:ea typeface="+mn-lt"/>
                <a:cs typeface="+mn-lt"/>
              </a:rPr>
              <a:t>Department</a:t>
            </a:r>
            <a:r>
              <a:rPr lang="en-US" sz="2200" dirty="0">
                <a:ea typeface="+mn-lt"/>
                <a:cs typeface="+mn-lt"/>
              </a:rPr>
              <a:t>: The department or team in which the employee works, useful for departmental performance analysis.</a:t>
            </a:r>
            <a:endParaRPr lang="en-US" sz="2200" dirty="0"/>
          </a:p>
          <a:p>
            <a:pPr marL="285750" indent="-285750">
              <a:buFont typeface="Arial"/>
              <a:buChar char="•"/>
            </a:pPr>
            <a:r>
              <a:rPr lang="en-US" sz="2200" b="1" dirty="0">
                <a:ea typeface="+mn-lt"/>
                <a:cs typeface="+mn-lt"/>
              </a:rPr>
              <a:t>Job Title</a:t>
            </a:r>
            <a:r>
              <a:rPr lang="en-US" sz="2200" dirty="0">
                <a:ea typeface="+mn-lt"/>
                <a:cs typeface="+mn-lt"/>
              </a:rPr>
              <a:t>: Employee’s role or job title, which can help in evaluating performance across different job functions.</a:t>
            </a:r>
            <a:endParaRPr lang="en-US" sz="2200" dirty="0"/>
          </a:p>
          <a:p>
            <a:pPr marL="285750" indent="-285750">
              <a:buFont typeface="Arial"/>
              <a:buChar char="•"/>
            </a:pPr>
            <a:r>
              <a:rPr lang="en-US" sz="2200" b="1" dirty="0">
                <a:ea typeface="+mn-lt"/>
                <a:cs typeface="+mn-lt"/>
              </a:rPr>
              <a:t>Salary</a:t>
            </a:r>
            <a:r>
              <a:rPr lang="en-US" sz="2200" dirty="0">
                <a:ea typeface="+mn-lt"/>
                <a:cs typeface="+mn-lt"/>
              </a:rPr>
              <a:t>: Employee’s salary or compensation, which can be analyzed in relation to performance and other factor</a:t>
            </a:r>
            <a:r>
              <a:rPr lang="en-US" dirty="0">
                <a:ea typeface="+mn-lt"/>
                <a:cs typeface="+mn-lt"/>
              </a:rPr>
              <a:t>s.</a:t>
            </a:r>
            <a:endParaRPr lang="en-US" dirty="0"/>
          </a:p>
          <a:p>
            <a:pPr marL="285750" indent="-285750">
              <a:buFont typeface="Arial"/>
              <a:buChar char="•"/>
            </a:pPr>
            <a:endParaRPr lang="en-US" dirty="0"/>
          </a:p>
          <a:p>
            <a:pPr algn="l"/>
            <a:endParaRPr lang="en-US" dirty="0"/>
          </a:p>
        </p:txBody>
      </p:sp>
    </p:spTree>
    <p:extLst>
      <p:ext uri="{BB962C8B-B14F-4D97-AF65-F5344CB8AC3E}">
        <p14:creationId xmlns:p14="http://schemas.microsoft.com/office/powerpoint/2010/main" val="2139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artoon of a child holding a pencil&#10;&#10;Description automatically generated">
            <a:extLst>
              <a:ext uri="{FF2B5EF4-FFF2-40B4-BE49-F238E27FC236}">
                <a16:creationId xmlns:a16="http://schemas.microsoft.com/office/drawing/2014/main" id="{2239CF64-54AF-603D-CBBF-51EF884E9996}"/>
              </a:ext>
            </a:extLst>
          </p:cNvPr>
          <p:cNvPicPr>
            <a:picLocks noGrp="1" noChangeAspect="1"/>
          </p:cNvPicPr>
          <p:nvPr>
            <p:ph idx="1"/>
          </p:nvPr>
        </p:nvPicPr>
        <p:blipFill>
          <a:blip r:embed="rId2"/>
          <a:stretch>
            <a:fillRect/>
          </a:stretch>
        </p:blipFill>
        <p:spPr>
          <a:xfrm>
            <a:off x="-5304" y="4389407"/>
            <a:ext cx="1675507" cy="2464281"/>
          </a:xfrm>
        </p:spPr>
      </p:pic>
      <p:sp>
        <p:nvSpPr>
          <p:cNvPr id="4" name="Text Placeholder 3"/>
          <p:cNvSpPr>
            <a:spLocks noGrp="1"/>
          </p:cNvSpPr>
          <p:nvPr>
            <p:ph type="body" sz="half" idx="2"/>
          </p:nvPr>
        </p:nvSpPr>
        <p:spPr>
          <a:xfrm>
            <a:off x="1659235" y="678465"/>
            <a:ext cx="9241937" cy="5499485"/>
          </a:xfrm>
        </p:spPr>
        <p:txBody>
          <a:bodyPr vert="horz" lIns="91440" tIns="45720" rIns="91440" bIns="45720" rtlCol="0" anchor="t">
            <a:noAutofit/>
          </a:bodyPr>
          <a:lstStyle/>
          <a:p>
            <a:pPr marL="285750" indent="-285750">
              <a:buFont typeface="Arial"/>
              <a:buChar char="•"/>
            </a:pPr>
            <a:r>
              <a:rPr lang="en-US" sz="2200" b="1" dirty="0">
                <a:ea typeface="+mn-lt"/>
                <a:cs typeface="+mn-lt"/>
              </a:rPr>
              <a:t>Hire Date</a:t>
            </a:r>
            <a:r>
              <a:rPr lang="en-US" sz="2200" dirty="0">
                <a:ea typeface="+mn-lt"/>
                <a:cs typeface="+mn-lt"/>
              </a:rPr>
              <a:t>: The date when the employee was hired, useful for analyzing tenure and its impact on performance.</a:t>
            </a:r>
            <a:endParaRPr lang="en-US" sz="2200" dirty="0"/>
          </a:p>
          <a:p>
            <a:pPr marL="285750" indent="-285750">
              <a:buFont typeface="Arial"/>
              <a:buChar char="•"/>
            </a:pPr>
            <a:r>
              <a:rPr lang="en-US" sz="2200" b="1" dirty="0">
                <a:ea typeface="+mn-lt"/>
                <a:cs typeface="+mn-lt"/>
              </a:rPr>
              <a:t>Performance Rating</a:t>
            </a:r>
            <a:r>
              <a:rPr lang="en-US" sz="2200" dirty="0">
                <a:ea typeface="+mn-lt"/>
                <a:cs typeface="+mn-lt"/>
              </a:rPr>
              <a:t>: Evaluation score or rating given to the employee’s performance, often used for performance analysis.</a:t>
            </a:r>
            <a:endParaRPr lang="en-US" sz="2200" dirty="0"/>
          </a:p>
          <a:p>
            <a:pPr marL="285750" indent="-285750">
              <a:buFont typeface="Arial"/>
              <a:buChar char="•"/>
            </a:pPr>
            <a:r>
              <a:rPr lang="en-US" sz="2200" b="1" dirty="0">
                <a:ea typeface="+mn-lt"/>
                <a:cs typeface="+mn-lt"/>
              </a:rPr>
              <a:t>Tenure</a:t>
            </a:r>
            <a:r>
              <a:rPr lang="en-US" sz="2200" dirty="0">
                <a:ea typeface="+mn-lt"/>
                <a:cs typeface="+mn-lt"/>
              </a:rPr>
              <a:t>: The length of time an employee has been with the company, which can be correlated with performance and turnover.</a:t>
            </a:r>
            <a:endParaRPr lang="en-US" sz="2200" dirty="0"/>
          </a:p>
          <a:p>
            <a:pPr marL="285750" indent="-285750">
              <a:buFont typeface="Arial"/>
              <a:buChar char="•"/>
            </a:pPr>
            <a:r>
              <a:rPr lang="en-US" sz="2200" b="1" dirty="0">
                <a:ea typeface="+mn-lt"/>
                <a:cs typeface="+mn-lt"/>
              </a:rPr>
              <a:t>Education Level</a:t>
            </a:r>
            <a:r>
              <a:rPr lang="en-US" sz="2200" dirty="0">
                <a:ea typeface="+mn-lt"/>
                <a:cs typeface="+mn-lt"/>
              </a:rPr>
              <a:t>: Highest level of education attained by the employee, often analyzed to see its impact on job performance.</a:t>
            </a:r>
            <a:endParaRPr lang="en-US" sz="2200" dirty="0"/>
          </a:p>
          <a:p>
            <a:pPr marL="285750" indent="-285750">
              <a:buFont typeface="Arial"/>
              <a:buChar char="•"/>
            </a:pPr>
            <a:r>
              <a:rPr lang="en-US" sz="2200" b="1" dirty="0">
                <a:ea typeface="+mn-lt"/>
                <a:cs typeface="+mn-lt"/>
              </a:rPr>
              <a:t>Training Hours</a:t>
            </a:r>
            <a:r>
              <a:rPr lang="en-US" sz="2200" dirty="0">
                <a:ea typeface="+mn-lt"/>
                <a:cs typeface="+mn-lt"/>
              </a:rPr>
              <a:t>: Number of hours the employee has spent in training programs, which can be linked to performance outcomes.</a:t>
            </a:r>
            <a:endParaRPr lang="en-US" sz="2200" dirty="0"/>
          </a:p>
          <a:p>
            <a:pPr marL="285750" indent="-285750">
              <a:buFont typeface="Arial"/>
              <a:buChar char="•"/>
            </a:pPr>
            <a:r>
              <a:rPr lang="en-US" sz="2200" b="1" dirty="0">
                <a:ea typeface="+mn-lt"/>
                <a:cs typeface="+mn-lt"/>
              </a:rPr>
              <a:t>Employee Satisfaction Score</a:t>
            </a:r>
            <a:r>
              <a:rPr lang="en-US" sz="2200" dirty="0">
                <a:ea typeface="+mn-lt"/>
                <a:cs typeface="+mn-lt"/>
              </a:rPr>
              <a:t>: Measures of job satisfaction or engagement, typically gathered from surveys.</a:t>
            </a:r>
            <a:endParaRPr lang="en-US" sz="2200" dirty="0"/>
          </a:p>
          <a:p>
            <a:pPr marL="285750" indent="-285750">
              <a:buFont typeface="Arial"/>
              <a:buChar char="•"/>
            </a:pPr>
            <a:r>
              <a:rPr lang="en-US" sz="2200" b="1" dirty="0">
                <a:ea typeface="+mn-lt"/>
                <a:cs typeface="+mn-lt"/>
              </a:rPr>
              <a:t>Exit Date</a:t>
            </a:r>
            <a:r>
              <a:rPr lang="en-US" sz="2200" dirty="0">
                <a:ea typeface="+mn-lt"/>
                <a:cs typeface="+mn-lt"/>
              </a:rPr>
              <a:t>: The date an employee left the company (if applicable), useful for turnover analysis.</a:t>
            </a:r>
            <a:endParaRPr lang="en-US" sz="2200" dirty="0"/>
          </a:p>
          <a:p>
            <a:pPr marL="285750" indent="-285750">
              <a:buFont typeface="Arial"/>
              <a:buChar char="•"/>
            </a:pPr>
            <a:endParaRPr lang="en-US" sz="2200" dirty="0"/>
          </a:p>
        </p:txBody>
      </p:sp>
    </p:spTree>
    <p:extLst>
      <p:ext uri="{BB962C8B-B14F-4D97-AF65-F5344CB8AC3E}">
        <p14:creationId xmlns:p14="http://schemas.microsoft.com/office/powerpoint/2010/main" val="137875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LOWERS 16X9">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FLOWERS 16X9</vt:lpstr>
      <vt:lpstr> EMPLOYEE DATA ANALYSIS USING EXCEL</vt:lpstr>
      <vt:lpstr>          PROJECT TITLE</vt:lpstr>
      <vt:lpstr>AGENDA</vt:lpstr>
      <vt:lpstr>PROBLEM STATEMENT</vt:lpstr>
      <vt:lpstr>PROBLEM OVERVIEW</vt:lpstr>
      <vt:lpstr>WHO ARE THE END USERS?</vt:lpstr>
      <vt:lpstr> OUR SOLUTION AND ITS VALUE PROPOSITIION</vt:lpstr>
      <vt:lpstr>DATASET DESCRIPTION</vt:lpstr>
      <vt:lpstr>PowerPoint Presentation</vt:lpstr>
      <vt:lpstr>THE " WOW " IN OUR SOLUTION</vt:lpstr>
      <vt:lpstr>MODELLING</vt:lpstr>
      <vt:lpstr>PowerPoint Presentation</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507</cp:revision>
  <dcterms:created xsi:type="dcterms:W3CDTF">2024-08-20T10:51:18Z</dcterms:created>
  <dcterms:modified xsi:type="dcterms:W3CDTF">2024-08-31T18:50:20Z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