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8" r:id="rId4"/>
    <p:sldId id="257" r:id="rId5"/>
    <p:sldId id="262" r:id="rId6"/>
    <p:sldId id="264" r:id="rId7"/>
    <p:sldId id="265" r:id="rId8"/>
    <p:sldId id="269" r:id="rId9"/>
    <p:sldId id="279" r:id="rId10"/>
    <p:sldId id="271" r:id="rId11"/>
    <p:sldId id="259" r:id="rId12"/>
    <p:sldId id="280" r:id="rId13"/>
    <p:sldId id="283" r:id="rId14"/>
    <p:sldId id="260" r:id="rId15"/>
    <p:sldId id="284" r:id="rId16"/>
    <p:sldId id="281" r:id="rId17"/>
    <p:sldId id="261" r:id="rId18"/>
    <p:sldId id="282" r:id="rId19"/>
    <p:sldId id="274" r:id="rId20"/>
    <p:sldId id="27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Cafe Coffee Night</a:t>
            </a:r>
            <a:endParaRPr lang="en-US" dirty="0"/>
          </a:p>
        </p:txBody>
      </p:sp>
      <p:sp>
        <p:nvSpPr>
          <p:cNvPr id="3" name="Subtitle 2"/>
          <p:cNvSpPr>
            <a:spLocks noGrp="1"/>
          </p:cNvSpPr>
          <p:nvPr>
            <p:ph type="subTitle" idx="1"/>
          </p:nvPr>
        </p:nvSpPr>
        <p:spPr/>
        <p:txBody>
          <a:bodyPr/>
          <a:lstStyle/>
          <a:p>
            <a:r>
              <a:rPr lang="en-IN" altLang="en-US">
                <a:latin typeface="Times New Roman" panose="02020603050405020304" charset="0"/>
                <a:cs typeface="Times New Roman" panose="02020603050405020304" charset="0"/>
              </a:rPr>
              <a:t>Karthiheswar M</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2192635" cy="712470"/>
          </a:xfrm>
        </p:spPr>
        <p:txBody>
          <a:bodyPr>
            <a:normAutofit/>
          </a:bodyPr>
          <a:p>
            <a:pPr algn="l"/>
            <a:r>
              <a:rPr lang="en-IN" altLang="en-US" sz="2500"/>
              <a:t>T</a:t>
            </a:r>
            <a:r>
              <a:rPr lang="en-US" sz="2500"/>
              <a:t>rends notice</a:t>
            </a:r>
            <a:r>
              <a:rPr lang="en-IN" altLang="en-US" sz="2500"/>
              <a:t>d</a:t>
            </a:r>
            <a:r>
              <a:rPr lang="en-US" sz="2500"/>
              <a:t> in terms of consumer behavior over different days of the week</a:t>
            </a:r>
            <a:endParaRPr lang="en-US" sz="2500"/>
          </a:p>
        </p:txBody>
      </p:sp>
      <p:pic>
        <p:nvPicPr>
          <p:cNvPr id="3" name="Content Placeholder 2"/>
          <p:cNvPicPr>
            <a:picLocks noChangeAspect="1"/>
          </p:cNvPicPr>
          <p:nvPr>
            <p:ph sz="half" idx="1"/>
          </p:nvPr>
        </p:nvPicPr>
        <p:blipFill>
          <a:blip r:embed="rId1"/>
          <a:stretch>
            <a:fillRect/>
          </a:stretch>
        </p:blipFill>
        <p:spPr>
          <a:xfrm>
            <a:off x="0" y="767715"/>
            <a:ext cx="6005830" cy="3583940"/>
          </a:xfrm>
          <a:prstGeom prst="rect">
            <a:avLst/>
          </a:prstGeom>
        </p:spPr>
      </p:pic>
      <p:pic>
        <p:nvPicPr>
          <p:cNvPr id="4" name="Content Placeholder 2"/>
          <p:cNvPicPr>
            <a:picLocks noChangeAspect="1"/>
          </p:cNvPicPr>
          <p:nvPr>
            <p:ph sz="half" idx="2"/>
          </p:nvPr>
        </p:nvPicPr>
        <p:blipFill>
          <a:blip r:embed="rId2"/>
          <a:stretch>
            <a:fillRect/>
          </a:stretch>
        </p:blipFill>
        <p:spPr>
          <a:xfrm>
            <a:off x="6005830" y="767715"/>
            <a:ext cx="6083300" cy="3583940"/>
          </a:xfrm>
          <a:prstGeom prst="rect">
            <a:avLst/>
          </a:prstGeom>
        </p:spPr>
      </p:pic>
      <p:sp>
        <p:nvSpPr>
          <p:cNvPr id="8" name="Text Box 7"/>
          <p:cNvSpPr txBox="1"/>
          <p:nvPr/>
        </p:nvSpPr>
        <p:spPr>
          <a:xfrm>
            <a:off x="51435" y="4917440"/>
            <a:ext cx="12089130" cy="1198880"/>
          </a:xfrm>
          <a:prstGeom prst="rect">
            <a:avLst/>
          </a:prstGeom>
          <a:noFill/>
        </p:spPr>
        <p:txBody>
          <a:bodyPr wrap="square" rtlCol="0">
            <a:spAutoFit/>
          </a:bodyPr>
          <a:p>
            <a:pPr marL="285750" indent="-285750">
              <a:buFont typeface="Arial" panose="020B0604020202020204" pitchFamily="34" charset="0"/>
              <a:buChar char="•"/>
            </a:pPr>
            <a:r>
              <a:rPr lang="en-IN" altLang="en-US"/>
              <a:t>Consumers </a:t>
            </a:r>
            <a:r>
              <a:rPr lang="en-IN" altLang="en-US">
                <a:sym typeface="+mn-ea"/>
              </a:rPr>
              <a:t>made highest number of transactions and highest Total on Saturday followed by Sunday</a:t>
            </a:r>
            <a:endParaRPr lang="en-IN" altLang="en-US">
              <a:sym typeface="+mn-ea"/>
            </a:endParaRPr>
          </a:p>
          <a:p>
            <a:pPr marL="285750" indent="-285750">
              <a:buFont typeface="Arial" panose="020B0604020202020204" pitchFamily="34" charset="0"/>
              <a:buChar char="•"/>
            </a:pPr>
            <a:r>
              <a:rPr lang="en-IN" altLang="en-US">
                <a:sym typeface="+mn-ea"/>
              </a:rPr>
              <a:t>Consumers have made least number of transactions and least Total on Tuesday</a:t>
            </a:r>
            <a:endParaRPr lang="en-IN" altLang="en-US">
              <a:sym typeface="+mn-ea"/>
            </a:endParaRPr>
          </a:p>
          <a:p>
            <a:pPr marL="285750" indent="-285750">
              <a:buFont typeface="Arial" panose="020B0604020202020204" pitchFamily="34" charset="0"/>
              <a:buChar char="•"/>
            </a:pPr>
            <a:r>
              <a:rPr lang="en-IN" altLang="en-US">
                <a:sym typeface="+mn-ea"/>
              </a:rPr>
              <a:t>Even though the no. of Bill counts varies hugely between different days, Total amount doesn't varies much</a:t>
            </a:r>
            <a:endParaRPr lang="en-IN" altLang="en-US">
              <a:sym typeface="+mn-ea"/>
            </a:endParaRPr>
          </a:p>
          <a:p>
            <a:pPr marL="285750" indent="-285750">
              <a:buFont typeface="Arial" panose="020B0604020202020204" pitchFamily="34" charset="0"/>
              <a:buChar char="•"/>
            </a:pPr>
            <a:r>
              <a:rPr lang="en-IN" altLang="en-US"/>
              <a:t>Some speacial offers exclusively on Tuesday can be made to improve the revenue on Tuesday</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2520950"/>
            <a:ext cx="12190730" cy="1325880"/>
          </a:xfrm>
        </p:spPr>
        <p:txBody>
          <a:bodyPr>
            <a:normAutofit/>
          </a:bodyPr>
          <a:p>
            <a:pPr algn="ctr"/>
            <a:r>
              <a:rPr lang="en-IN" altLang="en-US" b="1">
                <a:sym typeface="+mn-ea"/>
              </a:rPr>
              <a:t>C</a:t>
            </a:r>
            <a:r>
              <a:rPr lang="en-US" b="1">
                <a:sym typeface="+mn-ea"/>
              </a:rPr>
              <a:t>ertain menu items that can be taken off the menu</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1"/>
          </p:nvPr>
        </p:nvPicPr>
        <p:blipFill>
          <a:blip r:embed="rId1"/>
          <a:stretch>
            <a:fillRect/>
          </a:stretch>
        </p:blipFill>
        <p:spPr>
          <a:xfrm>
            <a:off x="635" y="744855"/>
            <a:ext cx="12190730" cy="3674110"/>
          </a:xfrm>
          <a:prstGeom prst="rect">
            <a:avLst/>
          </a:prstGeom>
        </p:spPr>
      </p:pic>
      <p:sp>
        <p:nvSpPr>
          <p:cNvPr id="8" name="Title 7"/>
          <p:cNvSpPr>
            <a:spLocks noGrp="1"/>
          </p:cNvSpPr>
          <p:nvPr/>
        </p:nvSpPr>
        <p:spPr>
          <a:xfrm>
            <a:off x="0" y="80010"/>
            <a:ext cx="12192635" cy="593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500"/>
              <a:t>RFM Analysis on Item Decsription</a:t>
            </a:r>
            <a:endParaRPr lang="en-IN" altLang="en-US" sz="2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1"/>
          </p:nvPr>
        </p:nvPicPr>
        <p:blipFill>
          <a:blip r:embed="rId1"/>
          <a:stretch>
            <a:fillRect/>
          </a:stretch>
        </p:blipFill>
        <p:spPr>
          <a:xfrm>
            <a:off x="15875" y="12065"/>
            <a:ext cx="12160250" cy="4648835"/>
          </a:xfrm>
          <a:prstGeom prst="rect">
            <a:avLst/>
          </a:prstGeom>
        </p:spPr>
      </p:pic>
      <p:pic>
        <p:nvPicPr>
          <p:cNvPr id="11" name="Content Placeholder 10"/>
          <p:cNvPicPr>
            <a:picLocks noChangeAspect="1"/>
          </p:cNvPicPr>
          <p:nvPr>
            <p:ph sz="half" idx="2"/>
          </p:nvPr>
        </p:nvPicPr>
        <p:blipFill>
          <a:blip r:embed="rId2"/>
          <a:stretch>
            <a:fillRect/>
          </a:stretch>
        </p:blipFill>
        <p:spPr>
          <a:xfrm>
            <a:off x="19685" y="4661535"/>
            <a:ext cx="12158980" cy="21799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1"/>
          <p:nvPr/>
        </p:nvSpPr>
        <p:spPr>
          <a:xfrm>
            <a:off x="0" y="757555"/>
            <a:ext cx="12165330" cy="3553460"/>
          </a:xfrm>
          <a:prstGeom prst="rect">
            <a:avLst/>
          </a:prstGeom>
          <a:noFill/>
        </p:spPr>
        <p:txBody>
          <a:bodyPr wrap="square" rtlCol="0" anchor="t">
            <a:spAutoFit/>
          </a:bodyPr>
          <a:p>
            <a:pPr marL="285750" indent="-285750">
              <a:buFont typeface="Arial" panose="020B0604020202020204" pitchFamily="34" charset="0"/>
              <a:buChar char="•"/>
            </a:pPr>
            <a:r>
              <a:rPr lang="en-IN" altLang="en-US" sz="2500"/>
              <a:t>The above listed Item descriptions have transactions less than 3 times, has Total sum of </a:t>
            </a:r>
            <a:r>
              <a:rPr lang="en-IN" altLang="en-US" sz="2500">
                <a:sym typeface="+mn-ea"/>
              </a:rPr>
              <a:t>less than 3000 and very low recency value of greater than 3512 days (3512 is the lowest mean receny value amoung low recency bin calculated from RFM analysis). So these Items can be removed from the menu</a:t>
            </a:r>
            <a:endParaRPr lang="en-IN" altLang="en-US" sz="2500">
              <a:sym typeface="+mn-ea"/>
            </a:endParaRPr>
          </a:p>
          <a:p>
            <a:pPr marL="285750" indent="-285750">
              <a:buFont typeface="Arial" panose="020B0604020202020204" pitchFamily="34" charset="0"/>
              <a:buChar char="•"/>
            </a:pPr>
            <a:r>
              <a:rPr lang="en-IN" altLang="en-US" sz="2500">
                <a:sym typeface="+mn-ea"/>
              </a:rPr>
              <a:t>Also1 Axe twist, 1+1 VLN Cab SAUV (BTL),</a:t>
            </a:r>
            <a:r>
              <a:rPr lang="en-IN" altLang="en-US" sz="2500">
                <a:sym typeface="+mn-ea"/>
              </a:rPr>
              <a:t> 1+1 VLN Cab SAUV BLANC (BTL) and few more items has least recency, monetary and frequency value. So these are unnecessary items which can also be removed from the menu</a:t>
            </a:r>
            <a:endParaRPr lang="en-IN" altLang="en-US" sz="2500">
              <a:sym typeface="+mn-ea"/>
            </a:endParaRPr>
          </a:p>
          <a:p>
            <a:pPr marL="285750" indent="-285750">
              <a:buFont typeface="Arial" panose="020B0604020202020204" pitchFamily="34" charset="0"/>
              <a:buChar char="•"/>
            </a:pPr>
            <a:r>
              <a:rPr lang="en-IN" altLang="en-US" sz="2500" b="1">
                <a:sym typeface="+mn-ea"/>
              </a:rPr>
              <a:t>Note</a:t>
            </a:r>
            <a:r>
              <a:rPr lang="en-IN" altLang="en-US" sz="2500">
                <a:sym typeface="+mn-ea"/>
              </a:rPr>
              <a:t>: </a:t>
            </a:r>
            <a:r>
              <a:rPr lang="en-IN" altLang="en-US" sz="2500">
                <a:sym typeface="+mn-ea"/>
              </a:rPr>
              <a:t>The concatenate values of RFM analysis are in order of Recency, Frequency and Monetary</a:t>
            </a:r>
            <a:endParaRPr lang="en-US" sz="2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2520950"/>
            <a:ext cx="12190730" cy="1325880"/>
          </a:xfrm>
        </p:spPr>
        <p:txBody>
          <a:bodyPr>
            <a:normAutofit/>
          </a:bodyPr>
          <a:p>
            <a:pPr algn="ctr"/>
            <a:r>
              <a:rPr lang="en-IN" altLang="en-US" b="1">
                <a:sym typeface="+mn-ea"/>
              </a:rPr>
              <a:t>T</a:t>
            </a:r>
            <a:r>
              <a:rPr lang="en-US" b="1">
                <a:sym typeface="+mn-ea"/>
              </a:rPr>
              <a:t>rends across </a:t>
            </a:r>
            <a:r>
              <a:rPr lang="en-IN" altLang="en-US" b="1">
                <a:sym typeface="+mn-ea"/>
              </a:rPr>
              <a:t>the </a:t>
            </a:r>
            <a:r>
              <a:rPr lang="en-US" b="1">
                <a:sym typeface="+mn-ea"/>
              </a:rPr>
              <a:t>months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31750"/>
            <a:ext cx="12192635" cy="523240"/>
          </a:xfrm>
        </p:spPr>
        <p:txBody>
          <a:bodyPr>
            <a:normAutofit/>
          </a:bodyPr>
          <a:p>
            <a:pPr algn="l"/>
            <a:r>
              <a:rPr lang="en-IN" altLang="en-US" sz="2500"/>
              <a:t>Trends of Total sum and Bill count across months</a:t>
            </a:r>
            <a:endParaRPr lang="en-IN" altLang="en-US" sz="2500"/>
          </a:p>
        </p:txBody>
      </p:sp>
      <p:pic>
        <p:nvPicPr>
          <p:cNvPr id="4" name="Content Placeholder 3"/>
          <p:cNvPicPr>
            <a:picLocks noChangeAspect="1"/>
          </p:cNvPicPr>
          <p:nvPr>
            <p:ph sz="half" idx="1"/>
          </p:nvPr>
        </p:nvPicPr>
        <p:blipFill>
          <a:blip r:embed="rId1"/>
          <a:stretch>
            <a:fillRect/>
          </a:stretch>
        </p:blipFill>
        <p:spPr>
          <a:xfrm>
            <a:off x="49530" y="554990"/>
            <a:ext cx="6107430" cy="4377055"/>
          </a:xfrm>
          <a:prstGeom prst="rect">
            <a:avLst/>
          </a:prstGeom>
        </p:spPr>
      </p:pic>
      <p:pic>
        <p:nvPicPr>
          <p:cNvPr id="5" name="Content Placeholder 4"/>
          <p:cNvPicPr>
            <a:picLocks noChangeAspect="1"/>
          </p:cNvPicPr>
          <p:nvPr>
            <p:ph sz="half" idx="2"/>
          </p:nvPr>
        </p:nvPicPr>
        <p:blipFill>
          <a:blip r:embed="rId2"/>
          <a:stretch>
            <a:fillRect/>
          </a:stretch>
        </p:blipFill>
        <p:spPr>
          <a:xfrm>
            <a:off x="6156325" y="549910"/>
            <a:ext cx="5974080" cy="4394200"/>
          </a:xfrm>
          <a:prstGeom prst="rect">
            <a:avLst/>
          </a:prstGeom>
        </p:spPr>
      </p:pic>
      <p:sp>
        <p:nvSpPr>
          <p:cNvPr id="6" name="Text Box 5"/>
          <p:cNvSpPr txBox="1"/>
          <p:nvPr/>
        </p:nvSpPr>
        <p:spPr>
          <a:xfrm>
            <a:off x="48895" y="5318760"/>
            <a:ext cx="12082145" cy="1198880"/>
          </a:xfrm>
          <a:prstGeom prst="rect">
            <a:avLst/>
          </a:prstGeom>
          <a:noFill/>
        </p:spPr>
        <p:txBody>
          <a:bodyPr wrap="square" rtlCol="0">
            <a:spAutoFit/>
          </a:bodyPr>
          <a:p>
            <a:pPr marL="285750" indent="-285750">
              <a:buFont typeface="Arial" panose="020B0604020202020204" pitchFamily="34" charset="0"/>
              <a:buChar char="•"/>
            </a:pPr>
            <a:r>
              <a:rPr lang="en-IN" altLang="en-US"/>
              <a:t>At month of end of May to first week of June there is huge drop in Total sum and Bill counts. So more attractions and special attention has to be made during this period to improve the transactions</a:t>
            </a:r>
            <a:endParaRPr lang="en-IN" altLang="en-US"/>
          </a:p>
          <a:p>
            <a:pPr marL="285750" indent="-285750">
              <a:buFont typeface="Arial" panose="020B0604020202020204" pitchFamily="34" charset="0"/>
              <a:buChar char="•"/>
            </a:pPr>
            <a:r>
              <a:rPr lang="en-IN" altLang="en-US"/>
              <a:t>By the end of April the Total and Bill counts it declines till June, after June it again starts inclining</a:t>
            </a:r>
            <a:endParaRPr lang="en-IN" altLang="en-US"/>
          </a:p>
          <a:p>
            <a:pPr marL="285750" indent="-285750">
              <a:buFont typeface="Arial" panose="020B0604020202020204" pitchFamily="34" charset="0"/>
              <a:buChar char="•"/>
            </a:pPr>
            <a:r>
              <a:rPr lang="en-IN" altLang="en-US"/>
              <a:t>During August, Total sum has most peak values and at end of April, Bill count has most peak values</a:t>
            </a: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2520950"/>
            <a:ext cx="12190730" cy="1325880"/>
          </a:xfrm>
        </p:spPr>
        <p:txBody>
          <a:bodyPr>
            <a:normAutofit fontScale="90000"/>
          </a:bodyPr>
          <a:p>
            <a:pPr algn="ctr"/>
            <a:r>
              <a:rPr lang="en-IN" altLang="en-US" b="1">
                <a:sym typeface="+mn-ea"/>
              </a:rPr>
              <a:t>M</a:t>
            </a:r>
            <a:r>
              <a:rPr lang="en-US" b="1">
                <a:sym typeface="+mn-ea"/>
              </a:rPr>
              <a:t>ost popular combos t</a:t>
            </a:r>
            <a:r>
              <a:rPr lang="en-IN" altLang="en-US" b="1">
                <a:sym typeface="+mn-ea"/>
              </a:rPr>
              <a:t>o</a:t>
            </a:r>
            <a:r>
              <a:rPr lang="en-US" b="1">
                <a:sym typeface="+mn-ea"/>
              </a:rPr>
              <a:t> be suggested to the restaurant chain after a thorough analysis of the most commonly occurring sets of menu items in the customer orders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595" y="47625"/>
            <a:ext cx="12053570" cy="619760"/>
          </a:xfrm>
        </p:spPr>
        <p:txBody>
          <a:bodyPr>
            <a:normAutofit/>
          </a:bodyPr>
          <a:p>
            <a:pPr algn="l"/>
            <a:r>
              <a:rPr lang="en-IN" altLang="en-US" sz="2500"/>
              <a:t>Association Rules</a:t>
            </a:r>
            <a:endParaRPr lang="en-IN" altLang="en-US" sz="2500"/>
          </a:p>
        </p:txBody>
      </p:sp>
      <p:sp>
        <p:nvSpPr>
          <p:cNvPr id="6" name="Text Box 5"/>
          <p:cNvSpPr txBox="1"/>
          <p:nvPr/>
        </p:nvSpPr>
        <p:spPr>
          <a:xfrm>
            <a:off x="69850" y="5335270"/>
            <a:ext cx="12052935" cy="1476375"/>
          </a:xfrm>
          <a:prstGeom prst="rect">
            <a:avLst/>
          </a:prstGeom>
          <a:noFill/>
        </p:spPr>
        <p:txBody>
          <a:bodyPr wrap="square" rtlCol="0">
            <a:spAutoFit/>
          </a:bodyPr>
          <a:p>
            <a:pPr marL="285750" indent="-285750">
              <a:buFont typeface="Arial" panose="020B0604020202020204" pitchFamily="34" charset="0"/>
              <a:buChar char="•"/>
            </a:pPr>
            <a:r>
              <a:rPr lang="en-IN" altLang="en-US"/>
              <a:t>The above Items are ordered together at higher number of times</a:t>
            </a:r>
            <a:endParaRPr lang="en-IN" altLang="en-US"/>
          </a:p>
          <a:p>
            <a:pPr marL="285750" indent="-285750">
              <a:buFont typeface="Arial" panose="020B0604020202020204" pitchFamily="34" charset="0"/>
              <a:buChar char="•"/>
            </a:pPr>
            <a:r>
              <a:rPr lang="en-IN" altLang="en-US"/>
              <a:t>Kheema ghotala with Buttered toasts has highest lift value followed by Lemon infused char grilled veg with dd herb roast chicken, however these combos sounds like toppings</a:t>
            </a:r>
            <a:endParaRPr lang="en-IN" altLang="en-US"/>
          </a:p>
          <a:p>
            <a:pPr marL="285750" indent="-285750">
              <a:buFont typeface="Arial" panose="020B0604020202020204" pitchFamily="34" charset="0"/>
              <a:buChar char="•"/>
            </a:pPr>
            <a:r>
              <a:rPr lang="en-IN" altLang="en-US"/>
              <a:t>B.M.T Panini with Maggi NDL Arrabiata and Sambuca combo has high lift</a:t>
            </a:r>
            <a:endParaRPr lang="en-IN" altLang="en-US"/>
          </a:p>
          <a:p>
            <a:pPr marL="285750" indent="-285750">
              <a:buFont typeface="Arial" panose="020B0604020202020204" pitchFamily="34" charset="0"/>
              <a:buChar char="•"/>
            </a:pPr>
            <a:r>
              <a:rPr lang="en-IN" altLang="en-US"/>
              <a:t>Likewise these Items above can be made combo with their respectives</a:t>
            </a:r>
            <a:endParaRPr lang="en-IN" altLang="en-US"/>
          </a:p>
        </p:txBody>
      </p:sp>
      <p:pic>
        <p:nvPicPr>
          <p:cNvPr id="10" name="Content Placeholder 9"/>
          <p:cNvPicPr>
            <a:picLocks noChangeAspect="1"/>
          </p:cNvPicPr>
          <p:nvPr>
            <p:ph idx="1"/>
          </p:nvPr>
        </p:nvPicPr>
        <p:blipFill>
          <a:blip r:embed="rId1"/>
          <a:stretch>
            <a:fillRect/>
          </a:stretch>
        </p:blipFill>
        <p:spPr>
          <a:xfrm>
            <a:off x="69850" y="717550"/>
            <a:ext cx="12045950" cy="44970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1"/>
          </p:nvPr>
        </p:nvPicPr>
        <p:blipFill>
          <a:blip r:embed="rId1"/>
          <a:stretch>
            <a:fillRect/>
          </a:stretch>
        </p:blipFill>
        <p:spPr>
          <a:xfrm>
            <a:off x="635" y="678180"/>
            <a:ext cx="12190730" cy="3199765"/>
          </a:xfrm>
          <a:prstGeom prst="rect">
            <a:avLst/>
          </a:prstGeom>
        </p:spPr>
      </p:pic>
      <p:sp>
        <p:nvSpPr>
          <p:cNvPr id="8" name="Title 7"/>
          <p:cNvSpPr>
            <a:spLocks noGrp="1"/>
          </p:cNvSpPr>
          <p:nvPr/>
        </p:nvSpPr>
        <p:spPr>
          <a:xfrm>
            <a:off x="0" y="13335"/>
            <a:ext cx="12192635" cy="593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500"/>
              <a:t>RFM Analysis on Item Decsription</a:t>
            </a:r>
            <a:endParaRPr lang="en-IN" altLang="en-US" sz="2500"/>
          </a:p>
        </p:txBody>
      </p:sp>
      <p:sp>
        <p:nvSpPr>
          <p:cNvPr id="5" name="Text Box 4"/>
          <p:cNvSpPr txBox="1"/>
          <p:nvPr/>
        </p:nvSpPr>
        <p:spPr>
          <a:xfrm>
            <a:off x="635" y="3983355"/>
            <a:ext cx="12190095" cy="2861310"/>
          </a:xfrm>
          <a:prstGeom prst="rect">
            <a:avLst/>
          </a:prstGeom>
          <a:noFill/>
        </p:spPr>
        <p:txBody>
          <a:bodyPr wrap="square" rtlCol="0">
            <a:spAutoFit/>
          </a:bodyPr>
          <a:p>
            <a:pPr marL="285750" indent="-285750">
              <a:buFont typeface="Arial" panose="020B0604020202020204" pitchFamily="34" charset="0"/>
              <a:buChar char="•"/>
            </a:pPr>
            <a:r>
              <a:rPr lang="en-IN" altLang="en-US"/>
              <a:t>3 Red Bull, Al Sikandari Hookah single, Apple flavor single and few more items are bought most frequently, has high monetary value and has high recent transaction. So these are the cafe's key items and which should be maintained in quality and shouldn't be unavailable</a:t>
            </a:r>
            <a:endParaRPr lang="en-IN" altLang="en-US"/>
          </a:p>
          <a:p>
            <a:pPr marL="285750" indent="-285750">
              <a:buFont typeface="Arial" panose="020B0604020202020204" pitchFamily="34" charset="0"/>
              <a:buChar char="•"/>
            </a:pPr>
            <a:r>
              <a:rPr lang="en-IN" altLang="en-US"/>
              <a:t>1 Axe twist, 1+1 VLN Cab SAUV (BTL),</a:t>
            </a:r>
            <a:r>
              <a:rPr lang="en-IN" altLang="en-US">
                <a:sym typeface="+mn-ea"/>
              </a:rPr>
              <a:t> 1+1 VLN Cab SAUV BLANC (BTL) and few more items has least recency, monetary and frequency value. So these are unnecessary items that can be removed from the menu</a:t>
            </a:r>
            <a:endParaRPr lang="en-IN" altLang="en-US">
              <a:sym typeface="+mn-ea"/>
            </a:endParaRPr>
          </a:p>
          <a:p>
            <a:pPr marL="285750" indent="-285750">
              <a:buFont typeface="Arial" panose="020B0604020202020204" pitchFamily="34" charset="0"/>
              <a:buChar char="•"/>
            </a:pPr>
            <a:r>
              <a:rPr lang="en-IN" altLang="en-US"/>
              <a:t>2 Dom Beer+1 SPL Sheesha, 2 Red Bull, Add Potato Wedges</a:t>
            </a:r>
            <a:r>
              <a:rPr lang="en-IN" altLang="en-US">
                <a:sym typeface="+mn-ea"/>
              </a:rPr>
              <a:t> and few more items has medium recency, monetary and frequency value. So these items requires attention to improve the sales to next level</a:t>
            </a:r>
            <a:endParaRPr lang="en-IN" altLang="en-US">
              <a:sym typeface="+mn-ea"/>
            </a:endParaRPr>
          </a:p>
          <a:p>
            <a:pPr marL="285750" indent="-285750">
              <a:buFont typeface="Arial" panose="020B0604020202020204" pitchFamily="34" charset="0"/>
              <a:buChar char="•"/>
            </a:pPr>
            <a:r>
              <a:rPr lang="en-IN" altLang="en-US"/>
              <a:t>Therefore, combos can also be made by combining some high frequency Items with low recency Items and combos with high recency items with low frequency Items with appropriate Items</a:t>
            </a:r>
            <a:endParaRPr lang="en-IN" altLang="en-US"/>
          </a:p>
          <a:p>
            <a:pPr marL="285750" indent="-285750">
              <a:buFont typeface="Arial" panose="020B0604020202020204" pitchFamily="34" charset="0"/>
              <a:buChar char="•"/>
            </a:pPr>
            <a:r>
              <a:rPr lang="en-IN" altLang="en-US" b="1"/>
              <a:t>Note</a:t>
            </a:r>
            <a:r>
              <a:rPr lang="en-IN" altLang="en-US"/>
              <a:t>: </a:t>
            </a:r>
            <a:r>
              <a:rPr lang="en-IN" altLang="en-US">
                <a:sym typeface="+mn-ea"/>
              </a:rPr>
              <a:t>The concatenate values are in order of Recency, Frequency and Monetary</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2520950"/>
            <a:ext cx="12190730" cy="1325880"/>
          </a:xfrm>
        </p:spPr>
        <p:txBody>
          <a:bodyPr>
            <a:normAutofit fontScale="90000"/>
          </a:bodyPr>
          <a:p>
            <a:pPr algn="ctr"/>
            <a:r>
              <a:rPr lang="en-US" b="1">
                <a:sym typeface="+mn-ea"/>
              </a:rPr>
              <a:t>Exploratory Analysis of data &amp; an executive summary of top findings, supported by graphs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0" y="36195"/>
            <a:ext cx="12192000" cy="673100"/>
          </a:xfrm>
        </p:spPr>
        <p:txBody>
          <a:bodyPr/>
          <a:p>
            <a:r>
              <a:rPr lang="en-IN" altLang="en-US" sz="2500"/>
              <a:t>Cluster Analysis on Item Decsription</a:t>
            </a:r>
            <a:endParaRPr lang="en-IN" altLang="en-US" sz="2500"/>
          </a:p>
        </p:txBody>
      </p:sp>
      <p:sp>
        <p:nvSpPr>
          <p:cNvPr id="13" name="Text Box 12"/>
          <p:cNvSpPr txBox="1"/>
          <p:nvPr/>
        </p:nvSpPr>
        <p:spPr>
          <a:xfrm>
            <a:off x="0" y="2598420"/>
            <a:ext cx="12192635" cy="2861310"/>
          </a:xfrm>
          <a:prstGeom prst="rect">
            <a:avLst/>
          </a:prstGeom>
          <a:noFill/>
        </p:spPr>
        <p:txBody>
          <a:bodyPr wrap="square" rtlCol="0">
            <a:spAutoFit/>
          </a:bodyPr>
          <a:p>
            <a:pPr marL="285750" indent="-285750">
              <a:buFont typeface="Arial" panose="020B0604020202020204" pitchFamily="34" charset="0"/>
              <a:buChar char="•"/>
            </a:pPr>
            <a:r>
              <a:rPr lang="en-IN" altLang="en-US"/>
              <a:t>Cluster_4 has made high Total average with least no. of Bill counts, also can be nicknamed as Premium customers as they have </a:t>
            </a:r>
            <a:r>
              <a:rPr lang="en-IN" altLang="en-US">
                <a:sym typeface="+mn-ea"/>
              </a:rPr>
              <a:t>highest</a:t>
            </a:r>
            <a:r>
              <a:rPr lang="en-IN" altLang="en-US"/>
              <a:t> Rate average. So Items in this cluster are very important for the cafe</a:t>
            </a:r>
            <a:endParaRPr lang="en-IN" altLang="en-US"/>
          </a:p>
          <a:p>
            <a:pPr marL="285750" indent="-285750">
              <a:buFont typeface="Arial" panose="020B0604020202020204" pitchFamily="34" charset="0"/>
              <a:buChar char="•"/>
            </a:pPr>
            <a:r>
              <a:rPr lang="en-IN" altLang="en-US"/>
              <a:t>Cluster_0 has made least revenue so these Items can be least bothered Items as their Quantity average and Rate average is also low</a:t>
            </a:r>
            <a:endParaRPr lang="en-IN" altLang="en-US"/>
          </a:p>
          <a:p>
            <a:pPr marL="285750" indent="-285750">
              <a:buFont typeface="Arial" panose="020B0604020202020204" pitchFamily="34" charset="0"/>
              <a:buChar char="•"/>
            </a:pPr>
            <a:r>
              <a:rPr lang="en-IN" altLang="en-US"/>
              <a:t>Even though Cluster_1 has highest no. of Bill counts their </a:t>
            </a:r>
            <a:r>
              <a:rPr lang="en-IN" altLang="en-US">
                <a:sym typeface="+mn-ea"/>
              </a:rPr>
              <a:t>Total average, Rate average  and Quantity average are comparitvely very low. So these Items rate has to be revised to increase the revenue</a:t>
            </a:r>
            <a:endParaRPr lang="en-IN" altLang="en-US">
              <a:sym typeface="+mn-ea"/>
            </a:endParaRPr>
          </a:p>
          <a:p>
            <a:pPr marL="285750" indent="-285750">
              <a:buFont typeface="Arial" panose="020B0604020202020204" pitchFamily="34" charset="0"/>
              <a:buChar char="•"/>
            </a:pPr>
            <a:r>
              <a:rPr lang="en-IN" altLang="en-US">
                <a:sym typeface="+mn-ea"/>
              </a:rPr>
              <a:t>Cluster_2 and Cluster_3 are the medium rated customers</a:t>
            </a:r>
            <a:endParaRPr lang="en-IN" altLang="en-US">
              <a:sym typeface="+mn-ea"/>
            </a:endParaRPr>
          </a:p>
          <a:p>
            <a:pPr marL="285750" indent="-285750">
              <a:buFont typeface="Arial" panose="020B0604020202020204" pitchFamily="34" charset="0"/>
              <a:buChar char="•"/>
            </a:pPr>
            <a:r>
              <a:rPr lang="en-IN" altLang="en-US"/>
              <a:t>To make our Premium customers more comfortable, Items in Cluster_4 can be made as combo with appropriate and can be named as Premium combo</a:t>
            </a:r>
            <a:endParaRPr lang="en-IN" altLang="en-US"/>
          </a:p>
          <a:p>
            <a:pPr marL="285750" indent="-285750">
              <a:buFont typeface="Arial" panose="020B0604020202020204" pitchFamily="34" charset="0"/>
              <a:buChar char="•"/>
            </a:pPr>
            <a:r>
              <a:rPr lang="en-IN" altLang="en-US"/>
              <a:t>Combos can be made with Items in Cluster_0 and Cluster_1 to improve the Total and Quantity sold</a:t>
            </a:r>
            <a:endParaRPr lang="en-IN" altLang="en-US"/>
          </a:p>
        </p:txBody>
      </p:sp>
      <p:pic>
        <p:nvPicPr>
          <p:cNvPr id="3" name="Content Placeholder 2"/>
          <p:cNvPicPr>
            <a:picLocks noChangeAspect="1"/>
          </p:cNvPicPr>
          <p:nvPr>
            <p:ph idx="1"/>
          </p:nvPr>
        </p:nvPicPr>
        <p:blipFill>
          <a:blip r:embed="rId1"/>
          <a:stretch>
            <a:fillRect/>
          </a:stretch>
        </p:blipFill>
        <p:spPr>
          <a:xfrm>
            <a:off x="0" y="883285"/>
            <a:ext cx="12192000" cy="11563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595" y="22225"/>
            <a:ext cx="12053570" cy="596900"/>
          </a:xfrm>
        </p:spPr>
        <p:txBody>
          <a:bodyPr>
            <a:normAutofit/>
          </a:bodyPr>
          <a:p>
            <a:pPr algn="l"/>
            <a:r>
              <a:rPr lang="en-IN" altLang="en-US" sz="2500"/>
              <a:t>Exploratory Data Analysis</a:t>
            </a:r>
            <a:endParaRPr lang="en-IN" altLang="en-US" sz="2500"/>
          </a:p>
        </p:txBody>
      </p:sp>
      <p:pic>
        <p:nvPicPr>
          <p:cNvPr id="6" name="Content Placeholder 5"/>
          <p:cNvPicPr>
            <a:picLocks noChangeAspect="1"/>
          </p:cNvPicPr>
          <p:nvPr>
            <p:ph idx="1"/>
          </p:nvPr>
        </p:nvPicPr>
        <p:blipFill>
          <a:blip r:embed="rId1"/>
          <a:stretch>
            <a:fillRect/>
          </a:stretch>
        </p:blipFill>
        <p:spPr>
          <a:xfrm>
            <a:off x="69850" y="607060"/>
            <a:ext cx="12052935" cy="1936750"/>
          </a:xfrm>
          <a:prstGeom prst="rect">
            <a:avLst/>
          </a:prstGeom>
        </p:spPr>
      </p:pic>
      <p:pic>
        <p:nvPicPr>
          <p:cNvPr id="7" name="Picture 6"/>
          <p:cNvPicPr>
            <a:picLocks noChangeAspect="1"/>
          </p:cNvPicPr>
          <p:nvPr/>
        </p:nvPicPr>
        <p:blipFill>
          <a:blip r:embed="rId2"/>
          <a:stretch>
            <a:fillRect/>
          </a:stretch>
        </p:blipFill>
        <p:spPr>
          <a:xfrm>
            <a:off x="28575" y="2543810"/>
            <a:ext cx="12134850" cy="42932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685" y="0"/>
            <a:ext cx="12140565" cy="600710"/>
          </a:xfrm>
        </p:spPr>
        <p:txBody>
          <a:bodyPr>
            <a:normAutofit/>
          </a:bodyPr>
          <a:p>
            <a:r>
              <a:rPr lang="en-IN" altLang="en-US" sz="2500"/>
              <a:t>Bivariate Analysis on Rate vs Total and Rate vs Quantity</a:t>
            </a:r>
            <a:endParaRPr lang="en-IN" altLang="en-US" sz="2500"/>
          </a:p>
        </p:txBody>
      </p:sp>
      <p:pic>
        <p:nvPicPr>
          <p:cNvPr id="4" name="Content Placeholder 3"/>
          <p:cNvPicPr>
            <a:picLocks noChangeAspect="1"/>
          </p:cNvPicPr>
          <p:nvPr>
            <p:ph sz="half" idx="1"/>
          </p:nvPr>
        </p:nvPicPr>
        <p:blipFill>
          <a:blip r:embed="rId1"/>
          <a:stretch>
            <a:fillRect/>
          </a:stretch>
        </p:blipFill>
        <p:spPr>
          <a:xfrm>
            <a:off x="59690" y="600710"/>
            <a:ext cx="5960110" cy="4360545"/>
          </a:xfrm>
          <a:prstGeom prst="rect">
            <a:avLst/>
          </a:prstGeom>
        </p:spPr>
      </p:pic>
      <p:sp>
        <p:nvSpPr>
          <p:cNvPr id="3" name="Text Box 2"/>
          <p:cNvSpPr txBox="1"/>
          <p:nvPr/>
        </p:nvSpPr>
        <p:spPr>
          <a:xfrm>
            <a:off x="19685" y="5217795"/>
            <a:ext cx="12139930" cy="1198880"/>
          </a:xfrm>
          <a:prstGeom prst="rect">
            <a:avLst/>
          </a:prstGeom>
          <a:noFill/>
        </p:spPr>
        <p:txBody>
          <a:bodyPr wrap="square" rtlCol="0">
            <a:spAutoFit/>
          </a:bodyPr>
          <a:p>
            <a:pPr marL="285750" indent="-285750">
              <a:buFont typeface="Arial" panose="020B0604020202020204" pitchFamily="34" charset="0"/>
              <a:buChar char="•"/>
            </a:pPr>
            <a:r>
              <a:rPr lang="en-IN" altLang="en-US"/>
              <a:t>A linear relationship can be noted between Rate and Total</a:t>
            </a:r>
            <a:endParaRPr lang="en-IN" altLang="en-US"/>
          </a:p>
          <a:p>
            <a:pPr marL="285750" indent="-285750">
              <a:buFont typeface="Arial" panose="020B0604020202020204" pitchFamily="34" charset="0"/>
              <a:buChar char="•"/>
            </a:pPr>
            <a:r>
              <a:rPr lang="en-IN" altLang="en-US"/>
              <a:t>Item description with lower price has sold most with small Total individually, i.e, there are large amount of small Total transactions where the Item description with higher rate has sold less which means there are less amount of high Total transactions</a:t>
            </a:r>
            <a:endParaRPr lang="en-IN" altLang="en-US"/>
          </a:p>
        </p:txBody>
      </p:sp>
      <p:pic>
        <p:nvPicPr>
          <p:cNvPr id="5" name="Content Placeholder 3"/>
          <p:cNvPicPr>
            <a:picLocks noChangeAspect="1"/>
          </p:cNvPicPr>
          <p:nvPr>
            <p:ph sz="half" idx="2"/>
          </p:nvPr>
        </p:nvPicPr>
        <p:blipFill>
          <a:blip r:embed="rId2"/>
          <a:stretch>
            <a:fillRect/>
          </a:stretch>
        </p:blipFill>
        <p:spPr>
          <a:xfrm>
            <a:off x="6172200" y="600075"/>
            <a:ext cx="5987415" cy="4360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685" y="0"/>
            <a:ext cx="12140565" cy="667385"/>
          </a:xfrm>
        </p:spPr>
        <p:txBody>
          <a:bodyPr>
            <a:normAutofit/>
          </a:bodyPr>
          <a:p>
            <a:r>
              <a:rPr lang="en-IN" altLang="en-US" sz="2500"/>
              <a:t>Univariate Analysis on Category and </a:t>
            </a:r>
            <a:r>
              <a:rPr lang="en-IN" altLang="en-US" sz="2500">
                <a:sym typeface="+mn-ea"/>
              </a:rPr>
              <a:t>Conditional Box plot on Category vs Rate</a:t>
            </a:r>
            <a:endParaRPr lang="en-IN" altLang="en-US" sz="2500"/>
          </a:p>
        </p:txBody>
      </p:sp>
      <p:pic>
        <p:nvPicPr>
          <p:cNvPr id="5" name="Content Placeholder 4"/>
          <p:cNvPicPr>
            <a:picLocks noChangeAspect="1"/>
          </p:cNvPicPr>
          <p:nvPr>
            <p:ph sz="half" idx="1"/>
          </p:nvPr>
        </p:nvPicPr>
        <p:blipFill>
          <a:blip r:embed="rId1"/>
          <a:stretch>
            <a:fillRect/>
          </a:stretch>
        </p:blipFill>
        <p:spPr>
          <a:xfrm>
            <a:off x="19685" y="667385"/>
            <a:ext cx="6095365" cy="3507105"/>
          </a:xfrm>
          <a:prstGeom prst="rect">
            <a:avLst/>
          </a:prstGeom>
        </p:spPr>
      </p:pic>
      <p:sp>
        <p:nvSpPr>
          <p:cNvPr id="3" name="Text Box 2"/>
          <p:cNvSpPr txBox="1"/>
          <p:nvPr/>
        </p:nvSpPr>
        <p:spPr>
          <a:xfrm>
            <a:off x="19685" y="4966335"/>
            <a:ext cx="12139930" cy="922020"/>
          </a:xfrm>
          <a:prstGeom prst="rect">
            <a:avLst/>
          </a:prstGeom>
          <a:noFill/>
        </p:spPr>
        <p:txBody>
          <a:bodyPr wrap="square" rtlCol="0">
            <a:spAutoFit/>
          </a:bodyPr>
          <a:p>
            <a:pPr marL="285750" indent="-285750">
              <a:buFont typeface="Arial" panose="020B0604020202020204" pitchFamily="34" charset="0"/>
              <a:buChar char="•"/>
            </a:pPr>
            <a:r>
              <a:rPr lang="en-IN" altLang="en-US">
                <a:sym typeface="+mn-ea"/>
              </a:rPr>
              <a:t>Item description</a:t>
            </a:r>
            <a:r>
              <a:rPr lang="en-IN" altLang="en-US"/>
              <a:t> under Food category has sold best followed by Beverage. Liquor &amp; Tobacco performs least sales, also Merchandise, Misc and Wines shows poor sales</a:t>
            </a:r>
            <a:endParaRPr lang="en-IN" altLang="en-US"/>
          </a:p>
          <a:p>
            <a:pPr marL="285750" indent="-285750">
              <a:buFont typeface="Arial" panose="020B0604020202020204" pitchFamily="34" charset="0"/>
              <a:buChar char="•"/>
            </a:pPr>
            <a:r>
              <a:rPr lang="en-IN" altLang="en-US"/>
              <a:t>Items in Wines have higher rates where Items in Beverage and Food has lower rates apart from few Items</a:t>
            </a:r>
            <a:endParaRPr lang="en-IN" altLang="en-US"/>
          </a:p>
        </p:txBody>
      </p:sp>
      <p:pic>
        <p:nvPicPr>
          <p:cNvPr id="7" name="Content Placeholder 6"/>
          <p:cNvPicPr>
            <a:picLocks noChangeAspect="1"/>
          </p:cNvPicPr>
          <p:nvPr>
            <p:ph sz="half" idx="2"/>
          </p:nvPr>
        </p:nvPicPr>
        <p:blipFill>
          <a:blip r:embed="rId2"/>
          <a:stretch>
            <a:fillRect/>
          </a:stretch>
        </p:blipFill>
        <p:spPr>
          <a:xfrm>
            <a:off x="6279515" y="666750"/>
            <a:ext cx="5880100" cy="35071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685" y="31750"/>
            <a:ext cx="12139930" cy="551815"/>
          </a:xfrm>
        </p:spPr>
        <p:txBody>
          <a:bodyPr>
            <a:normAutofit/>
          </a:bodyPr>
          <a:p>
            <a:r>
              <a:rPr lang="en-IN" altLang="en-US" sz="2500"/>
              <a:t>Bivariate Analysis on Date vs Discount</a:t>
            </a:r>
            <a:endParaRPr lang="en-IN" altLang="en-US" sz="2500"/>
          </a:p>
        </p:txBody>
      </p:sp>
      <p:pic>
        <p:nvPicPr>
          <p:cNvPr id="4" name="Content Placeholder 3"/>
          <p:cNvPicPr>
            <a:picLocks noChangeAspect="1"/>
          </p:cNvPicPr>
          <p:nvPr>
            <p:ph idx="1"/>
          </p:nvPr>
        </p:nvPicPr>
        <p:blipFill>
          <a:blip r:embed="rId1"/>
          <a:stretch>
            <a:fillRect/>
          </a:stretch>
        </p:blipFill>
        <p:spPr>
          <a:xfrm>
            <a:off x="19050" y="583565"/>
            <a:ext cx="12140565" cy="4683760"/>
          </a:xfrm>
          <a:prstGeom prst="rect">
            <a:avLst/>
          </a:prstGeom>
        </p:spPr>
      </p:pic>
      <p:sp>
        <p:nvSpPr>
          <p:cNvPr id="3" name="Text Box 2"/>
          <p:cNvSpPr txBox="1"/>
          <p:nvPr/>
        </p:nvSpPr>
        <p:spPr>
          <a:xfrm>
            <a:off x="19050" y="5595620"/>
            <a:ext cx="12140565" cy="645160"/>
          </a:xfrm>
          <a:prstGeom prst="rect">
            <a:avLst/>
          </a:prstGeom>
          <a:noFill/>
        </p:spPr>
        <p:txBody>
          <a:bodyPr wrap="square" rtlCol="0">
            <a:spAutoFit/>
          </a:bodyPr>
          <a:p>
            <a:pPr marL="285750" indent="-285750">
              <a:buFont typeface="Arial" panose="020B0604020202020204" pitchFamily="34" charset="0"/>
              <a:buChar char="•"/>
            </a:pPr>
            <a:r>
              <a:rPr lang="en-IN" altLang="en-US"/>
              <a:t>The above plots doesn't show any relation between Date and Discount but in few dates we can see some higher discounts but it can also may be because of Item description</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0" y="120015"/>
            <a:ext cx="12191365" cy="619125"/>
          </a:xfrm>
        </p:spPr>
        <p:txBody>
          <a:bodyPr>
            <a:normAutofit/>
          </a:bodyPr>
          <a:p>
            <a:r>
              <a:rPr lang="en-IN" altLang="en-US" sz="2500"/>
              <a:t>Box plot on Rate and Total</a:t>
            </a:r>
            <a:endParaRPr lang="en-IN" altLang="en-US" sz="2500"/>
          </a:p>
        </p:txBody>
      </p:sp>
      <p:pic>
        <p:nvPicPr>
          <p:cNvPr id="5" name="Content Placeholder 4"/>
          <p:cNvPicPr>
            <a:picLocks noChangeAspect="1"/>
          </p:cNvPicPr>
          <p:nvPr>
            <p:ph sz="half" idx="1"/>
          </p:nvPr>
        </p:nvPicPr>
        <p:blipFill>
          <a:blip r:embed="rId1"/>
          <a:stretch>
            <a:fillRect/>
          </a:stretch>
        </p:blipFill>
        <p:spPr>
          <a:xfrm>
            <a:off x="0" y="776605"/>
            <a:ext cx="5930265" cy="3985260"/>
          </a:xfrm>
          <a:prstGeom prst="rect">
            <a:avLst/>
          </a:prstGeom>
        </p:spPr>
      </p:pic>
      <p:pic>
        <p:nvPicPr>
          <p:cNvPr id="9" name="Content Placeholder 8"/>
          <p:cNvPicPr>
            <a:picLocks noChangeAspect="1"/>
          </p:cNvPicPr>
          <p:nvPr>
            <p:ph sz="half" idx="2"/>
          </p:nvPr>
        </p:nvPicPr>
        <p:blipFill>
          <a:blip r:embed="rId2"/>
          <a:stretch>
            <a:fillRect/>
          </a:stretch>
        </p:blipFill>
        <p:spPr>
          <a:xfrm>
            <a:off x="5919470" y="776605"/>
            <a:ext cx="6271260" cy="3985895"/>
          </a:xfrm>
          <a:prstGeom prst="rect">
            <a:avLst/>
          </a:prstGeom>
        </p:spPr>
      </p:pic>
      <p:sp>
        <p:nvSpPr>
          <p:cNvPr id="10" name="Text Box 9"/>
          <p:cNvSpPr txBox="1"/>
          <p:nvPr/>
        </p:nvSpPr>
        <p:spPr>
          <a:xfrm>
            <a:off x="94615" y="5072380"/>
            <a:ext cx="12023725" cy="922020"/>
          </a:xfrm>
          <a:prstGeom prst="rect">
            <a:avLst/>
          </a:prstGeom>
          <a:noFill/>
        </p:spPr>
        <p:txBody>
          <a:bodyPr wrap="square" rtlCol="0">
            <a:spAutoFit/>
          </a:bodyPr>
          <a:p>
            <a:pPr marL="285750" indent="-285750">
              <a:buFont typeface="Arial" panose="020B0604020202020204" pitchFamily="34" charset="0"/>
              <a:buChar char="•"/>
            </a:pPr>
            <a:r>
              <a:rPr lang="en-IN" altLang="en-US"/>
              <a:t>Rate of Item description doesn't lie in some particular range, the price of each Items varies induvidually where the Total has some particular range within which the most of Total spent occurs</a:t>
            </a:r>
            <a:endParaRPr lang="en-IN" altLang="en-US"/>
          </a:p>
          <a:p>
            <a:pPr marL="285750" indent="-285750">
              <a:buFont typeface="Arial" panose="020B0604020202020204" pitchFamily="34" charset="0"/>
              <a:buChar char="•"/>
            </a:pPr>
            <a:r>
              <a:rPr lang="en-IN" altLang="en-US"/>
              <a:t>Only a particular Total has reached nearly 15000</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2520950"/>
            <a:ext cx="12190730" cy="1325880"/>
          </a:xfrm>
        </p:spPr>
        <p:txBody>
          <a:bodyPr>
            <a:normAutofit fontScale="90000"/>
          </a:bodyPr>
          <a:p>
            <a:pPr algn="ctr"/>
            <a:r>
              <a:rPr lang="en-IN" altLang="en-US" b="1">
                <a:sym typeface="+mn-ea"/>
              </a:rPr>
              <a:t>K</a:t>
            </a:r>
            <a:r>
              <a:rPr lang="en-US" b="1">
                <a:sym typeface="+mn-ea"/>
              </a:rPr>
              <a:t>ind of trends notice</a:t>
            </a:r>
            <a:r>
              <a:rPr lang="en-IN" altLang="en-US" b="1">
                <a:sym typeface="+mn-ea"/>
              </a:rPr>
              <a:t>d</a:t>
            </a:r>
            <a:r>
              <a:rPr lang="en-US" b="1">
                <a:sym typeface="+mn-ea"/>
              </a:rPr>
              <a:t> in terms of consumer behavior over different times of the day and different days of the week</a:t>
            </a:r>
            <a:r>
              <a:rPr lang="en-IN" altLang="en-US" b="1">
                <a:sym typeface="+mn-ea"/>
              </a:rPr>
              <a:t>, also some</a:t>
            </a:r>
            <a:r>
              <a:rPr lang="en-US" b="1">
                <a:sym typeface="+mn-ea"/>
              </a:rPr>
              <a:t> concrete recommendations based on the same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1430"/>
            <a:ext cx="12191365" cy="790575"/>
          </a:xfrm>
        </p:spPr>
        <p:txBody>
          <a:bodyPr>
            <a:normAutofit/>
          </a:bodyPr>
          <a:p>
            <a:pPr algn="l"/>
            <a:r>
              <a:rPr lang="en-IN" altLang="en-US" sz="2500">
                <a:sym typeface="+mn-ea"/>
              </a:rPr>
              <a:t>T</a:t>
            </a:r>
            <a:r>
              <a:rPr lang="en-US" sz="2500">
                <a:sym typeface="+mn-ea"/>
              </a:rPr>
              <a:t>rends notice</a:t>
            </a:r>
            <a:r>
              <a:rPr lang="en-IN" altLang="en-US" sz="2500">
                <a:sym typeface="+mn-ea"/>
              </a:rPr>
              <a:t>d</a:t>
            </a:r>
            <a:r>
              <a:rPr lang="en-US" sz="2500">
                <a:sym typeface="+mn-ea"/>
              </a:rPr>
              <a:t> in terms of consumer behavior over different </a:t>
            </a:r>
            <a:r>
              <a:rPr lang="en-IN" altLang="en-US" sz="2500">
                <a:sym typeface="+mn-ea"/>
              </a:rPr>
              <a:t>time range</a:t>
            </a:r>
            <a:r>
              <a:rPr lang="en-US" sz="2500">
                <a:sym typeface="+mn-ea"/>
              </a:rPr>
              <a:t> of the </a:t>
            </a:r>
            <a:r>
              <a:rPr lang="en-IN" altLang="en-US" sz="2500">
                <a:sym typeface="+mn-ea"/>
              </a:rPr>
              <a:t>day</a:t>
            </a:r>
            <a:endParaRPr lang="en-IN" altLang="en-US" sz="2500">
              <a:sym typeface="+mn-ea"/>
            </a:endParaRPr>
          </a:p>
        </p:txBody>
      </p:sp>
      <p:sp>
        <p:nvSpPr>
          <p:cNvPr id="8" name="Text Box 7"/>
          <p:cNvSpPr txBox="1"/>
          <p:nvPr/>
        </p:nvSpPr>
        <p:spPr>
          <a:xfrm>
            <a:off x="1270" y="5186045"/>
            <a:ext cx="12190730" cy="1198880"/>
          </a:xfrm>
          <a:prstGeom prst="rect">
            <a:avLst/>
          </a:prstGeom>
          <a:noFill/>
        </p:spPr>
        <p:txBody>
          <a:bodyPr wrap="square" rtlCol="0">
            <a:spAutoFit/>
          </a:bodyPr>
          <a:p>
            <a:pPr marL="285750" indent="-285750">
              <a:buFont typeface="Arial" panose="020B0604020202020204" pitchFamily="34" charset="0"/>
              <a:buChar char="•"/>
            </a:pPr>
            <a:r>
              <a:rPr lang="en-IN" altLang="en-US"/>
              <a:t>Consumers made highest number of transactions and highest Total during 18 hr to 24hr followed by 12 hr to 17 hr</a:t>
            </a:r>
            <a:endParaRPr lang="en-IN" altLang="en-US"/>
          </a:p>
          <a:p>
            <a:pPr marL="285750" indent="-285750">
              <a:buFont typeface="Arial" panose="020B0604020202020204" pitchFamily="34" charset="0"/>
              <a:buChar char="•"/>
            </a:pPr>
            <a:r>
              <a:rPr lang="en-IN" altLang="en-US"/>
              <a:t>Consumers have made least number of transactions and least Total during 6 hr to 11 hr</a:t>
            </a:r>
            <a:endParaRPr lang="en-IN" altLang="en-US"/>
          </a:p>
          <a:p>
            <a:pPr marL="285750" indent="-285750">
              <a:buFont typeface="Arial" panose="020B0604020202020204" pitchFamily="34" charset="0"/>
              <a:buChar char="•"/>
            </a:pPr>
            <a:r>
              <a:rPr lang="en-IN" altLang="en-US"/>
              <a:t>So least important service can be made during 6 hr to 11 hr</a:t>
            </a:r>
            <a:endParaRPr lang="en-IN" altLang="en-US"/>
          </a:p>
          <a:p>
            <a:pPr marL="285750" indent="-285750">
              <a:buFont typeface="Arial" panose="020B0604020202020204" pitchFamily="34" charset="0"/>
              <a:buChar char="•"/>
            </a:pPr>
            <a:r>
              <a:rPr lang="en-IN" altLang="en-US"/>
              <a:t>0 hr to 5 hr has second least transactions made, so few more steps can be made to improve the transcations during this period</a:t>
            </a:r>
            <a:endParaRPr lang="en-IN" altLang="en-US"/>
          </a:p>
        </p:txBody>
      </p:sp>
      <p:pic>
        <p:nvPicPr>
          <p:cNvPr id="10" name="Content Placeholder 9"/>
          <p:cNvPicPr>
            <a:picLocks noChangeAspect="1"/>
          </p:cNvPicPr>
          <p:nvPr>
            <p:ph sz="half" idx="1"/>
          </p:nvPr>
        </p:nvPicPr>
        <p:blipFill>
          <a:blip r:embed="rId1"/>
          <a:stretch>
            <a:fillRect/>
          </a:stretch>
        </p:blipFill>
        <p:spPr>
          <a:xfrm>
            <a:off x="1270" y="889635"/>
            <a:ext cx="6362065" cy="3727450"/>
          </a:xfrm>
          <a:prstGeom prst="rect">
            <a:avLst/>
          </a:prstGeom>
        </p:spPr>
      </p:pic>
      <p:pic>
        <p:nvPicPr>
          <p:cNvPr id="12" name="Content Placeholder 11"/>
          <p:cNvPicPr>
            <a:picLocks noChangeAspect="1"/>
          </p:cNvPicPr>
          <p:nvPr>
            <p:ph sz="half" idx="2"/>
          </p:nvPr>
        </p:nvPicPr>
        <p:blipFill>
          <a:blip r:embed="rId2"/>
          <a:stretch>
            <a:fillRect/>
          </a:stretch>
        </p:blipFill>
        <p:spPr>
          <a:xfrm>
            <a:off x="6363970" y="836295"/>
            <a:ext cx="5827395" cy="38379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5879</Words>
  <Application>WPS Presentation</Application>
  <PresentationFormat>Widescreen</PresentationFormat>
  <Paragraphs>85</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Times New Roman</vt:lpstr>
      <vt:lpstr>Calibri Light</vt:lpstr>
      <vt:lpstr>Microsoft YaHei</vt:lpstr>
      <vt:lpstr>Arial Unicode MS</vt:lpstr>
      <vt:lpstr>Calibri</vt:lpstr>
      <vt:lpstr>Office Theme</vt:lpstr>
      <vt:lpstr> Cafe Coffee Night</vt:lpstr>
      <vt:lpstr>Exploratory Analysis of data &amp; an executive summary of top findings, supported by graphs (Q1)</vt:lpstr>
      <vt:lpstr>Exploratory Data Analysis</vt:lpstr>
      <vt:lpstr>Bivariate Analysis on Rate vs Total and Rate vs Quantity</vt:lpstr>
      <vt:lpstr>Univariate Analysis on Category and Conditional Box plot on Category vs Rate</vt:lpstr>
      <vt:lpstr>Bivariate Analysis on Date vs Discount</vt:lpstr>
      <vt:lpstr>Box plot on Rate and Total</vt:lpstr>
      <vt:lpstr>Kind of trends noticed in terms of consumer behavior over different times of the day and different days of the week, also some concrete recommendations based on the same (Q2)</vt:lpstr>
      <vt:lpstr>Trends noticed in terms of consumer behavior over different time range of the day</vt:lpstr>
      <vt:lpstr>Trends noticed in terms of consumer behavior over different days of the week</vt:lpstr>
      <vt:lpstr>Certain menu items that can be taken off the menu (Q3)</vt:lpstr>
      <vt:lpstr>PowerPoint 演示文稿</vt:lpstr>
      <vt:lpstr>PowerPoint 演示文稿</vt:lpstr>
      <vt:lpstr>PowerPoint 演示文稿</vt:lpstr>
      <vt:lpstr>Trends across the months (Q4)</vt:lpstr>
      <vt:lpstr>Trends of Total sum and Bill count across months</vt:lpstr>
      <vt:lpstr>Most popular combos to be suggested to the restaurant chain after a thorough analysis of the most commonly occurring sets of menu items in the customer orders (Q5)</vt:lpstr>
      <vt:lpstr>Association Rules</vt:lpstr>
      <vt:lpstr>PowerPoint 演示文稿</vt:lpstr>
      <vt:lpstr>Cluster Analysis on Item Decsription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Cafe Coffee Night</dc:title>
  <dc:creator/>
  <cp:lastModifiedBy>User</cp:lastModifiedBy>
  <cp:revision>43</cp:revision>
  <dcterms:created xsi:type="dcterms:W3CDTF">2020-08-11T06:00:00Z</dcterms:created>
  <dcterms:modified xsi:type="dcterms:W3CDTF">2020-10-21T09:12:45Z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