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1309" r:id="rId7"/>
    <p:sldId id="1300" r:id="rId8"/>
    <p:sldId id="1310"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164"/>
    <a:srgbClr val="213264"/>
    <a:srgbClr val="841910"/>
    <a:srgbClr val="DFDDFB"/>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6.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image" Target="../media/image10.jpeg" /><Relationship Id="rId5" Type="http://schemas.openxmlformats.org/officeDocument/2006/relationships/diagramQuickStyle" Target="../diagrams/quickStyle1.xml" /><Relationship Id="rId10" Type="http://schemas.openxmlformats.org/officeDocument/2006/relationships/image" Target="../media/image9.jpeg"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1877868"/>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52164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zh-CN" altLang="en-US" sz="1100" b="0" i="0" u="none" strike="noStrike" cap="none" dirty="0">
                <a:solidFill>
                  <a:schemeClr val="tx1"/>
                </a:solidFill>
                <a:latin typeface="Arial"/>
                <a:ea typeface="Arial"/>
                <a:cs typeface="Arial"/>
                <a:sym typeface="Arial"/>
              </a:rPr>
              <a:t> </a:t>
            </a:r>
            <a:r>
              <a:rPr lang="en-IN" altLang="zh-CN" sz="1100" b="0" i="0" u="none" strike="noStrike" cap="none" dirty="0" err="1">
                <a:solidFill>
                  <a:schemeClr val="tx1"/>
                </a:solidFill>
                <a:latin typeface="Arial"/>
                <a:ea typeface="Arial"/>
                <a:cs typeface="Arial"/>
                <a:sym typeface="Arial"/>
              </a:rPr>
              <a:t>R.Karthika</a:t>
            </a:r>
            <a:r>
              <a:rPr lang="en-IN" altLang="zh-CN" sz="1100" b="0" i="0" u="none" strike="noStrike" cap="none" dirty="0">
                <a:solidFill>
                  <a:schemeClr val="tx1"/>
                </a:solidFill>
                <a:latin typeface="Arial"/>
                <a:ea typeface="Arial"/>
                <a:cs typeface="Arial"/>
                <a:sym typeface="Arial"/>
              </a:rPr>
              <a:t> Devi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zh-CN" altLang="en-US" sz="1100" b="0" i="0" u="none" strike="noStrike" cap="none" dirty="0">
                <a:solidFill>
                  <a:schemeClr val="tx1"/>
                </a:solidFill>
                <a:latin typeface="Arial"/>
                <a:ea typeface="Arial"/>
                <a:cs typeface="Arial"/>
                <a:sym typeface="Arial"/>
              </a:rPr>
              <a:t> </a:t>
            </a:r>
            <a:r>
              <a:rPr lang="en-US" altLang="zh-CN" sz="1100" b="0" i="0" u="none" strike="noStrike" cap="none" dirty="0">
                <a:solidFill>
                  <a:schemeClr val="tx1"/>
                </a:solidFill>
                <a:latin typeface="Arial"/>
                <a:ea typeface="Arial"/>
                <a:cs typeface="Arial"/>
                <a:sym typeface="Arial"/>
              </a:rPr>
              <a:t>au9512211040</a:t>
            </a:r>
            <a:r>
              <a:rPr lang="en-IN" altLang="zh-CN" sz="1100" b="0" i="0" u="none" strike="noStrike" cap="none" dirty="0">
                <a:solidFill>
                  <a:schemeClr val="tx1"/>
                </a:solidFill>
                <a:latin typeface="Arial"/>
                <a:ea typeface="Arial"/>
                <a:cs typeface="Arial"/>
                <a:sym typeface="Arial"/>
              </a:rPr>
              <a:t>17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a:solidFill>
                  <a:schemeClr val="tx1"/>
                </a:solidFill>
                <a:latin typeface="Arial"/>
                <a:ea typeface="Arial"/>
                <a:cs typeface="Arial"/>
                <a:sym typeface="Arial"/>
              </a:rPr>
              <a:t>JP College Of Engineering </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82C28CE-52D2-AFFE-378B-77527CDA3F70}"/>
              </a:ext>
            </a:extLst>
          </p:cNvPr>
          <p:cNvSpPr txBox="1"/>
          <p:nvPr/>
        </p:nvSpPr>
        <p:spPr>
          <a:xfrm>
            <a:off x="492236" y="1448365"/>
            <a:ext cx="7951304" cy="2677656"/>
          </a:xfrm>
          <a:prstGeom prst="rect">
            <a:avLst/>
          </a:prstGeom>
          <a:noFill/>
        </p:spPr>
        <p:txBody>
          <a:bodyPr wrap="square">
            <a:spAutoFit/>
          </a:bodyPr>
          <a:lstStyle/>
          <a:p>
            <a:pPr marL="285750" indent="-285750">
              <a:buFont typeface="Arial" panose="020B0604020202020204" pitchFamily="34" charset="0"/>
              <a:buChar char="•"/>
            </a:pPr>
            <a:r>
              <a:rPr lang="en-US"/>
              <a:t>In developing a voting application using Django, meticulous attention is directed towards both modeling the underlying data structure and effectively presenting the voting results to users.</a:t>
            </a:r>
          </a:p>
          <a:p>
            <a:pPr marL="285750" indent="-285750">
              <a:buFont typeface="Arial" panose="020B0604020202020204" pitchFamily="34" charset="0"/>
              <a:buChar char="•"/>
            </a:pPr>
            <a:r>
              <a:rPr lang="en-US"/>
              <a:t>Through Django's model system, the application's data architecture is meticulously crafted, typically featuring models like Question and Choice to represent the polls and available choices. </a:t>
            </a:r>
          </a:p>
          <a:p>
            <a:pPr marL="285750" indent="-285750">
              <a:buFont typeface="Arial" panose="020B0604020202020204" pitchFamily="34" charset="0"/>
              <a:buChar char="•"/>
            </a:pPr>
            <a:r>
              <a:rPr lang="en-US"/>
              <a:t>Once users have participated in the voting process, conveying the results to them becomes paramount.</a:t>
            </a:r>
          </a:p>
          <a:p>
            <a:pPr marL="285750" indent="-285750">
              <a:buFont typeface="Arial" panose="020B0604020202020204" pitchFamily="34" charset="0"/>
              <a:buChar char="•"/>
            </a:pPr>
            <a:r>
              <a:rPr lang="en-US"/>
              <a:t>Leveraging Django's templating system, the application dynamically generates HTML templates that vividly present the voting outcomes in an intuitive and visually engaging manner.</a:t>
            </a:r>
          </a:p>
          <a:p>
            <a:pPr marL="285750" indent="-285750">
              <a:buFont typeface="Arial" panose="020B0604020202020204" pitchFamily="34" charset="0"/>
              <a:buChar char="•"/>
            </a:pPr>
            <a:r>
              <a:rPr lang="en-US"/>
              <a:t>Furthermore, the application may utilize charting libraries or custom visualization techniques to elucidate the distribution of votes across different options, offering users valuable insights into the voting process's outcome.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4">
            <a:extLst>
              <a:ext uri="{FF2B5EF4-FFF2-40B4-BE49-F238E27FC236}">
                <a16:creationId xmlns:a16="http://schemas.microsoft.com/office/drawing/2014/main" id="{7D4D8E4B-3314-576B-77FF-209758E3528F}"/>
              </a:ext>
            </a:extLst>
          </p:cNvPr>
          <p:cNvPicPr>
            <a:picLocks noChangeAspect="1"/>
          </p:cNvPicPr>
          <p:nvPr/>
        </p:nvPicPr>
        <p:blipFill>
          <a:blip r:embed="rId2"/>
          <a:stretch>
            <a:fillRect/>
          </a:stretch>
        </p:blipFill>
        <p:spPr>
          <a:xfrm>
            <a:off x="1719471" y="1437792"/>
            <a:ext cx="5953535" cy="28691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2DA8A301-6152-24F3-2A84-202DDCA3BA37}"/>
              </a:ext>
            </a:extLst>
          </p:cNvPr>
          <p:cNvSpPr txBox="1"/>
          <p:nvPr/>
        </p:nvSpPr>
        <p:spPr>
          <a:xfrm>
            <a:off x="1225135" y="1628913"/>
            <a:ext cx="7289855" cy="2677656"/>
          </a:xfrm>
          <a:prstGeom prst="rect">
            <a:avLst/>
          </a:prstGeom>
          <a:noFill/>
        </p:spPr>
        <p:txBody>
          <a:bodyPr wrap="square">
            <a:spAutoFit/>
          </a:bodyPr>
          <a:lstStyle/>
          <a:p>
            <a:r>
              <a:rPr lang="en-US"/>
              <a:t>1.Credibility: The "About Us" page establishes credibility by providing informationabout the organization's history, mission, and team members </a:t>
            </a:r>
            <a:r>
              <a:rPr lang="en-US" altLang="zh-CN"/>
              <a:t>.</a:t>
            </a:r>
          </a:p>
          <a:p>
            <a:endParaRPr lang="en-US" altLang="zh-CN"/>
          </a:p>
          <a:p>
            <a:r>
              <a:rPr lang="en-US"/>
              <a:t>2.Mission and Values: It communicates the organization's mission, values, and objectivesin promoting democratic participation and decision-making.</a:t>
            </a:r>
          </a:p>
          <a:p>
            <a:endParaRPr lang="en-US"/>
          </a:p>
          <a:p>
            <a:r>
              <a:rPr lang="en-US"/>
              <a:t> 3. Community Engagement: The page showcases the organization's commitment tocommunity engagement and empowerment through the voting process, inspiring active participation. </a:t>
            </a:r>
          </a:p>
          <a:p>
            <a:endParaRPr lang="en-US"/>
          </a:p>
          <a:p>
            <a:r>
              <a:rPr lang="en-US"/>
              <a:t>4. Contact Information: Users can easily reach out with questions, feedback, or inquiriesabout the voting application through the contact information provided on the 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3057201" y="632023"/>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1857F2A4-A966-336E-DDFF-375966F66342}"/>
              </a:ext>
            </a:extLst>
          </p:cNvPr>
          <p:cNvSpPr txBox="1"/>
          <p:nvPr/>
        </p:nvSpPr>
        <p:spPr>
          <a:xfrm>
            <a:off x="755788" y="1814468"/>
            <a:ext cx="4576140" cy="1815882"/>
          </a:xfrm>
          <a:prstGeom prst="rect">
            <a:avLst/>
          </a:prstGeom>
          <a:noFill/>
        </p:spPr>
        <p:txBody>
          <a:bodyPr wrap="square">
            <a:spAutoFit/>
          </a:bodyPr>
          <a:lstStyle/>
          <a:p>
            <a:pPr marL="285750" indent="-285750">
              <a:buFont typeface="Arial" panose="020B0604020202020204" pitchFamily="34" charset="0"/>
              <a:buChar char="•"/>
            </a:pPr>
            <a:r>
              <a:rPr lang="en-US"/>
              <a:t>Header Section</a:t>
            </a:r>
          </a:p>
          <a:p>
            <a:pPr marL="285750" indent="-285750">
              <a:buFont typeface="Arial" panose="020B0604020202020204" pitchFamily="34" charset="0"/>
              <a:buChar char="•"/>
            </a:pPr>
            <a:r>
              <a:rPr lang="en-US"/>
              <a:t>Introduction section </a:t>
            </a:r>
          </a:p>
          <a:p>
            <a:pPr marL="285750" indent="-285750">
              <a:buFont typeface="Arial" panose="020B0604020202020204" pitchFamily="34" charset="0"/>
              <a:buChar char="•"/>
            </a:pPr>
            <a:r>
              <a:rPr lang="en-US"/>
              <a:t>User Services</a:t>
            </a:r>
          </a:p>
          <a:p>
            <a:pPr marL="285750" indent="-285750">
              <a:buFont typeface="Arial" panose="020B0604020202020204" pitchFamily="34" charset="0"/>
              <a:buChar char="•"/>
            </a:pPr>
            <a:r>
              <a:rPr lang="en-US"/>
              <a:t>Administrator Services </a:t>
            </a:r>
          </a:p>
          <a:p>
            <a:pPr marL="285750" indent="-285750">
              <a:buFont typeface="Arial" panose="020B0604020202020204" pitchFamily="34" charset="0"/>
              <a:buChar char="•"/>
            </a:pPr>
            <a:r>
              <a:rPr lang="en-US"/>
              <a:t>Organizational Services</a:t>
            </a:r>
          </a:p>
          <a:p>
            <a:pPr marL="285750" indent="-285750">
              <a:buFont typeface="Arial" panose="020B0604020202020204" pitchFamily="34" charset="0"/>
              <a:buChar char="•"/>
            </a:pPr>
            <a:r>
              <a:rPr lang="en-US"/>
              <a:t>Technical Services</a:t>
            </a:r>
          </a:p>
          <a:p>
            <a:pPr marL="285750" indent="-285750">
              <a:buFont typeface="Arial" panose="020B0604020202020204" pitchFamily="34" charset="0"/>
              <a:buChar char="•"/>
            </a:pPr>
            <a:r>
              <a:rPr lang="en-US"/>
              <a:t>Consulting Services</a:t>
            </a:r>
          </a:p>
          <a:p>
            <a:pPr marL="285750" indent="-285750">
              <a:buFont typeface="Arial" panose="020B0604020202020204" pitchFamily="34" charset="0"/>
              <a:buChar char="•"/>
            </a:pPr>
            <a:r>
              <a:rPr lang="en-US"/>
              <a:t>Call to Action Services</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2656875" y="588249"/>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4B70406D-9865-7924-5A77-EC77F2B391D8}"/>
              </a:ext>
            </a:extLst>
          </p:cNvPr>
          <p:cNvSpPr txBox="1"/>
          <p:nvPr/>
        </p:nvSpPr>
        <p:spPr>
          <a:xfrm>
            <a:off x="1100898" y="1771531"/>
            <a:ext cx="4576140" cy="1600438"/>
          </a:xfrm>
          <a:prstGeom prst="rect">
            <a:avLst/>
          </a:prstGeom>
          <a:noFill/>
        </p:spPr>
        <p:txBody>
          <a:bodyPr wrap="square">
            <a:spAutoFit/>
          </a:bodyPr>
          <a:lstStyle/>
          <a:p>
            <a:r>
              <a:rPr lang="en-US"/>
              <a:t>Header Section </a:t>
            </a:r>
          </a:p>
          <a:p>
            <a:r>
              <a:rPr lang="en-US"/>
              <a:t>● Introduction Section </a:t>
            </a:r>
          </a:p>
          <a:p>
            <a:r>
              <a:rPr lang="en-US"/>
              <a:t>● Department Listings </a:t>
            </a:r>
          </a:p>
          <a:p>
            <a:r>
              <a:rPr lang="en-US"/>
              <a:t>● Department Details </a:t>
            </a:r>
          </a:p>
          <a:p>
            <a:r>
              <a:rPr lang="en-US"/>
              <a:t>● Key Personnel </a:t>
            </a:r>
          </a:p>
          <a:p>
            <a:r>
              <a:rPr lang="en-US"/>
              <a:t>● Collaboration Opportunities</a:t>
            </a:r>
          </a:p>
          <a:p>
            <a:r>
              <a:rPr lang="en-US"/>
              <a:t>● 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a:extLst>
              <a:ext uri="{FF2B5EF4-FFF2-40B4-BE49-F238E27FC236}">
                <a16:creationId xmlns:a16="http://schemas.microsoft.com/office/drawing/2014/main" id="{DFB98CF0-19B2-BD86-F338-202A16B36D8F}"/>
              </a:ext>
            </a:extLst>
          </p:cNvPr>
          <p:cNvPicPr>
            <a:picLocks noChangeAspect="1"/>
          </p:cNvPicPr>
          <p:nvPr/>
        </p:nvPicPr>
        <p:blipFill>
          <a:blip r:embed="rId2"/>
          <a:stretch>
            <a:fillRect/>
          </a:stretch>
        </p:blipFill>
        <p:spPr>
          <a:xfrm>
            <a:off x="2283704" y="1945316"/>
            <a:ext cx="4576141" cy="155656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3AFE1442-DD47-988C-BA41-BC46A1586178}"/>
              </a:ext>
            </a:extLst>
          </p:cNvPr>
          <p:cNvSpPr txBox="1"/>
          <p:nvPr/>
        </p:nvSpPr>
        <p:spPr>
          <a:xfrm>
            <a:off x="806864" y="1267649"/>
            <a:ext cx="6716506" cy="2893100"/>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0D0D0D"/>
                </a:solidFill>
                <a:effectLst/>
                <a:latin typeface="Söhne"/>
              </a:rPr>
              <a:t>Utilize machine learning algorithms to analyze voting data, predict future trends, and provide personalized recommendations for users based on their voting history and preferences</a:t>
            </a:r>
          </a:p>
          <a:p>
            <a:pPr marL="285750" indent="-285750">
              <a:buFont typeface="Arial" panose="020B0604020202020204" pitchFamily="34" charset="0"/>
              <a:buChar char="•"/>
            </a:pPr>
            <a:endParaRPr lang="en-US">
              <a:solidFill>
                <a:srgbClr val="0D0D0D"/>
              </a:solidFill>
              <a:latin typeface="Söhne"/>
            </a:endParaRPr>
          </a:p>
          <a:p>
            <a:pPr marL="285750" indent="-285750">
              <a:buFont typeface="Arial" panose="020B0604020202020204" pitchFamily="34" charset="0"/>
              <a:buChar char="•"/>
            </a:pPr>
            <a:r>
              <a:rPr lang="en-US" b="0" i="0">
                <a:solidFill>
                  <a:srgbClr val="0D0D0D"/>
                </a:solidFill>
                <a:effectLst/>
                <a:latin typeface="Söhne"/>
              </a:rPr>
              <a:t>Extend the voting application's reach by developing native mobile apps for iOS and Android platforms, offering a seamless and optimized experience for mobile users.</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Explore integrating blockchain technology to enhance the transparency, security, and integrity of the voting process, ensuring that votes are immutable and tamper-proof.</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6516EFD-BB71-F809-BAC4-03D36C793A8F}"/>
              </a:ext>
            </a:extLst>
          </p:cNvPr>
          <p:cNvSpPr txBox="1"/>
          <p:nvPr/>
        </p:nvSpPr>
        <p:spPr>
          <a:xfrm>
            <a:off x="682736" y="1499388"/>
            <a:ext cx="7257332" cy="1600438"/>
          </a:xfrm>
          <a:prstGeom prst="rect">
            <a:avLst/>
          </a:prstGeom>
          <a:noFill/>
        </p:spPr>
        <p:txBody>
          <a:bodyPr wrap="square">
            <a:spAutoFit/>
          </a:bodyPr>
          <a:lstStyle/>
          <a:p>
            <a:r>
              <a:rPr lang="en-IN" dirty="0"/>
              <a:t>In conclusion, using Django for a voting web application offers a powerful and feature-rich framework that simplifies development, ensures security, and provides scalability. While there are some potential disadvantages, such as complexity and performance overhead, Django’s advantages, including rapid development, robust security features, and extensive community support, make it a compelling choice for building a voting system. With Django, developers can create a secure, customizable, and scalable voting web application that meets the specific requirements of their project.</a:t>
            </a:r>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altLang="zh-CN" sz="1600" b="1">
                <a:latin typeface="+mj-lt"/>
              </a:rPr>
              <a:t>Voting</a:t>
            </a:r>
            <a:r>
              <a:rPr lang="en-US" sz="1600" b="1">
                <a:latin typeface="+mj-lt"/>
              </a:rPr>
              <a:t> </a:t>
            </a:r>
            <a:r>
              <a:rPr lang="en-US" sz="1600" b="1" dirty="0">
                <a:latin typeface="+mj-lt"/>
              </a:rPr>
              <a:t>Web Application </a:t>
            </a:r>
            <a:r>
              <a:rPr lang="en-US" sz="1600" b="1">
                <a:latin typeface="+mj-lt"/>
              </a:rPr>
              <a:t>using Django </a:t>
            </a:r>
            <a:r>
              <a:rPr lang="en-US" sz="1600" b="1" dirty="0">
                <a:latin typeface="+mj-lt"/>
              </a:rPr>
              <a:t>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786852"/>
            <a:ext cx="8883207" cy="2837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0A5B36D6-2979-AED1-9F01-60609F11FC53}"/>
              </a:ext>
            </a:extLst>
          </p:cNvPr>
          <p:cNvSpPr txBox="1"/>
          <p:nvPr/>
        </p:nvSpPr>
        <p:spPr>
          <a:xfrm>
            <a:off x="628498" y="1528842"/>
            <a:ext cx="7887003" cy="3108543"/>
          </a:xfrm>
          <a:prstGeom prst="rect">
            <a:avLst/>
          </a:prstGeom>
          <a:noFill/>
        </p:spPr>
        <p:txBody>
          <a:bodyPr wrap="square">
            <a:spAutoFit/>
          </a:bodyPr>
          <a:lstStyle/>
          <a:p>
            <a:r>
              <a:rPr lang="zh-CN" altLang="en-US" dirty="0"/>
              <a:t>      </a:t>
            </a:r>
            <a:r>
              <a:rPr lang="en-IN" dirty="0">
                <a:effectLst/>
              </a:rPr>
              <a:t>This project aims to develop a web-based voting application using the Django framework, a high-level Python web framework known for its simplicity and robustness. 
The application will provide a user-friendly interface for voters to cast their votes securely and for administrators to manage the voting process
The key features of the voting application will include user authentication and authorization, a dynamic and intuitive user interface for voting, real-time result updates, and secure data storage.
 The application will be designed to handle a large number of users and votes while ensuring the integrity and confidentiality of the voting process
Overall, this project aims to demonstrate how the Django framework can be used to develop a secure, scalable, and user-friendly voting application that can be used in various voting scenarios, from elections to surveys and polls</a:t>
            </a:r>
            <a:endParaRPr lang="en-US" dirty="0"/>
          </a:p>
        </p:txBody>
      </p:sp>
    </p:spTree>
    <p:extLst>
      <p:ext uri="{BB962C8B-B14F-4D97-AF65-F5344CB8AC3E}">
        <p14:creationId xmlns:p14="http://schemas.microsoft.com/office/powerpoint/2010/main" val="40880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3734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AA988E8C-FEC4-C0EF-BD38-4332B326FA22}"/>
              </a:ext>
            </a:extLst>
          </p:cNvPr>
          <p:cNvSpPr txBox="1"/>
          <p:nvPr/>
        </p:nvSpPr>
        <p:spPr>
          <a:xfrm>
            <a:off x="346572" y="1059610"/>
            <a:ext cx="8658776" cy="307777"/>
          </a:xfrm>
          <a:prstGeom prst="rect">
            <a:avLst/>
          </a:prstGeom>
          <a:noFill/>
        </p:spPr>
        <p:txBody>
          <a:bodyPr wrap="square">
            <a:spAutoFit/>
          </a:bodyPr>
          <a:lstStyle/>
          <a:p>
            <a:pPr algn="l"/>
            <a:endParaRPr lang="en-US" b="0" i="0">
              <a:solidFill>
                <a:srgbClr val="000000"/>
              </a:solidFill>
              <a:effectLst/>
              <a:latin typeface="Söhne"/>
            </a:endParaRPr>
          </a:p>
        </p:txBody>
      </p:sp>
      <p:sp>
        <p:nvSpPr>
          <p:cNvPr id="7" name="TextBox 6">
            <a:extLst>
              <a:ext uri="{FF2B5EF4-FFF2-40B4-BE49-F238E27FC236}">
                <a16:creationId xmlns:a16="http://schemas.microsoft.com/office/drawing/2014/main" id="{615F203C-1AB8-A106-026D-C7E9FF8BC1FF}"/>
              </a:ext>
            </a:extLst>
          </p:cNvPr>
          <p:cNvSpPr txBox="1"/>
          <p:nvPr/>
        </p:nvSpPr>
        <p:spPr>
          <a:xfrm>
            <a:off x="865188" y="1537802"/>
            <a:ext cx="7082320" cy="2031325"/>
          </a:xfrm>
          <a:prstGeom prst="rect">
            <a:avLst/>
          </a:prstGeom>
          <a:noFill/>
        </p:spPr>
        <p:txBody>
          <a:bodyPr wrap="square">
            <a:spAutoFit/>
          </a:bodyPr>
          <a:lstStyle/>
          <a:p>
            <a:pPr marL="285750" indent="-285750" algn="l">
              <a:buFont typeface="Arial" panose="020B0604020202020204" pitchFamily="34" charset="0"/>
              <a:buChar char="•"/>
            </a:pPr>
            <a:r>
              <a:rPr lang="en-US" b="0" i="0">
                <a:solidFill>
                  <a:srgbClr val="000000"/>
                </a:solidFill>
                <a:effectLst/>
                <a:latin typeface="Söhne"/>
              </a:rPr>
              <a:t>Develop a secure and user-friendly web application using Django framework that allows registered users to participate in various voting processes, such as polls, surveys, or elections.</a:t>
            </a:r>
          </a:p>
          <a:p>
            <a:pPr marL="285750" indent="-285750" algn="l">
              <a:buFont typeface="Arial" panose="020B0604020202020204" pitchFamily="34" charset="0"/>
              <a:buChar char="•"/>
            </a:pPr>
            <a:r>
              <a:rPr lang="en-US" b="0" i="0">
                <a:solidFill>
                  <a:srgbClr val="000000"/>
                </a:solidFill>
                <a:effectLst/>
                <a:latin typeface="Söhne"/>
              </a:rPr>
              <a:t> The application should ensure the integrity of votes, provide an intuitive interface for both administrators and users, and include features for authentication, authorization, and result visualization.</a:t>
            </a:r>
          </a:p>
          <a:p>
            <a:pPr marL="285750" indent="-285750" algn="l">
              <a:buFont typeface="Arial" panose="020B0604020202020204" pitchFamily="34" charset="0"/>
              <a:buChar char="•"/>
            </a:pPr>
            <a:endParaRPr lang="en-US" b="0" i="0">
              <a:solidFill>
                <a:srgbClr val="000000"/>
              </a:solidFill>
              <a:effectLst/>
              <a:latin typeface="Söhne"/>
            </a:endParaRPr>
          </a:p>
          <a:p>
            <a:br>
              <a:rPr lang="en-US" b="0" i="0">
                <a:solidFill>
                  <a:srgbClr val="000000"/>
                </a:solidFill>
                <a:effectLst/>
                <a:latin typeface="Söhne"/>
              </a:rPr>
            </a:br>
            <a:endParaRPr lang="en-US"/>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F944-CCE3-5938-EB5E-E684B806FB50}"/>
              </a:ext>
            </a:extLst>
          </p:cNvPr>
          <p:cNvSpPr>
            <a:spLocks noGrp="1"/>
          </p:cNvSpPr>
          <p:nvPr>
            <p:ph type="title"/>
          </p:nvPr>
        </p:nvSpPr>
        <p:spPr>
          <a:xfrm>
            <a:off x="44865" y="869674"/>
            <a:ext cx="3760582" cy="207066"/>
          </a:xfrm>
        </p:spPr>
        <p:txBody>
          <a:bodyPr/>
          <a:lstStyle/>
          <a:p>
            <a:r>
              <a:rPr lang="en-US" altLang="zh-CN" sz="1800" b="1">
                <a:solidFill>
                  <a:srgbClr val="213164"/>
                </a:solidFill>
              </a:rPr>
              <a:t>Project Overview </a:t>
            </a:r>
            <a:endParaRPr lang="en-US" sz="1800" b="1">
              <a:solidFill>
                <a:srgbClr val="213164"/>
              </a:solidFill>
            </a:endParaRPr>
          </a:p>
        </p:txBody>
      </p:sp>
      <p:sp>
        <p:nvSpPr>
          <p:cNvPr id="7" name="TextBox 6">
            <a:extLst>
              <a:ext uri="{FF2B5EF4-FFF2-40B4-BE49-F238E27FC236}">
                <a16:creationId xmlns:a16="http://schemas.microsoft.com/office/drawing/2014/main" id="{19E386D4-8669-179F-E5DE-116BB4540074}"/>
              </a:ext>
            </a:extLst>
          </p:cNvPr>
          <p:cNvSpPr txBox="1"/>
          <p:nvPr/>
        </p:nvSpPr>
        <p:spPr>
          <a:xfrm>
            <a:off x="1204430" y="1435653"/>
            <a:ext cx="7050569" cy="3323987"/>
          </a:xfrm>
          <a:prstGeom prst="rect">
            <a:avLst/>
          </a:prstGeom>
          <a:noFill/>
        </p:spPr>
        <p:txBody>
          <a:bodyPr wrap="square">
            <a:spAutoFit/>
          </a:bodyPr>
          <a:lstStyle/>
          <a:p>
            <a:pPr marL="285750" indent="-285750" algn="l">
              <a:buFont typeface="Arial" panose="020B0604020202020204" pitchFamily="34" charset="0"/>
              <a:buChar char="•"/>
            </a:pPr>
            <a:r>
              <a:rPr lang="en-US" b="0" i="0">
                <a:solidFill>
                  <a:srgbClr val="0D0D0D"/>
                </a:solidFill>
                <a:effectLst/>
                <a:latin typeface="Söhne"/>
              </a:rPr>
              <a:t>Create a new Django app within the project to handle the voting functionality. This app will contain models, views, templates, and any other necessary components</a:t>
            </a:r>
            <a:r>
              <a:rPr lang="en-US" altLang="zh-CN">
                <a:solidFill>
                  <a:srgbClr val="0D0D0D"/>
                </a:solidFill>
                <a:latin typeface="Söhne"/>
              </a:rPr>
              <a:t>.</a:t>
            </a:r>
            <a:r>
              <a:rPr lang="en-US" b="0" i="0">
                <a:solidFill>
                  <a:srgbClr val="0D0D0D"/>
                </a:solidFill>
                <a:effectLst/>
                <a:latin typeface="Söhne"/>
              </a:rPr>
              <a:t>Define Django models to represent the data associated with the voting system, such as User, Poll, Choice, and Vote</a:t>
            </a:r>
            <a:r>
              <a:rPr lang="en-US" altLang="zh-CN">
                <a:solidFill>
                  <a:srgbClr val="0D0D0D"/>
                </a:solidFill>
                <a:latin typeface="Söhne"/>
              </a:rPr>
              <a:t>.</a:t>
            </a:r>
          </a:p>
          <a:p>
            <a:pPr marL="285750" indent="-285750" algn="l">
              <a:buFont typeface="Arial" panose="020B0604020202020204" pitchFamily="34" charset="0"/>
              <a:buChar char="•"/>
            </a:pPr>
            <a:endParaRPr lang="en-US" b="0" i="0">
              <a:solidFill>
                <a:srgbClr val="0D0D0D"/>
              </a:solidFill>
              <a:effectLst/>
              <a:latin typeface="Söhne"/>
            </a:endParaRPr>
          </a:p>
          <a:p>
            <a:pPr marL="285750" indent="-285750" algn="l">
              <a:buFont typeface="Arial" panose="020B0604020202020204" pitchFamily="34" charset="0"/>
              <a:buChar char="•"/>
            </a:pPr>
            <a:r>
              <a:rPr lang="en-US" altLang="zh-CN" b="0" i="0">
                <a:solidFill>
                  <a:srgbClr val="0D0D0D"/>
                </a:solidFill>
                <a:effectLst/>
                <a:latin typeface="Söhne"/>
              </a:rPr>
              <a:t>Project setup</a:t>
            </a:r>
          </a:p>
          <a:p>
            <a:pPr marL="285750" indent="-285750" algn="l">
              <a:buFont typeface="Arial" panose="020B0604020202020204" pitchFamily="34" charset="0"/>
              <a:buChar char="•"/>
            </a:pPr>
            <a:r>
              <a:rPr lang="en-US" altLang="zh-CN" b="0" i="0">
                <a:solidFill>
                  <a:srgbClr val="0D0D0D"/>
                </a:solidFill>
                <a:effectLst/>
                <a:latin typeface="Söhne"/>
              </a:rPr>
              <a:t>App creation </a:t>
            </a:r>
          </a:p>
          <a:p>
            <a:pPr marL="285750" indent="-285750" algn="l">
              <a:buFont typeface="Arial" panose="020B0604020202020204" pitchFamily="34" charset="0"/>
              <a:buChar char="•"/>
            </a:pPr>
            <a:r>
              <a:rPr lang="en-US" altLang="zh-CN">
                <a:solidFill>
                  <a:srgbClr val="0D0D0D"/>
                </a:solidFill>
                <a:latin typeface="Söhne"/>
              </a:rPr>
              <a:t>Database</a:t>
            </a:r>
            <a:r>
              <a:rPr lang="en-US" altLang="zh-CN" b="0" i="0">
                <a:solidFill>
                  <a:srgbClr val="0D0D0D"/>
                </a:solidFill>
                <a:effectLst/>
                <a:latin typeface="Söhne"/>
              </a:rPr>
              <a:t> models</a:t>
            </a:r>
          </a:p>
          <a:p>
            <a:pPr marL="285750" indent="-285750" algn="l">
              <a:buFont typeface="Arial" panose="020B0604020202020204" pitchFamily="34" charset="0"/>
              <a:buChar char="•"/>
            </a:pPr>
            <a:r>
              <a:rPr lang="en-US" altLang="zh-CN" b="0" i="0">
                <a:solidFill>
                  <a:srgbClr val="0D0D0D"/>
                </a:solidFill>
                <a:effectLst/>
                <a:latin typeface="Söhne"/>
              </a:rPr>
              <a:t>Admin interfaces</a:t>
            </a:r>
          </a:p>
          <a:p>
            <a:pPr marL="285750" indent="-285750" algn="l">
              <a:buFont typeface="Arial" panose="020B0604020202020204" pitchFamily="34" charset="0"/>
              <a:buChar char="•"/>
            </a:pPr>
            <a:r>
              <a:rPr lang="en-US" altLang="zh-CN" b="0" i="0">
                <a:solidFill>
                  <a:srgbClr val="0D0D0D"/>
                </a:solidFill>
                <a:effectLst/>
                <a:latin typeface="Söhne"/>
              </a:rPr>
              <a:t>User authentication</a:t>
            </a:r>
          </a:p>
          <a:p>
            <a:pPr marL="285750" indent="-285750" algn="l">
              <a:buFont typeface="Arial" panose="020B0604020202020204" pitchFamily="34" charset="0"/>
              <a:buChar char="•"/>
            </a:pPr>
            <a:r>
              <a:rPr lang="en-US" altLang="zh-CN">
                <a:solidFill>
                  <a:srgbClr val="0D0D0D"/>
                </a:solidFill>
                <a:latin typeface="Söhne"/>
              </a:rPr>
              <a:t>Poll creation</a:t>
            </a:r>
          </a:p>
          <a:p>
            <a:pPr marL="285750" indent="-285750" algn="l">
              <a:buFont typeface="Arial" panose="020B0604020202020204" pitchFamily="34" charset="0"/>
              <a:buChar char="•"/>
            </a:pPr>
            <a:r>
              <a:rPr lang="en-US" altLang="zh-CN">
                <a:solidFill>
                  <a:srgbClr val="0D0D0D"/>
                </a:solidFill>
                <a:latin typeface="Söhne"/>
              </a:rPr>
              <a:t>Voting and results display</a:t>
            </a:r>
            <a:endParaRPr lang="en-US" altLang="zh-CN" b="0" i="0">
              <a:solidFill>
                <a:srgbClr val="0D0D0D"/>
              </a:solidFill>
              <a:effectLst/>
              <a:latin typeface="Söhne"/>
            </a:endParaRPr>
          </a:p>
          <a:p>
            <a:pPr marL="285750" indent="-285750" algn="l">
              <a:buFont typeface="Arial" panose="020B0604020202020204" pitchFamily="34" charset="0"/>
              <a:buChar char="•"/>
            </a:pPr>
            <a:r>
              <a:rPr lang="en-US" altLang="zh-CN" b="0" i="0">
                <a:solidFill>
                  <a:srgbClr val="0D0D0D"/>
                </a:solidFill>
                <a:effectLst/>
                <a:latin typeface="Söhne"/>
              </a:rPr>
              <a:t>Frondend design</a:t>
            </a:r>
            <a:r>
              <a:rPr lang="zh-CN" altLang="en-US" b="0" i="0">
                <a:solidFill>
                  <a:srgbClr val="0D0D0D"/>
                </a:solidFill>
                <a:effectLst/>
                <a:latin typeface="Söhne"/>
              </a:rPr>
              <a:t> </a:t>
            </a:r>
            <a:r>
              <a:rPr lang="en-US" altLang="zh-CN" b="0" i="0">
                <a:solidFill>
                  <a:srgbClr val="0D0D0D"/>
                </a:solidFill>
                <a:effectLst/>
                <a:latin typeface="Söhne"/>
              </a:rPr>
              <a:t>and </a:t>
            </a:r>
            <a:r>
              <a:rPr lang="en-US" altLang="zh-CN">
                <a:solidFill>
                  <a:srgbClr val="0D0D0D"/>
                </a:solidFill>
                <a:latin typeface="Söhne"/>
              </a:rPr>
              <a:t>URL</a:t>
            </a:r>
            <a:r>
              <a:rPr lang="zh-CN" altLang="en-US">
                <a:solidFill>
                  <a:srgbClr val="0D0D0D"/>
                </a:solidFill>
                <a:latin typeface="Söhne"/>
              </a:rPr>
              <a:t> </a:t>
            </a:r>
            <a:r>
              <a:rPr lang="en-US" altLang="zh-CN">
                <a:solidFill>
                  <a:srgbClr val="0D0D0D"/>
                </a:solidFill>
                <a:latin typeface="Söhne"/>
              </a:rPr>
              <a:t>routing</a:t>
            </a:r>
          </a:p>
          <a:p>
            <a:pPr marL="285750" indent="-285750" algn="l">
              <a:buFont typeface="Arial" panose="020B0604020202020204" pitchFamily="34" charset="0"/>
              <a:buChar char="•"/>
            </a:pPr>
            <a:r>
              <a:rPr lang="en-US" altLang="zh-CN">
                <a:solidFill>
                  <a:srgbClr val="0D0D0D"/>
                </a:solidFill>
                <a:latin typeface="Söhne"/>
              </a:rPr>
              <a:t>Testing and deployment</a:t>
            </a:r>
          </a:p>
          <a:p>
            <a:pPr marL="285750" indent="-285750" algn="l">
              <a:buFont typeface="Arial" panose="020B0604020202020204" pitchFamily="34" charset="0"/>
              <a:buChar char="•"/>
            </a:pPr>
            <a:endParaRPr lang="en-US" b="0" i="0">
              <a:solidFill>
                <a:srgbClr val="0D0D0D"/>
              </a:solidFill>
              <a:effectLst/>
              <a:latin typeface="Söhne"/>
            </a:endParaRPr>
          </a:p>
        </p:txBody>
      </p:sp>
    </p:spTree>
    <p:extLst>
      <p:ext uri="{BB962C8B-B14F-4D97-AF65-F5344CB8AC3E}">
        <p14:creationId xmlns:p14="http://schemas.microsoft.com/office/powerpoint/2010/main" val="14676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745925" y="1281090"/>
            <a:ext cx="8033640" cy="2531270"/>
          </a:xfrm>
          <a:prstGeom prst="rect">
            <a:avLst/>
          </a:prstGeom>
          <a:noFill/>
        </p:spPr>
        <p:txBody>
          <a:bodyPr wrap="square">
            <a:spAutoFit/>
          </a:bodyPr>
          <a:lstStyle/>
          <a:p>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0D0D0D"/>
              </a:solidFill>
              <a:effectLst/>
              <a:latin typeface="Söhne"/>
            </a:endParaRPr>
          </a:p>
          <a:p>
            <a:pPr marL="285750" lvl="1" indent="-285750">
              <a:buFont typeface="Arial" panose="020B0604020202020204" pitchFamily="34" charset="0"/>
              <a:buChar char="•"/>
            </a:pPr>
            <a:r>
              <a:rPr lang="en-US" b="0" i="0">
                <a:solidFill>
                  <a:srgbClr val="0D0D0D"/>
                </a:solidFill>
                <a:effectLst/>
                <a:latin typeface="Söhne"/>
              </a:rPr>
              <a:t>Utilize Django's built-in authentication system for user registration, login, and logout functionalities.</a:t>
            </a:r>
          </a:p>
          <a:p>
            <a:pPr lvl="1"/>
            <a:r>
              <a:rPr lang="en-US" b="0" i="0">
                <a:solidFill>
                  <a:srgbClr val="0D0D0D"/>
                </a:solidFill>
                <a:effectLst/>
                <a:latin typeface="Söhne"/>
              </a:rPr>
              <a:t>Customize authentication views and templates as needed.</a:t>
            </a:r>
          </a:p>
          <a:p>
            <a:endParaRPr lang="en-US" b="0" i="0">
              <a:solidFill>
                <a:srgbClr val="0D0D0D"/>
              </a:solidFill>
              <a:effectLst/>
              <a:latin typeface="Söhne"/>
            </a:endParaRPr>
          </a:p>
          <a:p>
            <a:pPr marL="285750" lvl="1" indent="-285750">
              <a:buFont typeface="Arial" panose="020B0604020202020204" pitchFamily="34" charset="0"/>
              <a:buChar char="•"/>
            </a:pPr>
            <a:r>
              <a:rPr lang="en-US" b="0" i="0">
                <a:solidFill>
                  <a:srgbClr val="0D0D0D"/>
                </a:solidFill>
                <a:effectLst/>
                <a:latin typeface="Söhne"/>
              </a:rPr>
              <a:t>Implement views and templates for displaying candidates and allowing users to cast their votes.</a:t>
            </a:r>
          </a:p>
          <a:p>
            <a:pPr lvl="1"/>
            <a:r>
              <a:rPr lang="en-US" b="0" i="0">
                <a:solidFill>
                  <a:srgbClr val="0D0D0D"/>
                </a:solidFill>
                <a:effectLst/>
                <a:latin typeface="Söhne"/>
              </a:rPr>
              <a:t>Ensure that each user can only vote once and handle any potential errors or edge cases.</a:t>
            </a:r>
          </a:p>
          <a:p>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Register models with Django's admin interface to allow administrators to manage candidates, voters, and votes easily.</a:t>
            </a:r>
          </a:p>
          <a:p>
            <a:pPr marL="285750" indent="-285750">
              <a:buFont typeface="Arial" panose="020B0604020202020204" pitchFamily="34" charset="0"/>
              <a:buChar char="•"/>
            </a:pPr>
            <a:r>
              <a:rPr lang="en-US" b="0" i="0">
                <a:solidFill>
                  <a:srgbClr val="0D0D0D"/>
                </a:solidFill>
                <a:effectLst/>
                <a:latin typeface="Söhne"/>
              </a:rPr>
              <a:t>Customize admin views and templates for better usability if necessary.</a:t>
            </a:r>
          </a:p>
          <a:p>
            <a:pPr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2038" y="649299"/>
            <a:ext cx="9144000" cy="3833742"/>
          </a:xfrm>
          <a:prstGeom prst="rect">
            <a:avLst/>
          </a:prstGeom>
          <a:noFill/>
        </p:spPr>
        <p:txBody>
          <a:bodyPr wrap="square">
            <a:spAutoFit/>
          </a:bodyPr>
          <a:lstStyle/>
          <a:p>
            <a:pPr marL="457200" lvl="1" algn="l">
              <a:lnSpc>
                <a:spcPct val="150000"/>
              </a:lnSpc>
            </a:pPr>
            <a:r>
              <a:rPr lang="en-US" altLang="zh-CN" sz="2000" b="1" dirty="0">
                <a:solidFill>
                  <a:srgbClr val="213163"/>
                </a:solidFill>
                <a:latin typeface="Times New Roman" panose="02020603050405020304" pitchFamily="18" charset="0"/>
                <a:cs typeface="Times New Roman" panose="02020603050405020304" pitchFamily="18" charset="0"/>
              </a:rPr>
              <a:t>Advantages</a:t>
            </a:r>
            <a:r>
              <a:rPr lang="en-IN" altLang="zh-CN" sz="1600" b="1" dirty="0">
                <a:solidFill>
                  <a:srgbClr val="213163"/>
                </a:solidFill>
                <a:latin typeface="Times New Roman" panose="02020603050405020304" pitchFamily="18" charset="0"/>
                <a:cs typeface="Times New Roman" panose="02020603050405020304" pitchFamily="18" charset="0"/>
              </a:rPr>
              <a:t>:</a:t>
            </a:r>
            <a:r>
              <a:rPr lang="en-IN" sz="1600" b="1" i="0" dirty="0">
                <a:solidFill>
                  <a:srgbClr val="213163"/>
                </a:solidFill>
                <a:effectLst/>
                <a:latin typeface="Times New Roman" panose="02020603050405020304" pitchFamily="18" charset="0"/>
                <a:cs typeface="Times New Roman" panose="02020603050405020304" pitchFamily="18" charset="0"/>
              </a:rPr>
              <a:t>
1. Rapid </a:t>
            </a:r>
            <a:r>
              <a:rPr lang="en-IN" sz="1600" b="1" i="0" dirty="0" err="1">
                <a:solidFill>
                  <a:srgbClr val="213163"/>
                </a:solidFill>
                <a:effectLst/>
                <a:latin typeface="Times New Roman" panose="02020603050405020304" pitchFamily="18" charset="0"/>
                <a:cs typeface="Times New Roman" panose="02020603050405020304" pitchFamily="18" charset="0"/>
              </a:rPr>
              <a:t>Development:jango’s</a:t>
            </a:r>
            <a:r>
              <a:rPr lang="en-IN" sz="1600" b="1" i="0" dirty="0">
                <a:solidFill>
                  <a:srgbClr val="213163"/>
                </a:solidFill>
                <a:effectLst/>
                <a:latin typeface="Times New Roman" panose="02020603050405020304" pitchFamily="18" charset="0"/>
                <a:cs typeface="Times New Roman" panose="02020603050405020304" pitchFamily="18" charset="0"/>
              </a:rPr>
              <a:t> high-level Python web framework allows for quick development of web applications, including voting systems, due to its built-in features like authentication, admin interface, and database management.
2. </a:t>
            </a:r>
            <a:r>
              <a:rPr lang="en-IN" sz="1600" b="1" i="0" dirty="0" err="1">
                <a:solidFill>
                  <a:srgbClr val="213163"/>
                </a:solidFill>
                <a:effectLst/>
                <a:latin typeface="Times New Roman" panose="02020603050405020304" pitchFamily="18" charset="0"/>
                <a:cs typeface="Times New Roman" panose="02020603050405020304" pitchFamily="18" charset="0"/>
              </a:rPr>
              <a:t>Scalability:Django’s</a:t>
            </a:r>
            <a:r>
              <a:rPr lang="en-IN" sz="1600" b="1" i="0" dirty="0">
                <a:solidFill>
                  <a:srgbClr val="213163"/>
                </a:solidFill>
                <a:effectLst/>
                <a:latin typeface="Times New Roman" panose="02020603050405020304" pitchFamily="18" charset="0"/>
                <a:cs typeface="Times New Roman" panose="02020603050405020304" pitchFamily="18" charset="0"/>
              </a:rPr>
              <a:t> scalability allows the voting application to handle a large number of users and votes efficiently, making it suitable for applications with varying traffic loads.
3.  </a:t>
            </a:r>
            <a:r>
              <a:rPr lang="en-IN" sz="1600" b="1" i="0" dirty="0" err="1">
                <a:solidFill>
                  <a:srgbClr val="213163"/>
                </a:solidFill>
                <a:effectLst/>
                <a:latin typeface="Times New Roman" panose="02020603050405020304" pitchFamily="18" charset="0"/>
                <a:cs typeface="Times New Roman" panose="02020603050405020304" pitchFamily="18" charset="0"/>
              </a:rPr>
              <a:t>Security:Django</a:t>
            </a:r>
            <a:r>
              <a:rPr lang="en-IN" sz="1600" b="1" i="0" dirty="0">
                <a:solidFill>
                  <a:srgbClr val="213163"/>
                </a:solidFill>
                <a:effectLst/>
                <a:latin typeface="Times New Roman" panose="02020603050405020304" pitchFamily="18" charset="0"/>
                <a:cs typeface="Times New Roman" panose="02020603050405020304" pitchFamily="18" charset="0"/>
              </a:rPr>
              <a:t> provides built-in security features such as protection against SQL injection, cross-site scripting (XSS), cross-site request forgery (CSRF), and clickjacking, e and </a:t>
            </a:r>
            <a:endParaRPr lang="en-US" sz="1600" b="1" i="0" dirty="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6387" y="711418"/>
            <a:ext cx="8017933" cy="786754"/>
          </a:xfrm>
          <a:prstGeom prst="rect">
            <a:avLst/>
          </a:prstGeom>
          <a:noFill/>
        </p:spPr>
        <p:txBody>
          <a:bodyPr wrap="square">
            <a:spAutoFit/>
          </a:bodyPr>
          <a:lstStyle/>
          <a:p>
            <a:pPr marL="457200" lvl="1" algn="l">
              <a:lnSpc>
                <a:spcPct val="150000"/>
              </a:lnSpc>
            </a:pPr>
            <a:r>
              <a:rPr lang="en-US" altLang="zh-CN" sz="1600" b="1" i="0">
                <a:solidFill>
                  <a:srgbClr val="213163"/>
                </a:solidFill>
                <a:effectLst/>
                <a:latin typeface="Times New Roman" panose="02020603050405020304" pitchFamily="18" charset="0"/>
                <a:cs typeface="Times New Roman" panose="02020603050405020304" pitchFamily="18" charset="0"/>
              </a:rPr>
              <a:t>Disadvantages </a:t>
            </a:r>
            <a:endParaRPr lang="en-US" sz="1600" b="1" i="0">
              <a:solidFill>
                <a:srgbClr val="213163"/>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600" b="1" i="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CCB13A7-0CAB-BCB0-F297-0FA95DA4C02A}"/>
              </a:ext>
            </a:extLst>
          </p:cNvPr>
          <p:cNvSpPr txBox="1"/>
          <p:nvPr/>
        </p:nvSpPr>
        <p:spPr>
          <a:xfrm>
            <a:off x="1129393" y="1498172"/>
            <a:ext cx="6327322" cy="2677656"/>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0D0D0D"/>
                </a:solidFill>
                <a:effectLst/>
                <a:latin typeface="Söhne"/>
              </a:rPr>
              <a:t>Complexity</a:t>
            </a:r>
            <a:r>
              <a:rPr lang="en-IN" b="0" i="0" dirty="0">
                <a:solidFill>
                  <a:srgbClr val="0D0D0D"/>
                </a:solidFill>
                <a:effectLst/>
                <a:latin typeface="Söhne"/>
              </a:rPr>
              <a:t>: Django’s powerful features and flexibility can lead to complexity, especially for beginners. Developers may need to spend more time learning Django’s concepts and best practices.</a:t>
            </a:r>
            <a:endParaRPr lang="en-US" b="0" i="0" dirty="0">
              <a:solidFill>
                <a:srgbClr val="0D0D0D"/>
              </a:solidFill>
              <a:effectLst/>
              <a:latin typeface="Söhne"/>
            </a:endParaRP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IN" b="1" i="0" dirty="0">
                <a:solidFill>
                  <a:srgbClr val="0D0D0D"/>
                </a:solidFill>
                <a:effectLst/>
                <a:latin typeface="Söhne"/>
              </a:rPr>
              <a:t>Performance</a:t>
            </a:r>
            <a:r>
              <a:rPr lang="en-IN" b="0" i="0" dirty="0">
                <a:solidFill>
                  <a:srgbClr val="0D0D0D"/>
                </a:solidFill>
                <a:effectLst/>
                <a:latin typeface="Söhne"/>
              </a:rPr>
              <a:t>: Django is a full-stack framework, which means it includes many features that may not be needed for a simple voting application. This can impact performance, especially if the application is not optimized properly.</a:t>
            </a:r>
            <a:r>
              <a:rPr lang="en-US" b="0" i="0" dirty="0">
                <a:solidFill>
                  <a:srgbClr val="0D0D0D"/>
                </a:solidFill>
                <a:effectLst/>
                <a:latin typeface="Söhne"/>
              </a:rPr>
              <a:t>.</a:t>
            </a:r>
          </a:p>
          <a:p>
            <a:pPr marL="285750" indent="-285750">
              <a:buFont typeface="Arial" panose="020B0604020202020204" pitchFamily="34" charset="0"/>
              <a:buChar char="•"/>
            </a:pPr>
            <a:endParaRPr lang="en-US" dirty="0">
              <a:solidFill>
                <a:srgbClr val="0D0D0D"/>
              </a:solidFill>
              <a:latin typeface="Söhne"/>
            </a:endParaRPr>
          </a:p>
          <a:p>
            <a:pPr marL="285750" indent="-285750">
              <a:buFont typeface="Arial" panose="020B0604020202020204" pitchFamily="34" charset="0"/>
              <a:buChar char="•"/>
            </a:pPr>
            <a:r>
              <a:rPr lang="en-IN" b="1" dirty="0"/>
              <a:t>Limited Flexibility</a:t>
            </a:r>
            <a:r>
              <a:rPr lang="en-IN" dirty="0"/>
              <a:t>: While Django is highly customizable, there may be cases where its conventions and opinions on how web applications should be structured limit flexibility or require workarounds for specific requirements</a:t>
            </a:r>
            <a:endParaRPr lang="en-US"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74026454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a:effectLst/>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3">
            <a:extLst>
              <a:ext uri="{FF2B5EF4-FFF2-40B4-BE49-F238E27FC236}">
                <a16:creationId xmlns:a16="http://schemas.microsoft.com/office/drawing/2014/main" id="{8EBCF3D7-F9EA-F67B-1401-5176A88C75D3}"/>
              </a:ext>
            </a:extLst>
          </p:cNvPr>
          <p:cNvPicPr>
            <a:picLocks noChangeAspect="1"/>
          </p:cNvPicPr>
          <p:nvPr/>
        </p:nvPicPr>
        <p:blipFill>
          <a:blip r:embed="rId10"/>
          <a:stretch>
            <a:fillRect/>
          </a:stretch>
        </p:blipFill>
        <p:spPr>
          <a:xfrm>
            <a:off x="2841968" y="3575329"/>
            <a:ext cx="1135672" cy="520489"/>
          </a:xfrm>
          <a:prstGeom prst="rect">
            <a:avLst/>
          </a:prstGeom>
        </p:spPr>
      </p:pic>
      <p:pic>
        <p:nvPicPr>
          <p:cNvPr id="4" name="Picture 7">
            <a:extLst>
              <a:ext uri="{FF2B5EF4-FFF2-40B4-BE49-F238E27FC236}">
                <a16:creationId xmlns:a16="http://schemas.microsoft.com/office/drawing/2014/main" id="{E9B3A484-C572-A989-0D62-6F9088304B91}"/>
              </a:ext>
            </a:extLst>
          </p:cNvPr>
          <p:cNvPicPr>
            <a:picLocks noChangeAspect="1"/>
          </p:cNvPicPr>
          <p:nvPr/>
        </p:nvPicPr>
        <p:blipFill>
          <a:blip r:embed="rId11"/>
          <a:stretch>
            <a:fillRect/>
          </a:stretch>
        </p:blipFill>
        <p:spPr>
          <a:xfrm>
            <a:off x="5781369" y="3921036"/>
            <a:ext cx="1314066" cy="760019"/>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 </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karthikadevi3882@gmail.com</cp:lastModifiedBy>
  <cp:revision>23</cp:revision>
  <dcterms:modified xsi:type="dcterms:W3CDTF">2024-04-26T09:36:22Z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