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saveSubsetFonts="1">
  <p:sldMasterIdLst>
    <p:sldMasterId id="2147483792" r:id="rId1"/>
  </p:sldMasterIdLst>
  <p:notesMasterIdLst>
    <p:notesMasterId r:id="rId16"/>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p:cViewPr>
        <p:scale>
          <a:sx n="66" d="100"/>
          <a:sy n="66" d="100"/>
        </p:scale>
        <p:origin x="1956" y="22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8D47B-43C4-47B2-A4B0-8815557787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CECFFEE-17B6-4DAA-806F-0A53A5A7EE16}">
      <dgm:prSet/>
      <dgm:spPr/>
      <dgm:t>
        <a:bodyPr/>
        <a:lstStyle/>
        <a:p>
          <a:pPr rtl="0"/>
          <a:r>
            <a:rPr lang="en-US" dirty="0"/>
            <a:t>TECHNOLOGY</a:t>
          </a:r>
        </a:p>
        <a:p>
          <a:pPr rtl="0"/>
          <a:r>
            <a:rPr lang="en-US" dirty="0"/>
            <a:t>STACK:</a:t>
          </a:r>
        </a:p>
      </dgm:t>
    </dgm:pt>
    <dgm:pt modelId="{E5293A80-ABCD-4A65-9AED-5F4BA26DDA9E}" type="parTrans" cxnId="{F8C4A357-D7C5-46C2-A298-A6E7D82D420C}">
      <dgm:prSet/>
      <dgm:spPr/>
      <dgm:t>
        <a:bodyPr/>
        <a:lstStyle/>
        <a:p>
          <a:endParaRPr lang="en-US"/>
        </a:p>
      </dgm:t>
    </dgm:pt>
    <dgm:pt modelId="{42F04537-8F14-4EE4-A541-8EE3B7911090}" type="sibTrans" cxnId="{F8C4A357-D7C5-46C2-A298-A6E7D82D420C}">
      <dgm:prSet/>
      <dgm:spPr/>
      <dgm:t>
        <a:bodyPr/>
        <a:lstStyle/>
        <a:p>
          <a:endParaRPr lang="en-US"/>
        </a:p>
      </dgm:t>
    </dgm:pt>
    <dgm:pt modelId="{02FBD2CE-74A2-4DDA-A3E9-2AC00F6FEC2A}" type="pres">
      <dgm:prSet presAssocID="{6958D47B-43C4-47B2-A4B0-88155577872A}" presName="linear" presStyleCnt="0">
        <dgm:presLayoutVars>
          <dgm:animLvl val="lvl"/>
          <dgm:resizeHandles val="exact"/>
        </dgm:presLayoutVars>
      </dgm:prSet>
      <dgm:spPr/>
      <dgm:t>
        <a:bodyPr/>
        <a:lstStyle/>
        <a:p>
          <a:endParaRPr lang="en-US"/>
        </a:p>
      </dgm:t>
    </dgm:pt>
    <dgm:pt modelId="{308353A4-D572-4B43-9F62-CB1B8F4C33E7}" type="pres">
      <dgm:prSet presAssocID="{BCECFFEE-17B6-4DAA-806F-0A53A5A7EE16}" presName="parentText" presStyleLbl="node1" presStyleIdx="0" presStyleCnt="1" custLinFactNeighborX="-5405" custLinFactNeighborY="5331">
        <dgm:presLayoutVars>
          <dgm:chMax val="0"/>
          <dgm:bulletEnabled val="1"/>
        </dgm:presLayoutVars>
      </dgm:prSet>
      <dgm:spPr/>
      <dgm:t>
        <a:bodyPr/>
        <a:lstStyle/>
        <a:p>
          <a:endParaRPr lang="en-US"/>
        </a:p>
      </dgm:t>
    </dgm:pt>
  </dgm:ptLst>
  <dgm:cxnLst>
    <dgm:cxn modelId="{F8C4A357-D7C5-46C2-A298-A6E7D82D420C}" srcId="{6958D47B-43C4-47B2-A4B0-88155577872A}" destId="{BCECFFEE-17B6-4DAA-806F-0A53A5A7EE16}" srcOrd="0" destOrd="0" parTransId="{E5293A80-ABCD-4A65-9AED-5F4BA26DDA9E}" sibTransId="{42F04537-8F14-4EE4-A541-8EE3B7911090}"/>
    <dgm:cxn modelId="{D3E72C92-3839-4414-AD84-DB700900DBDF}" type="presOf" srcId="{6958D47B-43C4-47B2-A4B0-88155577872A}" destId="{02FBD2CE-74A2-4DDA-A3E9-2AC00F6FEC2A}" srcOrd="0" destOrd="0" presId="urn:microsoft.com/office/officeart/2005/8/layout/vList2"/>
    <dgm:cxn modelId="{C0B0879D-1EA5-4ACF-AD27-91CBB1F0A4AE}" type="presOf" srcId="{BCECFFEE-17B6-4DAA-806F-0A53A5A7EE16}" destId="{308353A4-D572-4B43-9F62-CB1B8F4C33E7}" srcOrd="0" destOrd="0" presId="urn:microsoft.com/office/officeart/2005/8/layout/vList2"/>
    <dgm:cxn modelId="{1AAA3DFD-1462-4A06-980F-544D622E79ED}" type="presParOf" srcId="{02FBD2CE-74A2-4DDA-A3E9-2AC00F6FEC2A}" destId="{308353A4-D572-4B43-9F62-CB1B8F4C33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800959-1CD9-4C34-8E85-7D792A0F606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EB31862A-1BC7-40FF-8ADB-7E4E6DE1690F}">
      <dgm:prSet custT="1"/>
      <dgm:spPr/>
      <dgm:t>
        <a:bodyPr/>
        <a:lstStyle/>
        <a:p>
          <a:pPr rtl="0"/>
          <a:r>
            <a:rPr lang="en-US" sz="1600" dirty="0"/>
            <a:t>PROGRAMMING LANGUAGE:  </a:t>
          </a:r>
        </a:p>
        <a:p>
          <a:pPr rtl="0"/>
          <a:r>
            <a:rPr lang="en-US" sz="1600" dirty="0"/>
            <a:t>Python</a:t>
          </a:r>
        </a:p>
      </dgm:t>
    </dgm:pt>
    <dgm:pt modelId="{74ED94DB-9B56-4BBF-B9A1-D2CAEE47793A}" type="parTrans" cxnId="{C608ED23-AFDA-4609-8A50-0ECE993C7201}">
      <dgm:prSet/>
      <dgm:spPr/>
      <dgm:t>
        <a:bodyPr/>
        <a:lstStyle/>
        <a:p>
          <a:endParaRPr lang="en-US"/>
        </a:p>
      </dgm:t>
    </dgm:pt>
    <dgm:pt modelId="{16E53552-D9CF-49B2-93D0-4196F897A566}" type="sibTrans" cxnId="{C608ED23-AFDA-4609-8A50-0ECE993C7201}">
      <dgm:prSet/>
      <dgm:spPr/>
      <dgm:t>
        <a:bodyPr/>
        <a:lstStyle/>
        <a:p>
          <a:endParaRPr lang="en-US"/>
        </a:p>
      </dgm:t>
    </dgm:pt>
    <dgm:pt modelId="{EB1C49DD-C3DA-415D-A0E1-D6D3F90CDAC3}">
      <dgm:prSet custT="1"/>
      <dgm:spPr/>
      <dgm:t>
        <a:bodyPr/>
        <a:lstStyle/>
        <a:p>
          <a:pPr rtl="0"/>
          <a:r>
            <a:rPr lang="en-US" sz="1400" dirty="0"/>
            <a:t>VISUALIZATION:</a:t>
          </a:r>
        </a:p>
        <a:p>
          <a:pPr rtl="0"/>
          <a:r>
            <a:rPr lang="en-US" sz="1400" dirty="0" err="1"/>
            <a:t>MatPlotlib</a:t>
          </a:r>
          <a:r>
            <a:rPr lang="en-US" sz="1400" dirty="0"/>
            <a:t> </a:t>
          </a:r>
        </a:p>
      </dgm:t>
    </dgm:pt>
    <dgm:pt modelId="{D9D3AB31-6B20-4E57-ADBB-99CBD678F0A7}" type="parTrans" cxnId="{47FCF7F7-DF39-46E3-90DD-6FAA11ABD133}">
      <dgm:prSet/>
      <dgm:spPr/>
      <dgm:t>
        <a:bodyPr/>
        <a:lstStyle/>
        <a:p>
          <a:endParaRPr lang="en-US"/>
        </a:p>
      </dgm:t>
    </dgm:pt>
    <dgm:pt modelId="{D5B9D135-80EB-47B1-BDD3-500D43844C45}" type="sibTrans" cxnId="{47FCF7F7-DF39-46E3-90DD-6FAA11ABD133}">
      <dgm:prSet/>
      <dgm:spPr/>
      <dgm:t>
        <a:bodyPr/>
        <a:lstStyle/>
        <a:p>
          <a:endParaRPr lang="en-US"/>
        </a:p>
      </dgm:t>
    </dgm:pt>
    <dgm:pt modelId="{0805926B-E031-406D-B21A-7923901D20F2}">
      <dgm:prSet custT="1"/>
      <dgm:spPr/>
      <dgm:t>
        <a:bodyPr/>
        <a:lstStyle/>
        <a:p>
          <a:pPr rtl="0"/>
          <a:r>
            <a:rPr lang="en-US" sz="1400" dirty="0"/>
            <a:t>DATA COLLECTION: Allowing users to enter their       income,expenses,savings their investment goals,risk tolerance,and their preferences using numpy or pandas.</a:t>
          </a:r>
        </a:p>
      </dgm:t>
    </dgm:pt>
    <dgm:pt modelId="{FAAE0D7C-55C7-4CCC-B82C-7E1DD8C4CA8E}" type="parTrans" cxnId="{E0CEBA85-AA6E-45EA-B825-D41A03CB5B4A}">
      <dgm:prSet/>
      <dgm:spPr/>
      <dgm:t>
        <a:bodyPr/>
        <a:lstStyle/>
        <a:p>
          <a:endParaRPr lang="en-US"/>
        </a:p>
      </dgm:t>
    </dgm:pt>
    <dgm:pt modelId="{A631158E-5FCC-4AD5-B439-BB61C16174C2}" type="sibTrans" cxnId="{E0CEBA85-AA6E-45EA-B825-D41A03CB5B4A}">
      <dgm:prSet/>
      <dgm:spPr/>
      <dgm:t>
        <a:bodyPr/>
        <a:lstStyle/>
        <a:p>
          <a:endParaRPr lang="en-US"/>
        </a:p>
      </dgm:t>
    </dgm:pt>
    <dgm:pt modelId="{A8CC4952-4A77-4E9C-A39F-9B3382855283}">
      <dgm:prSet/>
      <dgm:spPr/>
      <dgm:t>
        <a:bodyPr/>
        <a:lstStyle/>
        <a:p>
          <a:endParaRPr lang="en-US"/>
        </a:p>
      </dgm:t>
    </dgm:pt>
    <dgm:pt modelId="{335FBA3C-283A-4AE4-8471-D853D7DB9778}" type="parTrans" cxnId="{46136730-28EC-41E0-90D1-811F7F822EFD}">
      <dgm:prSet/>
      <dgm:spPr/>
      <dgm:t>
        <a:bodyPr/>
        <a:lstStyle/>
        <a:p>
          <a:endParaRPr lang="en-US"/>
        </a:p>
      </dgm:t>
    </dgm:pt>
    <dgm:pt modelId="{9034D298-F780-4CEB-9507-0C2B5CF1F6A9}" type="sibTrans" cxnId="{46136730-28EC-41E0-90D1-811F7F822EFD}">
      <dgm:prSet/>
      <dgm:spPr/>
      <dgm:t>
        <a:bodyPr/>
        <a:lstStyle/>
        <a:p>
          <a:endParaRPr lang="en-US"/>
        </a:p>
      </dgm:t>
    </dgm:pt>
    <dgm:pt modelId="{0300A210-9E0F-46A0-A775-A31C0CFACD3B}">
      <dgm:prSet/>
      <dgm:spPr/>
      <dgm:t>
        <a:bodyPr/>
        <a:lstStyle/>
        <a:p>
          <a:endParaRPr lang="en-US"/>
        </a:p>
      </dgm:t>
    </dgm:pt>
    <dgm:pt modelId="{8DF09B84-0F0C-4739-BF4E-E997B726BCA9}" type="parTrans" cxnId="{2789A74F-8F1B-43EC-80D9-B86BBB20F1BD}">
      <dgm:prSet/>
      <dgm:spPr/>
      <dgm:t>
        <a:bodyPr/>
        <a:lstStyle/>
        <a:p>
          <a:endParaRPr lang="en-US"/>
        </a:p>
      </dgm:t>
    </dgm:pt>
    <dgm:pt modelId="{BDD4829D-7337-4D9A-8E3E-9B6195CC8FE8}" type="sibTrans" cxnId="{2789A74F-8F1B-43EC-80D9-B86BBB20F1BD}">
      <dgm:prSet/>
      <dgm:spPr/>
      <dgm:t>
        <a:bodyPr/>
        <a:lstStyle/>
        <a:p>
          <a:endParaRPr lang="en-US"/>
        </a:p>
      </dgm:t>
    </dgm:pt>
    <dgm:pt modelId="{E226403E-7765-4F94-92EF-768BE20B5B86}">
      <dgm:prSet/>
      <dgm:spPr/>
      <dgm:t>
        <a:bodyPr/>
        <a:lstStyle/>
        <a:p>
          <a:endParaRPr lang="en-US"/>
        </a:p>
      </dgm:t>
    </dgm:pt>
    <dgm:pt modelId="{2D903B13-2B14-4A57-B9C0-1768B1CA74CA}" type="parTrans" cxnId="{15A26221-BFD8-4637-A830-9B6B87CA1ABF}">
      <dgm:prSet/>
      <dgm:spPr/>
      <dgm:t>
        <a:bodyPr/>
        <a:lstStyle/>
        <a:p>
          <a:endParaRPr lang="en-US"/>
        </a:p>
      </dgm:t>
    </dgm:pt>
    <dgm:pt modelId="{6102F096-6D68-408D-93D9-FBD4AD078AA4}" type="sibTrans" cxnId="{15A26221-BFD8-4637-A830-9B6B87CA1ABF}">
      <dgm:prSet/>
      <dgm:spPr/>
      <dgm:t>
        <a:bodyPr/>
        <a:lstStyle/>
        <a:p>
          <a:endParaRPr lang="en-US"/>
        </a:p>
      </dgm:t>
    </dgm:pt>
    <dgm:pt modelId="{9C848F76-2DB7-4BC3-8845-588505356B71}">
      <dgm:prSet/>
      <dgm:spPr/>
      <dgm:t>
        <a:bodyPr/>
        <a:lstStyle/>
        <a:p>
          <a:endParaRPr lang="en-US"/>
        </a:p>
      </dgm:t>
    </dgm:pt>
    <dgm:pt modelId="{752766ED-8A7A-4138-B4B9-6E884141114A}" type="parTrans" cxnId="{C9D93B46-635F-4576-AF78-1A20FBDDBD20}">
      <dgm:prSet/>
      <dgm:spPr/>
      <dgm:t>
        <a:bodyPr/>
        <a:lstStyle/>
        <a:p>
          <a:endParaRPr lang="en-US"/>
        </a:p>
      </dgm:t>
    </dgm:pt>
    <dgm:pt modelId="{4D55BA61-8B8A-4517-A0D8-E6B6B8DBE1B9}" type="sibTrans" cxnId="{C9D93B46-635F-4576-AF78-1A20FBDDBD20}">
      <dgm:prSet/>
      <dgm:spPr/>
      <dgm:t>
        <a:bodyPr/>
        <a:lstStyle/>
        <a:p>
          <a:endParaRPr lang="en-US"/>
        </a:p>
      </dgm:t>
    </dgm:pt>
    <dgm:pt modelId="{FB505C26-65CA-4970-89BF-5682CE63838B}">
      <dgm:prSet custT="1"/>
      <dgm:spPr/>
      <dgm:t>
        <a:bodyPr/>
        <a:lstStyle/>
        <a:p>
          <a:pPr rtl="0"/>
          <a:r>
            <a:rPr lang="en-US" sz="1400" dirty="0"/>
            <a:t>GUI FRAMEWORK</a:t>
          </a:r>
        </a:p>
        <a:p>
          <a:pPr rtl="0"/>
          <a:r>
            <a:rPr lang="en-US" sz="1400" dirty="0"/>
            <a:t>Tkinter </a:t>
          </a:r>
        </a:p>
      </dgm:t>
    </dgm:pt>
    <dgm:pt modelId="{FA96B546-D59B-4AC3-B5C0-A37C40BFD149}" type="parTrans" cxnId="{4B82841A-0AB3-46B6-BF0C-F29CF51BE8C0}">
      <dgm:prSet/>
      <dgm:spPr/>
      <dgm:t>
        <a:bodyPr/>
        <a:lstStyle/>
        <a:p>
          <a:endParaRPr lang="en-US"/>
        </a:p>
      </dgm:t>
    </dgm:pt>
    <dgm:pt modelId="{6B5DB33B-4AA1-4F97-AB1B-C28AD40C2B64}" type="sibTrans" cxnId="{4B82841A-0AB3-46B6-BF0C-F29CF51BE8C0}">
      <dgm:prSet/>
      <dgm:spPr/>
      <dgm:t>
        <a:bodyPr/>
        <a:lstStyle/>
        <a:p>
          <a:endParaRPr lang="en-US"/>
        </a:p>
      </dgm:t>
    </dgm:pt>
    <dgm:pt modelId="{1B0251FB-16CB-4B5A-93CB-9DD8FDEA1581}">
      <dgm:prSet/>
      <dgm:spPr/>
      <dgm:t>
        <a:bodyPr/>
        <a:lstStyle/>
        <a:p>
          <a:endParaRPr lang="en-US" dirty="0"/>
        </a:p>
      </dgm:t>
    </dgm:pt>
    <dgm:pt modelId="{C2B42455-F11F-48F2-83D6-68E10DC394EF}" type="parTrans" cxnId="{E98E53B3-177F-4CE2-9A96-B7A11BAC6075}">
      <dgm:prSet/>
      <dgm:spPr/>
      <dgm:t>
        <a:bodyPr/>
        <a:lstStyle/>
        <a:p>
          <a:endParaRPr lang="en-US"/>
        </a:p>
      </dgm:t>
    </dgm:pt>
    <dgm:pt modelId="{AB9DAA0B-E972-41AE-8C3F-DAF934B04A3E}" type="sibTrans" cxnId="{E98E53B3-177F-4CE2-9A96-B7A11BAC6075}">
      <dgm:prSet/>
      <dgm:spPr/>
      <dgm:t>
        <a:bodyPr/>
        <a:lstStyle/>
        <a:p>
          <a:endParaRPr lang="en-US"/>
        </a:p>
      </dgm:t>
    </dgm:pt>
    <dgm:pt modelId="{BEF4CCF1-231F-4008-96BC-4AF264C45DF4}">
      <dgm:prSet/>
      <dgm:spPr/>
      <dgm:t>
        <a:bodyPr/>
        <a:lstStyle/>
        <a:p>
          <a:endParaRPr lang="en-US" dirty="0"/>
        </a:p>
      </dgm:t>
    </dgm:pt>
    <dgm:pt modelId="{5656181B-E378-4C16-B725-1121CB70CD90}" type="parTrans" cxnId="{F13733E0-DAA1-4EFC-9D90-0C474CDC836A}">
      <dgm:prSet/>
      <dgm:spPr/>
      <dgm:t>
        <a:bodyPr/>
        <a:lstStyle/>
        <a:p>
          <a:endParaRPr lang="en-US"/>
        </a:p>
      </dgm:t>
    </dgm:pt>
    <dgm:pt modelId="{54FB568C-4D26-4392-B390-400C2915A4A8}" type="sibTrans" cxnId="{F13733E0-DAA1-4EFC-9D90-0C474CDC836A}">
      <dgm:prSet/>
      <dgm:spPr/>
      <dgm:t>
        <a:bodyPr/>
        <a:lstStyle/>
        <a:p>
          <a:endParaRPr lang="en-US"/>
        </a:p>
      </dgm:t>
    </dgm:pt>
    <dgm:pt modelId="{154B92BB-FEC8-4B77-BDEA-99CE39D011A7}">
      <dgm:prSet/>
      <dgm:spPr/>
      <dgm:t>
        <a:bodyPr/>
        <a:lstStyle/>
        <a:p>
          <a:endParaRPr lang="en-US" dirty="0"/>
        </a:p>
      </dgm:t>
    </dgm:pt>
    <dgm:pt modelId="{3E82EA32-2192-4CA0-8A22-8BC4F497CF61}" type="parTrans" cxnId="{7BC1DB13-826D-4650-827A-DBEA5C46A0E5}">
      <dgm:prSet/>
      <dgm:spPr/>
      <dgm:t>
        <a:bodyPr/>
        <a:lstStyle/>
        <a:p>
          <a:endParaRPr lang="en-US"/>
        </a:p>
      </dgm:t>
    </dgm:pt>
    <dgm:pt modelId="{96BD1A3D-3467-4A66-89FF-7B7301942121}" type="sibTrans" cxnId="{7BC1DB13-826D-4650-827A-DBEA5C46A0E5}">
      <dgm:prSet/>
      <dgm:spPr/>
      <dgm:t>
        <a:bodyPr/>
        <a:lstStyle/>
        <a:p>
          <a:endParaRPr lang="en-US"/>
        </a:p>
      </dgm:t>
    </dgm:pt>
    <dgm:pt modelId="{03D19360-050B-4D9E-82FD-048160000C49}">
      <dgm:prSet/>
      <dgm:spPr/>
      <dgm:t>
        <a:bodyPr/>
        <a:lstStyle/>
        <a:p>
          <a:endParaRPr lang="en-US" dirty="0"/>
        </a:p>
      </dgm:t>
    </dgm:pt>
    <dgm:pt modelId="{4BE1F533-4FA7-48CA-94BE-D6A8DABBD258}" type="parTrans" cxnId="{362048D7-A81D-4130-9B06-0042AA01A072}">
      <dgm:prSet/>
      <dgm:spPr/>
      <dgm:t>
        <a:bodyPr/>
        <a:lstStyle/>
        <a:p>
          <a:endParaRPr lang="en-US"/>
        </a:p>
      </dgm:t>
    </dgm:pt>
    <dgm:pt modelId="{C8AC3E0D-B8B2-4821-BB72-B14E5A2A212A}" type="sibTrans" cxnId="{362048D7-A81D-4130-9B06-0042AA01A072}">
      <dgm:prSet/>
      <dgm:spPr/>
      <dgm:t>
        <a:bodyPr/>
        <a:lstStyle/>
        <a:p>
          <a:endParaRPr lang="en-US"/>
        </a:p>
      </dgm:t>
    </dgm:pt>
    <dgm:pt modelId="{A25E1CAB-B941-4801-AE1F-6C5D7BB7B80A}">
      <dgm:prSet/>
      <dgm:spPr/>
      <dgm:t>
        <a:bodyPr/>
        <a:lstStyle/>
        <a:p>
          <a:pPr rtl="0"/>
          <a:endParaRPr lang="en-US" dirty="0"/>
        </a:p>
      </dgm:t>
    </dgm:pt>
    <dgm:pt modelId="{0247386C-BCAC-4556-82E0-0C1D1DF95FC6}" type="parTrans" cxnId="{87A5A422-698B-4C9F-8B3E-15DCEA06B37C}">
      <dgm:prSet/>
      <dgm:spPr/>
      <dgm:t>
        <a:bodyPr/>
        <a:lstStyle/>
        <a:p>
          <a:endParaRPr lang="en-US"/>
        </a:p>
      </dgm:t>
    </dgm:pt>
    <dgm:pt modelId="{1A107D67-A3CC-420C-8138-2E8834827CB0}" type="sibTrans" cxnId="{87A5A422-698B-4C9F-8B3E-15DCEA06B37C}">
      <dgm:prSet/>
      <dgm:spPr/>
      <dgm:t>
        <a:bodyPr/>
        <a:lstStyle/>
        <a:p>
          <a:endParaRPr lang="en-US"/>
        </a:p>
      </dgm:t>
    </dgm:pt>
    <dgm:pt modelId="{B7C25CDB-9A96-410F-8410-EB1EAE631E41}">
      <dgm:prSet/>
      <dgm:spPr/>
      <dgm:t>
        <a:bodyPr/>
        <a:lstStyle/>
        <a:p>
          <a:pPr rtl="0"/>
          <a:endParaRPr lang="en-US" dirty="0"/>
        </a:p>
      </dgm:t>
    </dgm:pt>
    <dgm:pt modelId="{3AD8C14B-4F81-47EF-9803-E90D18C280DE}" type="parTrans" cxnId="{15B7FA6F-72B2-414B-B6DC-4CC19BAB0267}">
      <dgm:prSet/>
      <dgm:spPr/>
      <dgm:t>
        <a:bodyPr/>
        <a:lstStyle/>
        <a:p>
          <a:endParaRPr lang="en-US"/>
        </a:p>
      </dgm:t>
    </dgm:pt>
    <dgm:pt modelId="{40DE8DC8-5F8B-4183-B0A6-B38D4AAD8F44}" type="sibTrans" cxnId="{15B7FA6F-72B2-414B-B6DC-4CC19BAB0267}">
      <dgm:prSet/>
      <dgm:spPr/>
      <dgm:t>
        <a:bodyPr/>
        <a:lstStyle/>
        <a:p>
          <a:endParaRPr lang="en-US"/>
        </a:p>
      </dgm:t>
    </dgm:pt>
    <dgm:pt modelId="{DD5EE002-683D-474D-97A0-34DBEA8F8D21}" type="pres">
      <dgm:prSet presAssocID="{61800959-1CD9-4C34-8E85-7D792A0F606E}" presName="matrix" presStyleCnt="0">
        <dgm:presLayoutVars>
          <dgm:chMax val="1"/>
          <dgm:dir/>
          <dgm:resizeHandles val="exact"/>
        </dgm:presLayoutVars>
      </dgm:prSet>
      <dgm:spPr/>
      <dgm:t>
        <a:bodyPr/>
        <a:lstStyle/>
        <a:p>
          <a:endParaRPr lang="en-US"/>
        </a:p>
      </dgm:t>
    </dgm:pt>
    <dgm:pt modelId="{0DEFAA5A-E057-4319-BFC0-68FCB51E36A6}" type="pres">
      <dgm:prSet presAssocID="{61800959-1CD9-4C34-8E85-7D792A0F606E}" presName="diamond" presStyleLbl="bgShp" presStyleIdx="0" presStyleCnt="1"/>
      <dgm:spPr/>
    </dgm:pt>
    <dgm:pt modelId="{D86AD8DC-03E9-42F1-AD8C-2A09290AC618}" type="pres">
      <dgm:prSet presAssocID="{61800959-1CD9-4C34-8E85-7D792A0F606E}" presName="quad1" presStyleLbl="node1" presStyleIdx="0" presStyleCnt="4" custScaleX="117297" custScaleY="108691" custLinFactNeighborX="-7019" custLinFactNeighborY="-6584">
        <dgm:presLayoutVars>
          <dgm:chMax val="0"/>
          <dgm:chPref val="0"/>
          <dgm:bulletEnabled val="1"/>
        </dgm:presLayoutVars>
      </dgm:prSet>
      <dgm:spPr/>
      <dgm:t>
        <a:bodyPr/>
        <a:lstStyle/>
        <a:p>
          <a:endParaRPr lang="en-US"/>
        </a:p>
      </dgm:t>
    </dgm:pt>
    <dgm:pt modelId="{1CFA6132-9A23-4A3E-95E1-D6779B13B9A4}" type="pres">
      <dgm:prSet presAssocID="{61800959-1CD9-4C34-8E85-7D792A0F606E}" presName="quad2" presStyleLbl="node1" presStyleIdx="1" presStyleCnt="4" custScaleX="117384" custLinFactY="9883" custLinFactNeighborX="24314" custLinFactNeighborY="100000">
        <dgm:presLayoutVars>
          <dgm:chMax val="0"/>
          <dgm:chPref val="0"/>
          <dgm:bulletEnabled val="1"/>
        </dgm:presLayoutVars>
      </dgm:prSet>
      <dgm:spPr/>
      <dgm:t>
        <a:bodyPr/>
        <a:lstStyle/>
        <a:p>
          <a:endParaRPr lang="en-US"/>
        </a:p>
      </dgm:t>
    </dgm:pt>
    <dgm:pt modelId="{18DCDC5F-9615-4ED5-AE62-2E47C6695D8E}" type="pres">
      <dgm:prSet presAssocID="{61800959-1CD9-4C34-8E85-7D792A0F606E}" presName="quad3" presStyleLbl="node1" presStyleIdx="2" presStyleCnt="4" custScaleX="117384" custLinFactNeighborX="-2629" custLinFactNeighborY="3064">
        <dgm:presLayoutVars>
          <dgm:chMax val="0"/>
          <dgm:chPref val="0"/>
          <dgm:bulletEnabled val="1"/>
        </dgm:presLayoutVars>
      </dgm:prSet>
      <dgm:spPr/>
      <dgm:t>
        <a:bodyPr/>
        <a:lstStyle/>
        <a:p>
          <a:endParaRPr lang="en-US"/>
        </a:p>
      </dgm:t>
    </dgm:pt>
    <dgm:pt modelId="{1B55C420-5CC2-470F-8F05-DFFDDFBC36D7}" type="pres">
      <dgm:prSet presAssocID="{61800959-1CD9-4C34-8E85-7D792A0F606E}" presName="quad4" presStyleLbl="node1" presStyleIdx="3" presStyleCnt="4" custScaleX="108605" custScaleY="113004" custLinFactY="-12994" custLinFactNeighborX="15578" custLinFactNeighborY="-100000">
        <dgm:presLayoutVars>
          <dgm:chMax val="0"/>
          <dgm:chPref val="0"/>
          <dgm:bulletEnabled val="1"/>
        </dgm:presLayoutVars>
      </dgm:prSet>
      <dgm:spPr/>
      <dgm:t>
        <a:bodyPr/>
        <a:lstStyle/>
        <a:p>
          <a:endParaRPr lang="en-US"/>
        </a:p>
      </dgm:t>
    </dgm:pt>
  </dgm:ptLst>
  <dgm:cxnLst>
    <dgm:cxn modelId="{F00C30CE-F62A-44CF-ABCD-F6EEA784CDA9}" type="presOf" srcId="{EB1C49DD-C3DA-415D-A0E1-D6D3F90CDAC3}" destId="{1CFA6132-9A23-4A3E-95E1-D6779B13B9A4}" srcOrd="0" destOrd="0" presId="urn:microsoft.com/office/officeart/2005/8/layout/matrix3"/>
    <dgm:cxn modelId="{EEFC85B0-FAD4-40F4-A06D-1545B7FCB8F3}" type="presOf" srcId="{EB31862A-1BC7-40FF-8ADB-7E4E6DE1690F}" destId="{D86AD8DC-03E9-42F1-AD8C-2A09290AC618}" srcOrd="0" destOrd="0" presId="urn:microsoft.com/office/officeart/2005/8/layout/matrix3"/>
    <dgm:cxn modelId="{15B7FA6F-72B2-414B-B6DC-4CC19BAB0267}" srcId="{61800959-1CD9-4C34-8E85-7D792A0F606E}" destId="{B7C25CDB-9A96-410F-8410-EB1EAE631E41}" srcOrd="4" destOrd="0" parTransId="{3AD8C14B-4F81-47EF-9803-E90D18C280DE}" sibTransId="{40DE8DC8-5F8B-4183-B0A6-B38D4AAD8F44}"/>
    <dgm:cxn modelId="{46136730-28EC-41E0-90D1-811F7F822EFD}" srcId="{61800959-1CD9-4C34-8E85-7D792A0F606E}" destId="{A8CC4952-4A77-4E9C-A39F-9B3382855283}" srcOrd="6" destOrd="0" parTransId="{335FBA3C-283A-4AE4-8471-D853D7DB9778}" sibTransId="{9034D298-F780-4CEB-9507-0C2B5CF1F6A9}"/>
    <dgm:cxn modelId="{F13733E0-DAA1-4EFC-9D90-0C474CDC836A}" srcId="{61800959-1CD9-4C34-8E85-7D792A0F606E}" destId="{BEF4CCF1-231F-4008-96BC-4AF264C45DF4}" srcOrd="8" destOrd="0" parTransId="{5656181B-E378-4C16-B725-1121CB70CD90}" sibTransId="{54FB568C-4D26-4392-B390-400C2915A4A8}"/>
    <dgm:cxn modelId="{E98E53B3-177F-4CE2-9A96-B7A11BAC6075}" srcId="{61800959-1CD9-4C34-8E85-7D792A0F606E}" destId="{1B0251FB-16CB-4B5A-93CB-9DD8FDEA1581}" srcOrd="7" destOrd="0" parTransId="{C2B42455-F11F-48F2-83D6-68E10DC394EF}" sibTransId="{AB9DAA0B-E972-41AE-8C3F-DAF934B04A3E}"/>
    <dgm:cxn modelId="{7BC1DB13-826D-4650-827A-DBEA5C46A0E5}" srcId="{61800959-1CD9-4C34-8E85-7D792A0F606E}" destId="{154B92BB-FEC8-4B77-BDEA-99CE39D011A7}" srcOrd="9" destOrd="0" parTransId="{3E82EA32-2192-4CA0-8A22-8BC4F497CF61}" sibTransId="{96BD1A3D-3467-4A66-89FF-7B7301942121}"/>
    <dgm:cxn modelId="{15A26221-BFD8-4637-A830-9B6B87CA1ABF}" srcId="{61800959-1CD9-4C34-8E85-7D792A0F606E}" destId="{E226403E-7765-4F94-92EF-768BE20B5B86}" srcOrd="12" destOrd="0" parTransId="{2D903B13-2B14-4A57-B9C0-1768B1CA74CA}" sibTransId="{6102F096-6D68-408D-93D9-FBD4AD078AA4}"/>
    <dgm:cxn modelId="{87A5A422-698B-4C9F-8B3E-15DCEA06B37C}" srcId="{61800959-1CD9-4C34-8E85-7D792A0F606E}" destId="{A25E1CAB-B941-4801-AE1F-6C5D7BB7B80A}" srcOrd="5" destOrd="0" parTransId="{0247386C-BCAC-4556-82E0-0C1D1DF95FC6}" sibTransId="{1A107D67-A3CC-420C-8138-2E8834827CB0}"/>
    <dgm:cxn modelId="{47FCF7F7-DF39-46E3-90DD-6FAA11ABD133}" srcId="{61800959-1CD9-4C34-8E85-7D792A0F606E}" destId="{EB1C49DD-C3DA-415D-A0E1-D6D3F90CDAC3}" srcOrd="1" destOrd="0" parTransId="{D9D3AB31-6B20-4E57-ADBB-99CBD678F0A7}" sibTransId="{D5B9D135-80EB-47B1-BDD3-500D43844C45}"/>
    <dgm:cxn modelId="{2789A74F-8F1B-43EC-80D9-B86BBB20F1BD}" srcId="{61800959-1CD9-4C34-8E85-7D792A0F606E}" destId="{0300A210-9E0F-46A0-A775-A31C0CFACD3B}" srcOrd="11" destOrd="0" parTransId="{8DF09B84-0F0C-4739-BF4E-E997B726BCA9}" sibTransId="{BDD4829D-7337-4D9A-8E3E-9B6195CC8FE8}"/>
    <dgm:cxn modelId="{362048D7-A81D-4130-9B06-0042AA01A072}" srcId="{61800959-1CD9-4C34-8E85-7D792A0F606E}" destId="{03D19360-050B-4D9E-82FD-048160000C49}" srcOrd="10" destOrd="0" parTransId="{4BE1F533-4FA7-48CA-94BE-D6A8DABBD258}" sibTransId="{C8AC3E0D-B8B2-4821-BB72-B14E5A2A212A}"/>
    <dgm:cxn modelId="{4B82841A-0AB3-46B6-BF0C-F29CF51BE8C0}" srcId="{61800959-1CD9-4C34-8E85-7D792A0F606E}" destId="{FB505C26-65CA-4970-89BF-5682CE63838B}" srcOrd="2" destOrd="0" parTransId="{FA96B546-D59B-4AC3-B5C0-A37C40BFD149}" sibTransId="{6B5DB33B-4AA1-4F97-AB1B-C28AD40C2B64}"/>
    <dgm:cxn modelId="{C9D93B46-635F-4576-AF78-1A20FBDDBD20}" srcId="{61800959-1CD9-4C34-8E85-7D792A0F606E}" destId="{9C848F76-2DB7-4BC3-8845-588505356B71}" srcOrd="13" destOrd="0" parTransId="{752766ED-8A7A-4138-B4B9-6E884141114A}" sibTransId="{4D55BA61-8B8A-4517-A0D8-E6B6B8DBE1B9}"/>
    <dgm:cxn modelId="{C608ED23-AFDA-4609-8A50-0ECE993C7201}" srcId="{61800959-1CD9-4C34-8E85-7D792A0F606E}" destId="{EB31862A-1BC7-40FF-8ADB-7E4E6DE1690F}" srcOrd="0" destOrd="0" parTransId="{74ED94DB-9B56-4BBF-B9A1-D2CAEE47793A}" sibTransId="{16E53552-D9CF-49B2-93D0-4196F897A566}"/>
    <dgm:cxn modelId="{95CF5FF3-730E-471E-8AE1-ABD03A3841F0}" type="presOf" srcId="{0805926B-E031-406D-B21A-7923901D20F2}" destId="{1B55C420-5CC2-470F-8F05-DFFDDFBC36D7}" srcOrd="0" destOrd="0" presId="urn:microsoft.com/office/officeart/2005/8/layout/matrix3"/>
    <dgm:cxn modelId="{16AE014E-15F6-4DA3-AB72-27676CF0740A}" type="presOf" srcId="{FB505C26-65CA-4970-89BF-5682CE63838B}" destId="{18DCDC5F-9615-4ED5-AE62-2E47C6695D8E}" srcOrd="0" destOrd="0" presId="urn:microsoft.com/office/officeart/2005/8/layout/matrix3"/>
    <dgm:cxn modelId="{E0CEBA85-AA6E-45EA-B825-D41A03CB5B4A}" srcId="{61800959-1CD9-4C34-8E85-7D792A0F606E}" destId="{0805926B-E031-406D-B21A-7923901D20F2}" srcOrd="3" destOrd="0" parTransId="{FAAE0D7C-55C7-4CCC-B82C-7E1DD8C4CA8E}" sibTransId="{A631158E-5FCC-4AD5-B439-BB61C16174C2}"/>
    <dgm:cxn modelId="{F3102BC8-AC7A-4ACE-BA02-3766CE762451}" type="presOf" srcId="{61800959-1CD9-4C34-8E85-7D792A0F606E}" destId="{DD5EE002-683D-474D-97A0-34DBEA8F8D21}" srcOrd="0" destOrd="0" presId="urn:microsoft.com/office/officeart/2005/8/layout/matrix3"/>
    <dgm:cxn modelId="{FAF2E51B-C9C5-4F0C-AAD5-EE1AB288F816}" type="presParOf" srcId="{DD5EE002-683D-474D-97A0-34DBEA8F8D21}" destId="{0DEFAA5A-E057-4319-BFC0-68FCB51E36A6}" srcOrd="0" destOrd="0" presId="urn:microsoft.com/office/officeart/2005/8/layout/matrix3"/>
    <dgm:cxn modelId="{BA44B3EB-399B-455E-A06B-993C19C91671}" type="presParOf" srcId="{DD5EE002-683D-474D-97A0-34DBEA8F8D21}" destId="{D86AD8DC-03E9-42F1-AD8C-2A09290AC618}" srcOrd="1" destOrd="0" presId="urn:microsoft.com/office/officeart/2005/8/layout/matrix3"/>
    <dgm:cxn modelId="{277C15CE-5F38-4DD9-A84E-C834B967915B}" type="presParOf" srcId="{DD5EE002-683D-474D-97A0-34DBEA8F8D21}" destId="{1CFA6132-9A23-4A3E-95E1-D6779B13B9A4}" srcOrd="2" destOrd="0" presId="urn:microsoft.com/office/officeart/2005/8/layout/matrix3"/>
    <dgm:cxn modelId="{C881A55A-C34A-4EF3-86D5-BE3A9F514976}" type="presParOf" srcId="{DD5EE002-683D-474D-97A0-34DBEA8F8D21}" destId="{18DCDC5F-9615-4ED5-AE62-2E47C6695D8E}" srcOrd="3" destOrd="0" presId="urn:microsoft.com/office/officeart/2005/8/layout/matrix3"/>
    <dgm:cxn modelId="{654A8855-07A6-4A52-8029-40400C65403C}" type="presParOf" srcId="{DD5EE002-683D-474D-97A0-34DBEA8F8D21}" destId="{1B55C420-5CC2-470F-8F05-DFFDDFBC36D7}" srcOrd="4" destOrd="0" presId="urn:microsoft.com/office/officeart/2005/8/layout/matrix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353A4-D572-4B43-9F62-CB1B8F4C33E7}">
      <dsp:nvSpPr>
        <dsp:cNvPr id="0" name=""/>
        <dsp:cNvSpPr/>
      </dsp:nvSpPr>
      <dsp:spPr>
        <a:xfrm>
          <a:off x="0" y="88679"/>
          <a:ext cx="2286000"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a:t>TECHNOLOGY</a:t>
          </a:r>
        </a:p>
        <a:p>
          <a:pPr lvl="0" algn="l" defTabSz="977900" rtl="0">
            <a:lnSpc>
              <a:spcPct val="90000"/>
            </a:lnSpc>
            <a:spcBef>
              <a:spcPct val="0"/>
            </a:spcBef>
            <a:spcAft>
              <a:spcPct val="35000"/>
            </a:spcAft>
          </a:pPr>
          <a:r>
            <a:rPr lang="en-US" sz="2200" kern="1200" dirty="0"/>
            <a:t>STACK:</a:t>
          </a:r>
        </a:p>
      </dsp:txBody>
      <dsp:txXfrm>
        <a:off x="47748" y="136427"/>
        <a:ext cx="2190504" cy="882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FAA5A-E057-4319-BFC0-68FCB51E36A6}">
      <dsp:nvSpPr>
        <dsp:cNvPr id="0" name=""/>
        <dsp:cNvSpPr/>
      </dsp:nvSpPr>
      <dsp:spPr>
        <a:xfrm>
          <a:off x="0" y="568255"/>
          <a:ext cx="4495800" cy="44958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AD8DC-03E9-42F1-AD8C-2A09290AC618}">
      <dsp:nvSpPr>
        <dsp:cNvPr id="0" name=""/>
        <dsp:cNvSpPr/>
      </dsp:nvSpPr>
      <dsp:spPr>
        <a:xfrm>
          <a:off x="152393" y="803722"/>
          <a:ext cx="2056641" cy="19057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a:t>PROGRAMMING LANGUAGE:  </a:t>
          </a:r>
        </a:p>
        <a:p>
          <a:pPr lvl="0" algn="ctr" defTabSz="711200" rtl="0">
            <a:lnSpc>
              <a:spcPct val="90000"/>
            </a:lnSpc>
            <a:spcBef>
              <a:spcPct val="0"/>
            </a:spcBef>
            <a:spcAft>
              <a:spcPct val="35000"/>
            </a:spcAft>
          </a:pPr>
          <a:r>
            <a:rPr lang="en-US" sz="1600" kern="1200" dirty="0"/>
            <a:t>Python</a:t>
          </a:r>
        </a:p>
      </dsp:txBody>
      <dsp:txXfrm>
        <a:off x="245424" y="896753"/>
        <a:ext cx="1870579" cy="1719684"/>
      </dsp:txXfrm>
    </dsp:sp>
    <dsp:sp modelId="{1CFA6132-9A23-4A3E-95E1-D6779B13B9A4}">
      <dsp:nvSpPr>
        <dsp:cNvPr id="0" name=""/>
        <dsp:cNvSpPr/>
      </dsp:nvSpPr>
      <dsp:spPr>
        <a:xfrm>
          <a:off x="2437633" y="2922003"/>
          <a:ext cx="2058166" cy="17533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a:t>VISUALIZATION:</a:t>
          </a:r>
        </a:p>
        <a:p>
          <a:pPr lvl="0" algn="ctr" defTabSz="622300" rtl="0">
            <a:lnSpc>
              <a:spcPct val="90000"/>
            </a:lnSpc>
            <a:spcBef>
              <a:spcPct val="0"/>
            </a:spcBef>
            <a:spcAft>
              <a:spcPct val="35000"/>
            </a:spcAft>
          </a:pPr>
          <a:r>
            <a:rPr lang="en-US" sz="1400" kern="1200" dirty="0" err="1"/>
            <a:t>MatPlotlib</a:t>
          </a:r>
          <a:r>
            <a:rPr lang="en-US" sz="1400" kern="1200" dirty="0"/>
            <a:t> </a:t>
          </a:r>
        </a:p>
      </dsp:txBody>
      <dsp:txXfrm>
        <a:off x="2523225" y="3007595"/>
        <a:ext cx="1886982" cy="1582178"/>
      </dsp:txXfrm>
    </dsp:sp>
    <dsp:sp modelId="{18DCDC5F-9615-4ED5-AE62-2E47C6695D8E}">
      <dsp:nvSpPr>
        <dsp:cNvPr id="0" name=""/>
        <dsp:cNvSpPr/>
      </dsp:nvSpPr>
      <dsp:spPr>
        <a:xfrm>
          <a:off x="228602" y="2937315"/>
          <a:ext cx="2058166" cy="17533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a:t>GUI FRAMEWORK</a:t>
          </a:r>
        </a:p>
        <a:p>
          <a:pPr lvl="0" algn="ctr" defTabSz="622300" rtl="0">
            <a:lnSpc>
              <a:spcPct val="90000"/>
            </a:lnSpc>
            <a:spcBef>
              <a:spcPct val="0"/>
            </a:spcBef>
            <a:spcAft>
              <a:spcPct val="35000"/>
            </a:spcAft>
          </a:pPr>
          <a:r>
            <a:rPr lang="en-US" sz="1400" kern="1200" dirty="0"/>
            <a:t>Tkinter </a:t>
          </a:r>
        </a:p>
      </dsp:txBody>
      <dsp:txXfrm>
        <a:off x="314194" y="3022907"/>
        <a:ext cx="1886982" cy="1582178"/>
      </dsp:txXfrm>
    </dsp:sp>
    <dsp:sp modelId="{1B55C420-5CC2-470F-8F05-DFFDDFBC36D7}">
      <dsp:nvSpPr>
        <dsp:cNvPr id="0" name=""/>
        <dsp:cNvSpPr/>
      </dsp:nvSpPr>
      <dsp:spPr>
        <a:xfrm>
          <a:off x="2513037" y="788395"/>
          <a:ext cx="1904238" cy="19813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a:t>DATA COLLECTION: Allowing users to enter their       income,expenses,savings their investment goals,risk tolerance,and their preferences using numpy or pandas.</a:t>
          </a:r>
        </a:p>
      </dsp:txBody>
      <dsp:txXfrm>
        <a:off x="2605994" y="881352"/>
        <a:ext cx="1718324" cy="17954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D6FF-9EA9-44FB-A64E-690844E5A8DB}" type="datetimeFigureOut">
              <a:rPr lang="en-US" smtClean="0"/>
              <a:t>11/24/2024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610DF1-CF9C-448B-8EB9-7F95E56DE9BD}" type="slidenum">
              <a:rPr lang="en-US" smtClean="0"/>
              <a:t>‹#›</a:t>
            </a:fld>
            <a:endParaRPr lang="en-US" dirty="0"/>
          </a:p>
        </p:txBody>
      </p:sp>
    </p:spTree>
    <p:extLst>
      <p:ext uri="{BB962C8B-B14F-4D97-AF65-F5344CB8AC3E}">
        <p14:creationId xmlns:p14="http://schemas.microsoft.com/office/powerpoint/2010/main" val="407947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610DF1-CF9C-448B-8EB9-7F95E56DE9BD}" type="slidenum">
              <a:rPr lang="en-US" smtClean="0"/>
              <a:t>3</a:t>
            </a:fld>
            <a:endParaRPr lang="en-US" dirty="0"/>
          </a:p>
        </p:txBody>
      </p:sp>
    </p:spTree>
    <p:extLst>
      <p:ext uri="{BB962C8B-B14F-4D97-AF65-F5344CB8AC3E}">
        <p14:creationId xmlns:p14="http://schemas.microsoft.com/office/powerpoint/2010/main" val="72371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3F77E70-744A-4428-816F-C48CEF9CAEE9}"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F77E70-744A-4428-816F-C48CEF9CAEE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F77E70-744A-4428-816F-C48CEF9CAEE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F77E70-744A-4428-816F-C48CEF9CAEE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F77E70-744A-4428-816F-C48CEF9CAEE9}"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F77E70-744A-4428-816F-C48CEF9CAEE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F77E70-744A-4428-816F-C48CEF9CAEE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F77E70-744A-4428-816F-C48CEF9CAEE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F77E70-744A-4428-816F-C48CEF9CAEE9}"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F77E70-744A-4428-816F-C48CEF9CAEE9}"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C725D71-0750-4E24-81CE-976FD29D8812}" type="datetimeFigureOut">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F77E70-744A-4428-816F-C48CEF9CAEE9}"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C725D71-0750-4E24-81CE-976FD29D8812}" type="datetimeFigureOut">
              <a:rPr lang="en-US" smtClean="0"/>
              <a:t>11/24/2024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F77E70-744A-4428-816F-C48CEF9CAEE9}"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447800"/>
            <a:ext cx="7772400" cy="1774825"/>
          </a:xfrm>
        </p:spPr>
        <p:txBody>
          <a:bodyPr>
            <a:normAutofit/>
          </a:bodyPr>
          <a:lstStyle/>
          <a:p>
            <a:r>
              <a:rPr lang="en-US" sz="7200" b="1" i="1" dirty="0"/>
              <a:t>INVEST SMART</a:t>
            </a:r>
          </a:p>
        </p:txBody>
      </p:sp>
      <p:sp>
        <p:nvSpPr>
          <p:cNvPr id="3" name="Subtitle 2"/>
          <p:cNvSpPr>
            <a:spLocks noGrp="1"/>
          </p:cNvSpPr>
          <p:nvPr>
            <p:ph type="subTitle" idx="1"/>
          </p:nvPr>
        </p:nvSpPr>
        <p:spPr>
          <a:xfrm>
            <a:off x="2531165" y="4177748"/>
            <a:ext cx="6400800" cy="1752600"/>
          </a:xfrm>
          <a:ln>
            <a:solidFill>
              <a:schemeClr val="accent1"/>
            </a:solidFill>
          </a:ln>
        </p:spPr>
        <p:txBody>
          <a:bodyPr>
            <a:normAutofit/>
          </a:bodyPr>
          <a:lstStyle/>
          <a:p>
            <a:pPr lvl="1"/>
            <a:r>
              <a:rPr lang="en-US" sz="2400" b="1" dirty="0"/>
              <a:t>BY:</a:t>
            </a:r>
          </a:p>
          <a:p>
            <a:pPr lvl="1"/>
            <a:r>
              <a:rPr lang="en-US" sz="2400" b="1" dirty="0"/>
              <a:t>P.KARTHIK(1602-23-737-092)</a:t>
            </a:r>
          </a:p>
          <a:p>
            <a:pPr lvl="1"/>
            <a:r>
              <a:rPr lang="en-US" sz="2400" b="1" dirty="0"/>
              <a:t>V.SRAVYA(1602-23-737-118)</a:t>
            </a:r>
          </a:p>
          <a:p>
            <a:pPr lvl="1"/>
            <a:r>
              <a:rPr lang="en-US" sz="2400" b="1" dirty="0"/>
              <a:t>M.JITHENDRA SAI (1602-23-737-091)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74659809"/>
      </p:ext>
    </p:extLst>
  </p:cSld>
  <p:clrMapOvr>
    <a:masterClrMapping/>
  </p:clrMapOvr>
  <mc:AlternateContent xmlns:mc="http://schemas.openxmlformats.org/markup-compatibility/2006" xmlns:p14="http://schemas.microsoft.com/office/powerpoint/2010/main">
    <mc:Choice Requires="p14">
      <p:transition spd="slow" p14:dur="4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156" y="0"/>
            <a:ext cx="4738186" cy="4060371"/>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3733799"/>
            <a:ext cx="5621485" cy="29758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6347930"/>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511" y="0"/>
            <a:ext cx="5668711" cy="3000874"/>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895600"/>
            <a:ext cx="4468184" cy="3828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2814549"/>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3962400" cy="3405015"/>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184291"/>
            <a:ext cx="4267200" cy="36737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3123589"/>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914400"/>
            <a:ext cx="7696200" cy="1446550"/>
          </a:xfrm>
          <a:prstGeom prst="rect">
            <a:avLst/>
          </a:prstGeom>
          <a:noFill/>
        </p:spPr>
        <p:txBody>
          <a:bodyPr wrap="square" rtlCol="0">
            <a:spAutoFit/>
          </a:bodyPr>
          <a:lstStyle/>
          <a:p>
            <a:r>
              <a:rPr lang="en-US" sz="2800" b="1" dirty="0" smtClean="0"/>
              <a:t>FUTURE</a:t>
            </a:r>
            <a:r>
              <a:rPr lang="en-US" sz="2800" b="1" dirty="0" smtClean="0">
                <a:effectLst>
                  <a:outerShdw blurRad="38100" dist="38100" dir="2700000" algn="tl">
                    <a:srgbClr val="000000">
                      <a:alpha val="43137"/>
                    </a:srgbClr>
                  </a:outerShdw>
                </a:effectLst>
              </a:rPr>
              <a:t> </a:t>
            </a:r>
            <a:r>
              <a:rPr lang="en-US" sz="2800" b="1" dirty="0" smtClean="0"/>
              <a:t>WORK</a:t>
            </a:r>
            <a:endParaRPr lang="en-US" sz="2800" b="1" dirty="0" smtClean="0">
              <a:effectLst>
                <a:outerShdw blurRad="38100" dist="38100" dir="2700000" algn="tl">
                  <a:srgbClr val="000000">
                    <a:alpha val="43137"/>
                  </a:srgbClr>
                </a:outerShdw>
              </a:effectLst>
            </a:endParaRPr>
          </a:p>
          <a:p>
            <a:endParaRPr lang="en-US" sz="2000" b="1" dirty="0" smtClean="0"/>
          </a:p>
          <a:p>
            <a:endParaRPr lang="en-US" sz="2000" b="1" dirty="0"/>
          </a:p>
          <a:p>
            <a:endParaRPr lang="en-US" sz="2000" b="1" dirty="0" smtClean="0"/>
          </a:p>
        </p:txBody>
      </p:sp>
      <p:sp>
        <p:nvSpPr>
          <p:cNvPr id="3" name="Rectangle 1"/>
          <p:cNvSpPr>
            <a:spLocks noChangeArrowheads="1"/>
          </p:cNvSpPr>
          <p:nvPr/>
        </p:nvSpPr>
        <p:spPr bwMode="auto">
          <a:xfrm>
            <a:off x="1295400" y="2036550"/>
            <a:ext cx="59817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Investment Analysis</a:t>
            </a:r>
            <a:r>
              <a:rPr kumimoji="0" lang="en-US" altLang="en-US" b="0" i="0" u="none" strike="noStrike" cap="none" normalizeH="0" baseline="0" dirty="0" smtClean="0">
                <a:ln>
                  <a:noFill/>
                </a:ln>
                <a:solidFill>
                  <a:schemeClr val="tx1"/>
                </a:solidFill>
                <a:effectLst/>
              </a:rPr>
              <a:t>: Add more investment types (e.g., stocks, bonds, REITs) and detailed metrics like historical returns and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Enhanced UI</a:t>
            </a:r>
            <a:r>
              <a:rPr kumimoji="0" lang="en-US" altLang="en-US" b="0" i="0" u="none" strike="noStrike" cap="none" normalizeH="0" baseline="0" dirty="0" smtClean="0">
                <a:ln>
                  <a:noFill/>
                </a:ln>
                <a:solidFill>
                  <a:schemeClr val="tx1"/>
                </a:solidFill>
                <a:effectLst/>
              </a:rPr>
              <a:t>: Introduce sliders, real-time graphs, and a modern design for better interactivity.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Live Data</a:t>
            </a:r>
            <a:r>
              <a:rPr kumimoji="0" lang="en-US" altLang="en-US" b="0" i="0" u="none" strike="noStrike" cap="none" normalizeH="0" baseline="0" dirty="0" smtClean="0">
                <a:ln>
                  <a:noFill/>
                </a:ln>
                <a:solidFill>
                  <a:schemeClr val="tx1"/>
                </a:solidFill>
                <a:effectLst/>
              </a:rPr>
              <a:t>: Integrate APIs for real-time financial data to improve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Security</a:t>
            </a:r>
            <a:r>
              <a:rPr kumimoji="0" lang="en-US" altLang="en-US" b="0" i="0" u="none" strike="noStrike" cap="none" normalizeH="0" baseline="0" dirty="0" smtClean="0">
                <a:ln>
                  <a:noFill/>
                </a:ln>
                <a:solidFill>
                  <a:schemeClr val="tx1"/>
                </a:solidFill>
                <a:effectLst/>
              </a:rPr>
              <a:t>: Add secure logins and data encryption for privacy.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Mobile App</a:t>
            </a:r>
            <a:r>
              <a:rPr kumimoji="0" lang="en-US" altLang="en-US" b="0" i="0" u="none" strike="noStrike" cap="none" normalizeH="0" baseline="0" dirty="0" smtClean="0">
                <a:ln>
                  <a:noFill/>
                </a:ln>
                <a:solidFill>
                  <a:schemeClr val="tx1"/>
                </a:solidFill>
                <a:effectLst/>
              </a:rPr>
              <a:t>: Develop a mobile version using platforms like </a:t>
            </a:r>
            <a:r>
              <a:rPr kumimoji="0" lang="en-US" altLang="en-US" b="0" i="0" u="none" strike="noStrike" cap="none" normalizeH="0" baseline="0" dirty="0" err="1" smtClean="0">
                <a:ln>
                  <a:noFill/>
                </a:ln>
                <a:solidFill>
                  <a:schemeClr val="tx1"/>
                </a:solidFill>
                <a:effectLst/>
              </a:rPr>
              <a:t>Kivy</a:t>
            </a:r>
            <a:r>
              <a:rPr kumimoji="0" lang="en-US" altLang="en-US" b="0" i="0" u="none" strike="noStrike" cap="none" normalizeH="0" baseline="0" dirty="0" smtClean="0">
                <a:ln>
                  <a:noFill/>
                </a:ln>
                <a:solidFill>
                  <a:schemeClr val="tx1"/>
                </a:solidFill>
                <a:effectLst/>
              </a:rPr>
              <a:t> or React Native</a:t>
            </a:r>
            <a:r>
              <a:rPr kumimoji="0" lang="en-US" altLang="en-US"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50582809"/>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914400"/>
            <a:ext cx="5105400" cy="523220"/>
          </a:xfrm>
          <a:prstGeom prst="rect">
            <a:avLst/>
          </a:prstGeom>
          <a:noFill/>
        </p:spPr>
        <p:txBody>
          <a:bodyPr wrap="square" rtlCol="0">
            <a:spAutoFit/>
          </a:bodyPr>
          <a:lstStyle/>
          <a:p>
            <a:r>
              <a:rPr lang="en-US" sz="2800" b="1" dirty="0" smtClean="0"/>
              <a:t>CONCLUSION</a:t>
            </a:r>
            <a:endParaRPr lang="en-US" sz="2800" b="1" i="1" dirty="0"/>
          </a:p>
        </p:txBody>
      </p:sp>
      <p:sp>
        <p:nvSpPr>
          <p:cNvPr id="3" name="TextBox 2"/>
          <p:cNvSpPr txBox="1"/>
          <p:nvPr/>
        </p:nvSpPr>
        <p:spPr>
          <a:xfrm>
            <a:off x="2057400" y="1981200"/>
            <a:ext cx="6019800" cy="1477328"/>
          </a:xfrm>
          <a:prstGeom prst="rect">
            <a:avLst/>
          </a:prstGeom>
          <a:noFill/>
        </p:spPr>
        <p:txBody>
          <a:bodyPr wrap="square" rtlCol="0">
            <a:spAutoFit/>
          </a:bodyPr>
          <a:lstStyle/>
          <a:p>
            <a:r>
              <a:rPr lang="en-US" dirty="0"/>
              <a:t>The project provides a simple yet effective tool for retirement planning, enabling users to visualize their financial future based on different savings and investment strategies. It highlights the importance of disciplined saving and informed investment choices, making financial planning accessible to everyone.</a:t>
            </a:r>
          </a:p>
        </p:txBody>
      </p:sp>
    </p:spTree>
    <p:extLst>
      <p:ext uri="{BB962C8B-B14F-4D97-AF65-F5344CB8AC3E}">
        <p14:creationId xmlns:p14="http://schemas.microsoft.com/office/powerpoint/2010/main" val="681267183"/>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574280" cy="838200"/>
          </a:xfrm>
        </p:spPr>
        <p:txBody>
          <a:bodyPr>
            <a:normAutofit/>
          </a:bodyPr>
          <a:lstStyle/>
          <a:p>
            <a:pPr algn="ctr"/>
            <a:r>
              <a:rPr lang="en-US" sz="3200" b="1" i="1" dirty="0">
                <a:solidFill>
                  <a:srgbClr val="002060"/>
                </a:solidFill>
              </a:rPr>
              <a:t>PROBLEM STATEMENT:</a:t>
            </a:r>
          </a:p>
        </p:txBody>
      </p:sp>
      <p:sp>
        <p:nvSpPr>
          <p:cNvPr id="3" name="Content Placeholder 2"/>
          <p:cNvSpPr>
            <a:spLocks noGrp="1"/>
          </p:cNvSpPr>
          <p:nvPr>
            <p:ph idx="1"/>
          </p:nvPr>
        </p:nvSpPr>
        <p:spPr>
          <a:xfrm>
            <a:off x="1162049" y="990600"/>
            <a:ext cx="7810499" cy="3268663"/>
          </a:xfrm>
        </p:spPr>
        <p:txBody>
          <a:bodyPr>
            <a:normAutofit/>
          </a:bodyPr>
          <a:lstStyle/>
          <a:p>
            <a:r>
              <a:rPr lang="en-US" sz="2400" b="1" i="1" dirty="0"/>
              <a:t>Develop an application that enables users to input and manage their personal financial data, including monthly income, investments,expenses, savings and it will provide expected income at retirement. </a:t>
            </a:r>
          </a:p>
        </p:txBody>
      </p:sp>
      <p:sp>
        <p:nvSpPr>
          <p:cNvPr id="4" name="Flowchart: Process 3"/>
          <p:cNvSpPr/>
          <p:nvPr/>
        </p:nvSpPr>
        <p:spPr>
          <a:xfrm>
            <a:off x="2743200" y="4003482"/>
            <a:ext cx="4191000" cy="1841390"/>
          </a:xfrm>
          <a:prstGeom prst="flowChartProcess">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751150" y="4003482"/>
            <a:ext cx="4038601" cy="2031325"/>
          </a:xfrm>
          <a:prstGeom prst="rect">
            <a:avLst/>
          </a:prstGeom>
          <a:noFill/>
        </p:spPr>
        <p:txBody>
          <a:bodyPr wrap="square" rtlCol="0">
            <a:spAutoFit/>
          </a:bodyPr>
          <a:lstStyle/>
          <a:p>
            <a:pPr lvl="0"/>
            <a:r>
              <a:rPr lang="en-US" b="1" i="1" dirty="0"/>
              <a:t>In today’s fast-paced world, managing personal finances effectively is crucial for long-term financial stability and planning. So we have decided to design this application which is helpful to everyone</a:t>
            </a:r>
            <a:endParaRPr lang="en-US" dirty="0"/>
          </a:p>
          <a:p>
            <a:endParaRPr lang="en-US" dirty="0"/>
          </a:p>
        </p:txBody>
      </p:sp>
      <p:sp>
        <p:nvSpPr>
          <p:cNvPr id="9" name="Cloud Callout 8"/>
          <p:cNvSpPr/>
          <p:nvPr/>
        </p:nvSpPr>
        <p:spPr>
          <a:xfrm>
            <a:off x="1447800" y="2895600"/>
            <a:ext cx="2362200" cy="98907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60000"/>
                    <a:lumOff val="40000"/>
                  </a:schemeClr>
                </a:solidFill>
              </a:rPr>
              <a:t>MOTIVATION</a:t>
            </a:r>
          </a:p>
        </p:txBody>
      </p:sp>
    </p:spTree>
    <p:extLst>
      <p:ext uri="{BB962C8B-B14F-4D97-AF65-F5344CB8AC3E}">
        <p14:creationId xmlns:p14="http://schemas.microsoft.com/office/powerpoint/2010/main" val="2232409054"/>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498080" cy="1143000"/>
          </a:xfrm>
        </p:spPr>
        <p:txBody>
          <a:bodyPr>
            <a:normAutofit/>
          </a:bodyPr>
          <a:lstStyle/>
          <a:p>
            <a:r>
              <a:rPr lang="en-US" sz="4000" b="1" i="1" dirty="0">
                <a:solidFill>
                  <a:schemeClr val="accent6">
                    <a:lumMod val="50000"/>
                  </a:schemeClr>
                </a:solidFill>
              </a:rPr>
              <a:t>ABSTRACT:</a:t>
            </a:r>
          </a:p>
        </p:txBody>
      </p:sp>
      <p:sp>
        <p:nvSpPr>
          <p:cNvPr id="3" name="Rectangle 2"/>
          <p:cNvSpPr/>
          <p:nvPr/>
        </p:nvSpPr>
        <p:spPr>
          <a:xfrm>
            <a:off x="1873858" y="1295400"/>
            <a:ext cx="7086600" cy="4154984"/>
          </a:xfrm>
          <a:prstGeom prst="rect">
            <a:avLst/>
          </a:prstGeom>
        </p:spPr>
        <p:txBody>
          <a:bodyPr wrap="square">
            <a:spAutoFit/>
          </a:bodyPr>
          <a:lstStyle/>
          <a:p>
            <a:r>
              <a:rPr lang="en-US" sz="2400" b="1" i="1" dirty="0">
                <a:sym typeface="Wingdings" pitchFamily="2" charset="2"/>
              </a:rPr>
              <a:t></a:t>
            </a:r>
            <a:r>
              <a:rPr lang="en-US" sz="2400" b="1" i="1" dirty="0"/>
              <a:t>Invest Smart is an application    designed to simplify this process for users to manage their income and investment goals. By providing a straightforward graphical interface built with GUI(graphical user interface) library.</a:t>
            </a:r>
          </a:p>
          <a:p>
            <a:endParaRPr lang="en-US" sz="2400" b="1" i="1" dirty="0"/>
          </a:p>
          <a:p>
            <a:r>
              <a:rPr lang="en-US" sz="2400" b="1" i="1" dirty="0">
                <a:sym typeface="Wingdings" pitchFamily="2" charset="2"/>
              </a:rPr>
              <a:t></a:t>
            </a:r>
            <a:r>
              <a:rPr lang="en-US" sz="2400" b="1" i="1" dirty="0"/>
              <a:t>The application will provide visual feedback through graphs to help users better understand their financial situation and plan accordingly.</a:t>
            </a:r>
          </a:p>
          <a:p>
            <a:endParaRPr lang="en-US" sz="2400" dirty="0"/>
          </a:p>
          <a:p>
            <a:endParaRPr lang="en-US" sz="2400" b="1" i="1" dirty="0"/>
          </a:p>
        </p:txBody>
      </p:sp>
      <p:sp>
        <p:nvSpPr>
          <p:cNvPr id="5" name="Flowchart: Alternate Process 4"/>
          <p:cNvSpPr/>
          <p:nvPr/>
        </p:nvSpPr>
        <p:spPr>
          <a:xfrm>
            <a:off x="2362200" y="4793312"/>
            <a:ext cx="5638800" cy="145084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2">
                    <a:lumMod val="50000"/>
                  </a:schemeClr>
                </a:solidFill>
              </a:rPr>
              <a:t>Overall, this project aims to empower users with a clear and interactive way to manage their finances, ultimately supporting better financial planning and decision-making</a:t>
            </a:r>
          </a:p>
        </p:txBody>
      </p:sp>
    </p:spTree>
    <p:extLst>
      <p:ext uri="{BB962C8B-B14F-4D97-AF65-F5344CB8AC3E}">
        <p14:creationId xmlns:p14="http://schemas.microsoft.com/office/powerpoint/2010/main" val="2871309513"/>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73106184"/>
              </p:ext>
            </p:extLst>
          </p:nvPr>
        </p:nvGraphicFramePr>
        <p:xfrm>
          <a:off x="1295400" y="228600"/>
          <a:ext cx="22860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487740092"/>
              </p:ext>
            </p:extLst>
          </p:nvPr>
        </p:nvGraphicFramePr>
        <p:xfrm>
          <a:off x="2590800" y="1253681"/>
          <a:ext cx="4495800" cy="56323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22922379"/>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6400" y="276197"/>
            <a:ext cx="4191000" cy="584775"/>
          </a:xfrm>
          <a:prstGeom prst="rect">
            <a:avLst/>
          </a:prstGeom>
          <a:noFill/>
          <a:ln>
            <a:solidFill>
              <a:schemeClr val="tx1">
                <a:lumMod val="95000"/>
                <a:lumOff val="5000"/>
              </a:schemeClr>
            </a:solidFill>
          </a:ln>
        </p:spPr>
        <p:txBody>
          <a:bodyPr wrap="square" rtlCol="0">
            <a:spAutoFit/>
          </a:bodyPr>
          <a:lstStyle/>
          <a:p>
            <a:r>
              <a:rPr lang="en-US" sz="3200" b="1" i="1" dirty="0">
                <a:solidFill>
                  <a:schemeClr val="bg2">
                    <a:lumMod val="25000"/>
                  </a:schemeClr>
                </a:solidFill>
              </a:rPr>
              <a:t>HIGH-LEVEL DESIGN</a:t>
            </a:r>
          </a:p>
        </p:txBody>
      </p:sp>
      <p:sp>
        <p:nvSpPr>
          <p:cNvPr id="4" name="Rectangle 3"/>
          <p:cNvSpPr/>
          <p:nvPr/>
        </p:nvSpPr>
        <p:spPr>
          <a:xfrm>
            <a:off x="4106333" y="1701457"/>
            <a:ext cx="2150533" cy="1692771"/>
          </a:xfrm>
          <a:prstGeom prst="rect">
            <a:avLst/>
          </a:prstGeom>
          <a:solidFill>
            <a:schemeClr val="accent1">
              <a:lumMod val="40000"/>
              <a:lumOff val="60000"/>
            </a:schemeClr>
          </a:solidFill>
        </p:spPr>
        <p:txBody>
          <a:bodyPr wrap="square">
            <a:spAutoFit/>
          </a:bodyPr>
          <a:lstStyle/>
          <a:p>
            <a:r>
              <a:rPr lang="en-US" sz="1600" b="1" dirty="0"/>
              <a:t>Calculate Expected Income</a:t>
            </a:r>
            <a:r>
              <a:rPr lang="en-US" sz="1200" dirty="0"/>
              <a:t>: Upon clicking the "Calculate Expected Income" button, the application retrieves inputs, validates them, and calculates the projected retirement savings and monthly income</a:t>
            </a:r>
            <a:r>
              <a:rPr lang="en-US" sz="1050" dirty="0"/>
              <a:t>.</a:t>
            </a:r>
          </a:p>
        </p:txBody>
      </p:sp>
      <p:sp>
        <p:nvSpPr>
          <p:cNvPr id="5" name="Rectangle 4"/>
          <p:cNvSpPr/>
          <p:nvPr/>
        </p:nvSpPr>
        <p:spPr>
          <a:xfrm>
            <a:off x="6604000" y="1747241"/>
            <a:ext cx="2379133" cy="1569660"/>
          </a:xfrm>
          <a:prstGeom prst="rect">
            <a:avLst/>
          </a:prstGeom>
          <a:solidFill>
            <a:schemeClr val="accent1">
              <a:lumMod val="40000"/>
              <a:lumOff val="60000"/>
            </a:schemeClr>
          </a:solidFill>
        </p:spPr>
        <p:txBody>
          <a:bodyPr wrap="square">
            <a:spAutoFit/>
          </a:bodyPr>
          <a:lstStyle/>
          <a:p>
            <a:r>
              <a:rPr lang="en-US" sz="1600" b="1" dirty="0"/>
              <a:t>Display Calculation Results</a:t>
            </a:r>
            <a:r>
              <a:rPr lang="en-US" sz="1600" dirty="0"/>
              <a:t>: The total retirement amount and projected monthly income are displayed to the user in a message box.</a:t>
            </a:r>
          </a:p>
        </p:txBody>
      </p:sp>
      <p:sp>
        <p:nvSpPr>
          <p:cNvPr id="7" name="Rectangle 6"/>
          <p:cNvSpPr/>
          <p:nvPr/>
        </p:nvSpPr>
        <p:spPr>
          <a:xfrm>
            <a:off x="1907359" y="4032942"/>
            <a:ext cx="3035372" cy="1631216"/>
          </a:xfrm>
          <a:prstGeom prst="rect">
            <a:avLst/>
          </a:prstGeom>
          <a:solidFill>
            <a:schemeClr val="accent1">
              <a:lumMod val="40000"/>
              <a:lumOff val="60000"/>
            </a:schemeClr>
          </a:solidFill>
        </p:spPr>
        <p:txBody>
          <a:bodyPr wrap="square">
            <a:spAutoFit/>
          </a:bodyPr>
          <a:lstStyle/>
          <a:p>
            <a:r>
              <a:rPr lang="en-US" sz="1600" b="1" dirty="0"/>
              <a:t>Generate Graph</a:t>
            </a:r>
            <a:r>
              <a:rPr lang="en-US" sz="1200" dirty="0"/>
              <a:t>: </a:t>
            </a:r>
            <a:r>
              <a:rPr lang="en-US" sz="1400" dirty="0"/>
              <a:t>When the "Show Financial Overview Graph" button is clicked, the application generates a pie chart to compare monthly income, projected retirement income, and monthly contributions (if calculations are complete).</a:t>
            </a:r>
          </a:p>
        </p:txBody>
      </p:sp>
      <p:sp>
        <p:nvSpPr>
          <p:cNvPr id="8" name="Rectangle 7"/>
          <p:cNvSpPr/>
          <p:nvPr/>
        </p:nvSpPr>
        <p:spPr>
          <a:xfrm>
            <a:off x="5698067" y="4030134"/>
            <a:ext cx="2954867" cy="1323439"/>
          </a:xfrm>
          <a:prstGeom prst="rect">
            <a:avLst/>
          </a:prstGeom>
          <a:solidFill>
            <a:schemeClr val="accent1">
              <a:lumMod val="40000"/>
              <a:lumOff val="60000"/>
            </a:schemeClr>
          </a:solidFill>
        </p:spPr>
        <p:txBody>
          <a:bodyPr wrap="square">
            <a:spAutoFit/>
          </a:bodyPr>
          <a:lstStyle/>
          <a:p>
            <a:r>
              <a:rPr lang="en-US" sz="1600" b="1" dirty="0"/>
              <a:t>Error Handling</a:t>
            </a:r>
            <a:r>
              <a:rPr lang="en-US" sz="1600" dirty="0"/>
              <a:t>: If inputs are invalid (e.g., retirement age less than current age), the application displays an error message for correction.</a:t>
            </a:r>
          </a:p>
        </p:txBody>
      </p:sp>
      <p:sp>
        <p:nvSpPr>
          <p:cNvPr id="9" name="Rectangle 8"/>
          <p:cNvSpPr/>
          <p:nvPr/>
        </p:nvSpPr>
        <p:spPr>
          <a:xfrm>
            <a:off x="1447800" y="1747241"/>
            <a:ext cx="2362200" cy="1508105"/>
          </a:xfrm>
          <a:prstGeom prst="rect">
            <a:avLst/>
          </a:prstGeom>
          <a:solidFill>
            <a:schemeClr val="accent1">
              <a:lumMod val="40000"/>
              <a:lumOff val="60000"/>
            </a:schemeClr>
          </a:solidFill>
        </p:spPr>
        <p:txBody>
          <a:bodyPr wrap="square">
            <a:spAutoFit/>
          </a:bodyPr>
          <a:lstStyle/>
          <a:p>
            <a:r>
              <a:rPr lang="en-US" sz="1600" b="1" dirty="0"/>
              <a:t>User Input: </a:t>
            </a:r>
            <a:r>
              <a:rPr lang="en-US" sz="1400" dirty="0"/>
              <a:t>The user enters data (monthly income, current age, retirement age, expected annual return, monthly contribution) in the</a:t>
            </a:r>
          </a:p>
          <a:p>
            <a:r>
              <a:rPr lang="en-US" sz="1400" dirty="0"/>
              <a:t>provided fields</a:t>
            </a:r>
            <a:r>
              <a:rPr lang="en-US" sz="2000" dirty="0"/>
              <a:t>.</a:t>
            </a:r>
          </a:p>
        </p:txBody>
      </p:sp>
      <p:sp>
        <p:nvSpPr>
          <p:cNvPr id="24" name="TextBox 23"/>
          <p:cNvSpPr txBox="1"/>
          <p:nvPr/>
        </p:nvSpPr>
        <p:spPr>
          <a:xfrm>
            <a:off x="1156185" y="1143000"/>
            <a:ext cx="300082" cy="369332"/>
          </a:xfrm>
          <a:prstGeom prst="rect">
            <a:avLst/>
          </a:prstGeom>
          <a:solidFill>
            <a:schemeClr val="accent3">
              <a:lumMod val="60000"/>
              <a:lumOff val="40000"/>
            </a:schemeClr>
          </a:solidFill>
        </p:spPr>
        <p:txBody>
          <a:bodyPr wrap="none" rtlCol="0">
            <a:spAutoFit/>
          </a:bodyPr>
          <a:lstStyle/>
          <a:p>
            <a:r>
              <a:rPr lang="en-US" dirty="0"/>
              <a:t>1</a:t>
            </a:r>
          </a:p>
        </p:txBody>
      </p:sp>
      <p:sp>
        <p:nvSpPr>
          <p:cNvPr id="30" name="TextBox 29"/>
          <p:cNvSpPr txBox="1"/>
          <p:nvPr/>
        </p:nvSpPr>
        <p:spPr>
          <a:xfrm>
            <a:off x="5397985" y="3848276"/>
            <a:ext cx="300082" cy="369332"/>
          </a:xfrm>
          <a:prstGeom prst="rect">
            <a:avLst/>
          </a:prstGeom>
          <a:solidFill>
            <a:schemeClr val="accent3">
              <a:lumMod val="60000"/>
              <a:lumOff val="40000"/>
            </a:schemeClr>
          </a:solidFill>
        </p:spPr>
        <p:txBody>
          <a:bodyPr wrap="none" rtlCol="0">
            <a:spAutoFit/>
          </a:bodyPr>
          <a:lstStyle/>
          <a:p>
            <a:r>
              <a:rPr lang="en-US" dirty="0"/>
              <a:t>5</a:t>
            </a:r>
          </a:p>
        </p:txBody>
      </p:sp>
      <p:sp>
        <p:nvSpPr>
          <p:cNvPr id="31" name="TextBox 30"/>
          <p:cNvSpPr txBox="1"/>
          <p:nvPr/>
        </p:nvSpPr>
        <p:spPr>
          <a:xfrm>
            <a:off x="1623241" y="3768655"/>
            <a:ext cx="300082" cy="369332"/>
          </a:xfrm>
          <a:prstGeom prst="rect">
            <a:avLst/>
          </a:prstGeom>
          <a:solidFill>
            <a:schemeClr val="accent3">
              <a:lumMod val="60000"/>
              <a:lumOff val="40000"/>
            </a:schemeClr>
          </a:solidFill>
        </p:spPr>
        <p:txBody>
          <a:bodyPr wrap="none" rtlCol="0">
            <a:spAutoFit/>
          </a:bodyPr>
          <a:lstStyle/>
          <a:p>
            <a:r>
              <a:rPr lang="en-US" dirty="0"/>
              <a:t>4</a:t>
            </a:r>
          </a:p>
        </p:txBody>
      </p:sp>
      <p:sp>
        <p:nvSpPr>
          <p:cNvPr id="32" name="TextBox 31"/>
          <p:cNvSpPr txBox="1"/>
          <p:nvPr/>
        </p:nvSpPr>
        <p:spPr>
          <a:xfrm>
            <a:off x="6705600" y="1213592"/>
            <a:ext cx="300082" cy="369332"/>
          </a:xfrm>
          <a:prstGeom prst="rect">
            <a:avLst/>
          </a:prstGeom>
          <a:solidFill>
            <a:schemeClr val="accent3">
              <a:lumMod val="60000"/>
              <a:lumOff val="40000"/>
            </a:schemeClr>
          </a:solidFill>
        </p:spPr>
        <p:txBody>
          <a:bodyPr wrap="none" rtlCol="0">
            <a:spAutoFit/>
          </a:bodyPr>
          <a:lstStyle/>
          <a:p>
            <a:r>
              <a:rPr lang="en-US" dirty="0"/>
              <a:t>3</a:t>
            </a:r>
          </a:p>
        </p:txBody>
      </p:sp>
      <p:sp>
        <p:nvSpPr>
          <p:cNvPr id="33" name="TextBox 32"/>
          <p:cNvSpPr txBox="1"/>
          <p:nvPr/>
        </p:nvSpPr>
        <p:spPr>
          <a:xfrm>
            <a:off x="4106333" y="1213592"/>
            <a:ext cx="300082" cy="369332"/>
          </a:xfrm>
          <a:prstGeom prst="rect">
            <a:avLst/>
          </a:prstGeom>
          <a:solidFill>
            <a:schemeClr val="accent3">
              <a:lumMod val="60000"/>
              <a:lumOff val="40000"/>
            </a:schemeClr>
          </a:solidFill>
        </p:spPr>
        <p:txBody>
          <a:bodyPr wrap="none" rtlCol="0">
            <a:spAutoFit/>
          </a:bodyPr>
          <a:lstStyle/>
          <a:p>
            <a:r>
              <a:rPr lang="en-US" dirty="0"/>
              <a:t>2</a:t>
            </a:r>
          </a:p>
        </p:txBody>
      </p:sp>
      <p:sp>
        <p:nvSpPr>
          <p:cNvPr id="25" name="Right Arrow 24"/>
          <p:cNvSpPr/>
          <p:nvPr/>
        </p:nvSpPr>
        <p:spPr>
          <a:xfrm>
            <a:off x="3412742" y="2420131"/>
            <a:ext cx="794513" cy="368214"/>
          </a:xfrm>
          <a:prstGeom prst="rightArrow">
            <a:avLst/>
          </a:prstGeom>
          <a:solidFill>
            <a:schemeClr val="tx1">
              <a:lumMod val="65000"/>
              <a:lumOff val="3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675" y="2477776"/>
            <a:ext cx="8223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Left-Up Arrow 25"/>
          <p:cNvSpPr/>
          <p:nvPr/>
        </p:nvSpPr>
        <p:spPr>
          <a:xfrm>
            <a:off x="2971800" y="3309974"/>
            <a:ext cx="4114800" cy="538302"/>
          </a:xfrm>
          <a:prstGeom prst="leftUpArrow">
            <a:avLst/>
          </a:prstGeom>
          <a:solidFill>
            <a:schemeClr val="tx1">
              <a:lumMod val="65000"/>
              <a:lumOff val="3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Down Arrow 26"/>
          <p:cNvSpPr/>
          <p:nvPr/>
        </p:nvSpPr>
        <p:spPr>
          <a:xfrm>
            <a:off x="2895600" y="3539308"/>
            <a:ext cx="330200" cy="571214"/>
          </a:xfrm>
          <a:prstGeom prst="downArrow">
            <a:avLst/>
          </a:prstGeom>
          <a:solidFill>
            <a:schemeClr val="tx1">
              <a:lumMod val="65000"/>
              <a:lumOff val="3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74208" t="32461" r="50677" b="58656"/>
          <a:stretch/>
        </p:blipFill>
        <p:spPr bwMode="auto">
          <a:xfrm rot="5400000">
            <a:off x="1804309" y="2450831"/>
            <a:ext cx="4164013"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Left-Up Arrow 27"/>
          <p:cNvSpPr/>
          <p:nvPr/>
        </p:nvSpPr>
        <p:spPr>
          <a:xfrm>
            <a:off x="1447800" y="5353573"/>
            <a:ext cx="5005252" cy="623894"/>
          </a:xfrm>
          <a:prstGeom prst="leftUpArrow">
            <a:avLst/>
          </a:prstGeom>
          <a:solidFill>
            <a:schemeClr val="tx1">
              <a:lumMod val="65000"/>
              <a:lumOff val="3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Up Arrow 28"/>
          <p:cNvSpPr/>
          <p:nvPr/>
        </p:nvSpPr>
        <p:spPr>
          <a:xfrm>
            <a:off x="1319579" y="3200400"/>
            <a:ext cx="404042" cy="2801105"/>
          </a:xfrm>
          <a:prstGeom prst="upArrow">
            <a:avLst/>
          </a:prstGeom>
          <a:solidFill>
            <a:schemeClr val="tx1">
              <a:lumMod val="65000"/>
              <a:lumOff val="3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Line Callout 1 33"/>
          <p:cNvSpPr/>
          <p:nvPr/>
        </p:nvSpPr>
        <p:spPr>
          <a:xfrm>
            <a:off x="2299097" y="1002333"/>
            <a:ext cx="1113645" cy="561582"/>
          </a:xfrm>
          <a:prstGeom prst="borderCallout1">
            <a:avLst/>
          </a:prstGeom>
          <a:solidFill>
            <a:schemeClr val="accent4">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accent3">
                    <a:lumMod val="50000"/>
                  </a:schemeClr>
                </a:solidFill>
              </a:rPr>
              <a:t>Tkinter</a:t>
            </a:r>
            <a:r>
              <a:rPr lang="en-US" sz="1200" b="1" i="1" dirty="0"/>
              <a:t> </a:t>
            </a:r>
            <a:r>
              <a:rPr lang="en-US" sz="1200" b="1" i="1" dirty="0">
                <a:solidFill>
                  <a:schemeClr val="accent3">
                    <a:lumMod val="50000"/>
                  </a:schemeClr>
                </a:solidFill>
              </a:rPr>
              <a:t>Entry Widgets: </a:t>
            </a:r>
          </a:p>
        </p:txBody>
      </p:sp>
      <p:sp>
        <p:nvSpPr>
          <p:cNvPr id="45" name="Line Callout 1 44"/>
          <p:cNvSpPr/>
          <p:nvPr/>
        </p:nvSpPr>
        <p:spPr>
          <a:xfrm>
            <a:off x="7759699" y="978191"/>
            <a:ext cx="1147234" cy="605076"/>
          </a:xfrm>
          <a:prstGeom prst="borderCallout1">
            <a:avLst/>
          </a:prstGeom>
          <a:solidFill>
            <a:schemeClr val="accent4">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accent3">
                    <a:lumMod val="50000"/>
                  </a:schemeClr>
                </a:solidFill>
              </a:rPr>
              <a:t>messagebox.showinfo(): </a:t>
            </a:r>
          </a:p>
        </p:txBody>
      </p:sp>
      <p:sp>
        <p:nvSpPr>
          <p:cNvPr id="46" name="Line Callout 1 45"/>
          <p:cNvSpPr/>
          <p:nvPr/>
        </p:nvSpPr>
        <p:spPr>
          <a:xfrm>
            <a:off x="5111614" y="968097"/>
            <a:ext cx="1341438" cy="595818"/>
          </a:xfrm>
          <a:prstGeom prst="borderCallout1">
            <a:avLst>
              <a:gd name="adj1" fmla="val 18750"/>
              <a:gd name="adj2" fmla="val -8333"/>
              <a:gd name="adj3" fmla="val 119398"/>
              <a:gd name="adj4" fmla="val -32652"/>
            </a:avLst>
          </a:prstGeom>
          <a:solidFill>
            <a:schemeClr val="accent4">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i="1" dirty="0">
                <a:solidFill>
                  <a:schemeClr val="accent3">
                    <a:lumMod val="50000"/>
                  </a:schemeClr>
                </a:solidFill>
              </a:rPr>
              <a:t>calculate_future_income_and_savings() Function:</a:t>
            </a:r>
          </a:p>
        </p:txBody>
      </p:sp>
      <p:sp>
        <p:nvSpPr>
          <p:cNvPr id="35" name="Line Callout 1 34"/>
          <p:cNvSpPr/>
          <p:nvPr/>
        </p:nvSpPr>
        <p:spPr>
          <a:xfrm>
            <a:off x="4356824" y="5960492"/>
            <a:ext cx="1191202" cy="668908"/>
          </a:xfrm>
          <a:prstGeom prst="borderCallout1">
            <a:avLst>
              <a:gd name="adj1" fmla="val 18750"/>
              <a:gd name="adj2" fmla="val -8333"/>
              <a:gd name="adj3" fmla="val -61629"/>
              <a:gd name="adj4" fmla="val -26957"/>
            </a:avLst>
          </a:prstGeom>
          <a:solidFill>
            <a:schemeClr val="accent4">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accent3">
                    <a:lumMod val="50000"/>
                  </a:schemeClr>
                </a:solidFill>
              </a:rPr>
              <a:t>show_chart() Function (Matplotlib</a:t>
            </a:r>
            <a:r>
              <a:rPr lang="en-US" sz="1200" dirty="0">
                <a:solidFill>
                  <a:schemeClr val="accent3">
                    <a:lumMod val="50000"/>
                  </a:schemeClr>
                </a:solidFill>
              </a:rPr>
              <a:t>): </a:t>
            </a:r>
          </a:p>
        </p:txBody>
      </p:sp>
      <p:sp>
        <p:nvSpPr>
          <p:cNvPr id="51" name="Line Callout 1 50"/>
          <p:cNvSpPr/>
          <p:nvPr/>
        </p:nvSpPr>
        <p:spPr>
          <a:xfrm>
            <a:off x="7391400" y="5761546"/>
            <a:ext cx="1371600" cy="715454"/>
          </a:xfrm>
          <a:prstGeom prst="borderCallout1">
            <a:avLst>
              <a:gd name="adj1" fmla="val 18750"/>
              <a:gd name="adj2" fmla="val -8333"/>
              <a:gd name="adj3" fmla="val -61629"/>
              <a:gd name="adj4" fmla="val -26957"/>
            </a:avLst>
          </a:prstGeom>
          <a:solidFill>
            <a:schemeClr val="accent4">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accent3">
                    <a:lumMod val="50000"/>
                  </a:schemeClr>
                </a:solidFill>
              </a:rPr>
              <a:t>try-except Blocks: </a:t>
            </a:r>
            <a:r>
              <a:rPr lang="en-US" sz="1200" b="1" dirty="0">
                <a:solidFill>
                  <a:schemeClr val="accent3">
                    <a:lumMod val="50000"/>
                  </a:schemeClr>
                </a:solidFill>
              </a:rPr>
              <a:t>messagebox.showerror()</a:t>
            </a:r>
          </a:p>
        </p:txBody>
      </p:sp>
    </p:spTree>
    <p:extLst>
      <p:ext uri="{BB962C8B-B14F-4D97-AF65-F5344CB8AC3E}">
        <p14:creationId xmlns:p14="http://schemas.microsoft.com/office/powerpoint/2010/main" val="1002113578"/>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267010" cy="1148477"/>
          </a:xfrm>
        </p:spPr>
        <p:txBody>
          <a:bodyPr/>
          <a:lstStyle/>
          <a:p>
            <a:r>
              <a:rPr lang="en-US" dirty="0"/>
              <a:t> </a:t>
            </a:r>
            <a:r>
              <a:rPr lang="en-US" sz="4000" dirty="0"/>
              <a:t>RESOURCE IMPLEMENTATION</a:t>
            </a:r>
            <a:endParaRPr lang="en-US" dirty="0"/>
          </a:p>
        </p:txBody>
      </p:sp>
      <p:sp>
        <p:nvSpPr>
          <p:cNvPr id="5" name="TextBox 4"/>
          <p:cNvSpPr txBox="1"/>
          <p:nvPr/>
        </p:nvSpPr>
        <p:spPr>
          <a:xfrm>
            <a:off x="1143000" y="615077"/>
            <a:ext cx="6858000" cy="2585323"/>
          </a:xfrm>
          <a:prstGeom prst="rect">
            <a:avLst/>
          </a:prstGeom>
          <a:noFill/>
        </p:spPr>
        <p:txBody>
          <a:bodyPr wrap="square" rtlCol="0">
            <a:spAutoFit/>
          </a:bodyPr>
          <a:lstStyle/>
          <a:p>
            <a:r>
              <a:rPr lang="en-US" dirty="0"/>
              <a:t> </a:t>
            </a:r>
            <a:r>
              <a:rPr lang="en-US" b="1" dirty="0"/>
              <a:t>1. Tkinter (GUI Framework)</a:t>
            </a:r>
          </a:p>
          <a:p>
            <a:r>
              <a:rPr lang="en-US" b="1" dirty="0"/>
              <a:t>Purpose</a:t>
            </a:r>
            <a:r>
              <a:rPr lang="en-US" dirty="0"/>
              <a:t>: Used to create the graphical user interface, allowing users to interact with input fields, buttons, and display elements.</a:t>
            </a:r>
          </a:p>
          <a:p>
            <a:r>
              <a:rPr lang="en-US" b="1" dirty="0"/>
              <a:t>Features</a:t>
            </a:r>
            <a:r>
              <a:rPr lang="en-US" dirty="0"/>
              <a:t>:</a:t>
            </a:r>
          </a:p>
          <a:p>
            <a:pPr lvl="1"/>
            <a:r>
              <a:rPr lang="en-US" dirty="0"/>
              <a:t>User input fields for financial data (e.g., Monthly Income, Current Age).</a:t>
            </a:r>
          </a:p>
          <a:p>
            <a:pPr lvl="1"/>
            <a:r>
              <a:rPr lang="en-US" dirty="0"/>
              <a:t>Buttons for triggering calculations and displaying graphs.</a:t>
            </a:r>
          </a:p>
          <a:p>
            <a:pPr lvl="1"/>
            <a:r>
              <a:rPr lang="en-US" dirty="0"/>
              <a:t>Message boxes for outputting results and error messages.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480" y="3438441"/>
            <a:ext cx="3886200" cy="33869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840" y="3810000"/>
            <a:ext cx="3885424" cy="2056989"/>
          </a:xfrm>
          <a:prstGeom prst="rect">
            <a:avLst/>
          </a:prstGeom>
        </p:spPr>
      </p:pic>
    </p:spTree>
    <p:extLst>
      <p:ext uri="{BB962C8B-B14F-4D97-AF65-F5344CB8AC3E}">
        <p14:creationId xmlns:p14="http://schemas.microsoft.com/office/powerpoint/2010/main" val="677345201"/>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8153400" cy="2739211"/>
          </a:xfrm>
          <a:prstGeom prst="rect">
            <a:avLst/>
          </a:prstGeom>
          <a:noFill/>
        </p:spPr>
        <p:txBody>
          <a:bodyPr wrap="square" rtlCol="0">
            <a:spAutoFit/>
          </a:bodyPr>
          <a:lstStyle/>
          <a:p>
            <a:r>
              <a:rPr lang="en-US" b="1" dirty="0"/>
              <a:t>2. Matplotlib (Data Visualization Library)</a:t>
            </a:r>
          </a:p>
          <a:p>
            <a:r>
              <a:rPr lang="en-US" b="1" dirty="0"/>
              <a:t>Purpose</a:t>
            </a:r>
            <a:r>
              <a:rPr lang="en-US" dirty="0"/>
              <a:t>: Used to create visual representations of the financial data, such as pie charts and other graphs.</a:t>
            </a:r>
          </a:p>
          <a:p>
            <a:r>
              <a:rPr lang="en-US" b="1" dirty="0"/>
              <a:t>Features</a:t>
            </a:r>
            <a:r>
              <a:rPr lang="en-US" dirty="0"/>
              <a:t>:</a:t>
            </a:r>
          </a:p>
          <a:p>
            <a:r>
              <a:rPr lang="en-US" sz="2000" dirty="0"/>
              <a:t>Generates pie charts for financial comparisons, displaying proportions of Monthly Income, Projected Retirement Income, and Monthly Contributions.</a:t>
            </a:r>
          </a:p>
          <a:p>
            <a:pPr lvl="1"/>
            <a:r>
              <a:rPr lang="en-US" sz="2000" dirty="0"/>
              <a:t>Provides clear visualizations to help users understand their financial breakdown.</a:t>
            </a:r>
          </a:p>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2060877"/>
            <a:ext cx="3522659" cy="2510831"/>
          </a:xfrm>
          <a:prstGeom prst="rect">
            <a:avLst/>
          </a:prstGeom>
        </p:spPr>
      </p:pic>
      <p:sp>
        <p:nvSpPr>
          <p:cNvPr id="6" name="Rectangle 1"/>
          <p:cNvSpPr>
            <a:spLocks noChangeArrowheads="1"/>
          </p:cNvSpPr>
          <p:nvPr/>
        </p:nvSpPr>
        <p:spPr bwMode="auto">
          <a:xfrm>
            <a:off x="968829" y="4982357"/>
            <a:ext cx="48985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964475" y="4474526"/>
            <a:ext cx="8686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Python (Programming Language)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Purpose</a:t>
            </a:r>
            <a:r>
              <a:rPr kumimoji="0" lang="en-US" altLang="en-US" b="0" i="0" u="none" strike="noStrike" cap="none" normalizeH="0" baseline="0" dirty="0">
                <a:ln>
                  <a:noFill/>
                </a:ln>
                <a:solidFill>
                  <a:schemeClr val="tx1"/>
                </a:solidFill>
                <a:effectLst/>
                <a:latin typeface="+mj-lt"/>
              </a:rPr>
              <a:t>: </a:t>
            </a:r>
            <a:r>
              <a:rPr kumimoji="0" lang="en-US" altLang="en-US" sz="1800" b="0" i="0" u="none" strike="noStrike" cap="none" normalizeH="0" baseline="0" dirty="0">
                <a:ln>
                  <a:noFill/>
                </a:ln>
                <a:solidFill>
                  <a:schemeClr val="tx1"/>
                </a:solidFill>
                <a:effectLst/>
                <a:latin typeface="+mj-lt"/>
              </a:rPr>
              <a:t>The main language for the backend logic, handling data processing,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calculations, and interactions between Tkinter and Matplotlib.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Features</a:t>
            </a:r>
            <a:r>
              <a:rPr kumimoji="0" lang="en-US" altLang="en-US" sz="1800"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calculate_future_income(): A function that processes user input and calculates the estimated retirement income.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Data validation and error handling to ensure inputs are logically consistent (e.g., ensuring retirement age &gt; current age).</a:t>
            </a:r>
          </a:p>
        </p:txBody>
      </p:sp>
    </p:spTree>
    <p:extLst>
      <p:ext uri="{BB962C8B-B14F-4D97-AF65-F5344CB8AC3E}">
        <p14:creationId xmlns:p14="http://schemas.microsoft.com/office/powerpoint/2010/main" val="154673330"/>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457" y="18143"/>
            <a:ext cx="3505200" cy="523220"/>
          </a:xfrm>
          <a:prstGeom prst="rect">
            <a:avLst/>
          </a:prstGeom>
          <a:noFill/>
        </p:spPr>
        <p:txBody>
          <a:bodyPr wrap="square" rtlCol="0">
            <a:spAutoFit/>
          </a:bodyPr>
          <a:lstStyle/>
          <a:p>
            <a:r>
              <a:rPr lang="en-US" sz="2800" dirty="0" smtClean="0"/>
              <a:t>EXCEUTION:</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685800"/>
            <a:ext cx="3810000" cy="357111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47" y="3200400"/>
            <a:ext cx="4049380" cy="34888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0624411"/>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9828"/>
            <a:ext cx="4231535" cy="3653972"/>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276600"/>
            <a:ext cx="3962034" cy="3429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0233089"/>
      </p:ext>
    </p:extLst>
  </p:cSld>
  <p:clrMapOvr>
    <a:masterClrMapping/>
  </p:clrMapOvr>
  <mc:AlternateContent xmlns:mc="http://schemas.openxmlformats.org/markup-compatibility/2006" xmlns:p14="http://schemas.microsoft.com/office/powerpoint/2010/main">
    <mc:Choice Requires="p14">
      <p:transition spd="slow" p14:dur="45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TotalTime>
  <Words>702</Words>
  <Application>Microsoft Office PowerPoint</Application>
  <PresentationFormat>On-screen Show (4:3)</PresentationFormat>
  <Paragraphs>78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Gill Sans MT</vt:lpstr>
      <vt:lpstr>Verdana</vt:lpstr>
      <vt:lpstr>Wingdings</vt:lpstr>
      <vt:lpstr>Wingdings 2</vt:lpstr>
      <vt:lpstr>Solstice</vt:lpstr>
      <vt:lpstr>INVEST SMART</vt:lpstr>
      <vt:lpstr>PROBLEM STATEMENT:</vt:lpstr>
      <vt:lpstr>ABSTRACT:</vt:lpstr>
      <vt:lpstr>PowerPoint Presentation</vt:lpstr>
      <vt:lpstr>PowerPoint Presentation</vt:lpstr>
      <vt:lpstr> RESOURCE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 SMART</dc:title>
  <dc:creator>ADMIN</dc:creator>
  <cp:lastModifiedBy>DG</cp:lastModifiedBy>
  <cp:revision>46</cp:revision>
  <dcterms:created xsi:type="dcterms:W3CDTF">2024-08-25T05:41:48Z</dcterms:created>
  <dcterms:modified xsi:type="dcterms:W3CDTF">2024-11-24T15:46:31Z</dcterms:modified>
</cp:coreProperties>
</file>