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87" r:id="rId3"/>
    <p:sldId id="293" r:id="rId5"/>
    <p:sldId id="258" r:id="rId6"/>
    <p:sldId id="315" r:id="rId7"/>
    <p:sldId id="284" r:id="rId8"/>
    <p:sldId id="300" r:id="rId9"/>
    <p:sldId id="260" r:id="rId10"/>
    <p:sldId id="294" r:id="rId11"/>
    <p:sldId id="259" r:id="rId12"/>
    <p:sldId id="303" r:id="rId13"/>
    <p:sldId id="316" r:id="rId14"/>
    <p:sldId id="319" r:id="rId15"/>
    <p:sldId id="327" r:id="rId16"/>
    <p:sldId id="313" r:id="rId17"/>
    <p:sldId id="288" r:id="rId18"/>
    <p:sldId id="283" r:id="rId19"/>
    <p:sldId id="281" r:id="rId20"/>
    <p:sldId id="301" r:id="rId21"/>
    <p:sldId id="290" r:id="rId22"/>
    <p:sldId id="291" r:id="rId23"/>
    <p:sldId id="292" r:id="rId24"/>
    <p:sldId id="317" r:id="rId25"/>
    <p:sldId id="320" r:id="rId26"/>
    <p:sldId id="321" r:id="rId27"/>
    <p:sldId id="322" r:id="rId28"/>
    <p:sldId id="318" r:id="rId29"/>
    <p:sldId id="323" r:id="rId30"/>
    <p:sldId id="324" r:id="rId31"/>
    <p:sldId id="325" r:id="rId32"/>
    <p:sldId id="326" r:id="rId33"/>
    <p:sldId id="312" r:id="rId34"/>
  </p:sldIdLst>
  <p:sldSz cx="12192000" cy="6858000"/>
  <p:notesSz cx="6858000" cy="9144000"/>
  <p:embeddedFontLst>
    <p:embeddedFont>
      <p:font typeface="Bookman Old Style" panose="02050604050505020204"/>
      <p:regular r:id="rId38"/>
    </p:embeddedFont>
    <p:embeddedFont>
      <p:font typeface="Calibri" panose="020F0502020204030204"/>
      <p:regular r:id="rId39"/>
    </p:embeddedFont>
    <p:embeddedFont>
      <p:font typeface="Libre Franklin"/>
      <p:regular r:id="rId40"/>
      <p:bold r:id="rId41"/>
      <p:italic r:id="rId42"/>
      <p:boldItalic r:id="rId43"/>
    </p:embeddedFont>
    <p:embeddedFont>
      <p:font typeface="Calibri" panose="020F0502020204030204" charset="0"/>
      <p:regular r:id="rId44"/>
      <p:bold r:id="rId45"/>
      <p:italic r:id="rId46"/>
      <p:boldItalic r:id="rId47"/>
    </p:embeddedFont>
    <p:embeddedFont>
      <p:font typeface="Bookman Old Style" panose="02050604050505020204" charset="0"/>
      <p:regular r:id="rId48"/>
      <p:bold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40C4D661-FFEA-4E35-A00A-98104CB94955}">
          <p14:sldIdLst>
            <p14:sldId id="287"/>
            <p14:sldId id="293"/>
            <p14:sldId id="258"/>
            <p14:sldId id="315"/>
            <p14:sldId id="284"/>
            <p14:sldId id="300"/>
            <p14:sldId id="260"/>
            <p14:sldId id="294"/>
            <p14:sldId id="259"/>
            <p14:sldId id="303"/>
            <p14:sldId id="316"/>
            <p14:sldId id="319"/>
          </p14:sldIdLst>
        </p14:section>
        <p14:section name="Untitled Section" id="{ADF81951-7AF1-4518-A9F6-A42A73279D5F}">
          <p14:sldIdLst>
            <p14:sldId id="327"/>
            <p14:sldId id="313"/>
            <p14:sldId id="288"/>
            <p14:sldId id="283"/>
            <p14:sldId id="281"/>
            <p14:sldId id="301"/>
            <p14:sldId id="290"/>
            <p14:sldId id="291"/>
            <p14:sldId id="292"/>
            <p14:sldId id="317"/>
            <p14:sldId id="320"/>
            <p14:sldId id="321"/>
            <p14:sldId id="322"/>
            <p14:sldId id="318"/>
            <p14:sldId id="323"/>
            <p14:sldId id="324"/>
            <p14:sldId id="325"/>
            <p14:sldId id="326"/>
            <p14:sldId id="312"/>
          </p14:sldIdLst>
        </p14:section>
      </p14:sectionLst>
    </p:ex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p:scale>
          <a:sx n="65" d="100"/>
          <a:sy n="65" d="100"/>
        </p:scale>
        <p:origin x="700" y="-16"/>
      </p:cViewPr>
      <p:guideLst>
        <p:guide orient="horz" pos="2160"/>
        <p:guide pos="3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13.fntdata"/><Relationship Id="rId5" Type="http://schemas.openxmlformats.org/officeDocument/2006/relationships/slide" Target="slides/slide2.xml"/><Relationship Id="rId49" Type="http://schemas.openxmlformats.org/officeDocument/2006/relationships/font" Target="fonts/font12.fntdata"/><Relationship Id="rId48" Type="http://schemas.openxmlformats.org/officeDocument/2006/relationships/font" Target="fonts/font11.fntdata"/><Relationship Id="rId47" Type="http://schemas.openxmlformats.org/officeDocument/2006/relationships/font" Target="fonts/font10.fntdata"/><Relationship Id="rId46" Type="http://schemas.openxmlformats.org/officeDocument/2006/relationships/font" Target="fonts/font9.fntdata"/><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idx="2"/>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idx="2"/>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17"/>
        <p:cNvGrpSpPr/>
        <p:nvPr/>
      </p:nvGrpSpPr>
      <p:grpSpPr>
        <a:xfrm>
          <a:off x="0" y="0"/>
          <a:ext cx="0" cy="0"/>
          <a:chOff x="0" y="0"/>
          <a:chExt cx="0" cy="0"/>
        </a:xfrm>
      </p:grpSpPr>
      <p:sp>
        <p:nvSpPr>
          <p:cNvPr id="18" name="Google Shape;18;p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33" name="Google Shape;33;p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solidFill>
          <a:schemeClr val="lt1"/>
        </a:solidFill>
        <a:effectLst/>
      </p:bgPr>
    </p:bg>
    <p:spTree>
      <p:nvGrpSpPr>
        <p:cNvPr id="1" name="Shape 64"/>
        <p:cNvGrpSpPr/>
        <p:nvPr/>
      </p:nvGrpSpPr>
      <p:grpSpPr>
        <a:xfrm>
          <a:off x="0" y="0"/>
          <a:ext cx="0" cy="0"/>
          <a:chOff x="0" y="0"/>
          <a:chExt cx="0" cy="0"/>
        </a:xfrm>
      </p:grpSpPr>
      <p:sp>
        <p:nvSpPr>
          <p:cNvPr id="65" name="Google Shape;65;p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62626"/>
              </a:buClr>
              <a:buSzPts val="8000"/>
              <a:buFont typeface="Bookman Old Style" panose="02050604050505020204"/>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p:txBody>
      </p:sp>
      <p:cxnSp>
        <p:nvCxnSpPr>
          <p:cNvPr id="68" name="Google Shape;68;p9"/>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69" name="Google Shape;69;p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75" name="Google Shape;75;p10"/>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76" name="Google Shape;76;p10"/>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77" name="Google Shape;77;p10"/>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78" name="Google Shape;78;p1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a:spLocks noGrp="1"/>
          </p:cNvSpPr>
          <p:nvPr>
            <p:ph type="body" idx="1"/>
          </p:nvPr>
        </p:nvSpPr>
        <p:spPr>
          <a:xfrm rot="5400000">
            <a:off x="4246034" y="-1040553"/>
            <a:ext cx="3760891" cy="100584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84" name="Google Shape;84;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87"/>
        <p:cNvGrpSpPr/>
        <p:nvPr/>
      </p:nvGrpSpPr>
      <p:grpSpPr>
        <a:xfrm>
          <a:off x="0" y="0"/>
          <a:ext cx="0" cy="0"/>
          <a:chOff x="0" y="0"/>
          <a:chExt cx="0" cy="0"/>
        </a:xfrm>
      </p:grpSpPr>
      <p:sp>
        <p:nvSpPr>
          <p:cNvPr id="88" name="Google Shape;88;p1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1" name="Google Shape;91;p1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Slide">
    <p:spTree>
      <p:nvGrpSpPr>
        <p:cNvPr id="1" name="Shape 22"/>
        <p:cNvGrpSpPr/>
        <p:nvPr/>
      </p:nvGrpSpPr>
      <p:grpSpPr>
        <a:xfrm>
          <a:off x="0" y="0"/>
          <a:ext cx="0" cy="0"/>
          <a:chOff x="0" y="0"/>
          <a:chExt cx="0" cy="0"/>
        </a:xfrm>
      </p:grpSpPr>
      <p:sp>
        <p:nvSpPr>
          <p:cNvPr id="23" name="Google Shape;23;p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3"/>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62626"/>
              </a:buClr>
              <a:buSzPts val="8000"/>
              <a:buFont typeface="Bookman Old Style" panose="02050604050505020204"/>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26" name="Google Shape;26;p3"/>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27" name="Google Shape;27;p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3F3F3F"/>
              </a:buClr>
              <a:buSzPts val="4700"/>
              <a:buFont typeface="Bookman Old Style" panose="02050604050505020204"/>
              <a:buNone/>
              <a:defRPr sz="4700" b="0" i="0" u="none" strike="noStrike" cap="none">
                <a:solidFill>
                  <a:srgbClr val="3F3F3F"/>
                </a:solidFill>
                <a:latin typeface="Bookman Old Style" panose="02050604050505020204"/>
                <a:ea typeface="Bookman Old Style" panose="02050604050505020204"/>
                <a:cs typeface="Bookman Old Style" panose="02050604050505020204"/>
                <a:sym typeface="Bookman Old Style" panose="02050604050505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Autofit/>
          </a:bodyPr>
          <a:lstStyle>
            <a:lvl1pPr marL="457200" marR="0" lvl="0" indent="-349250" algn="l" rtl="0">
              <a:lnSpc>
                <a:spcPct val="110000"/>
              </a:lnSpc>
              <a:spcBef>
                <a:spcPts val="1200"/>
              </a:spcBef>
              <a:spcAft>
                <a:spcPts val="0"/>
              </a:spcAft>
              <a:buClr>
                <a:schemeClr val="accent1"/>
              </a:buClr>
              <a:buSzPts val="1900"/>
              <a:buFont typeface="Calibri" panose="020F0502020204030204"/>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panose="020F0502020204030204"/>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panose="020F0502020204030204"/>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Libre Franklin"/>
                <a:ea typeface="Libre Franklin"/>
                <a:cs typeface="Libre Franklin"/>
                <a:sym typeface="Libre Franklin"/>
              </a:defRPr>
            </a:lvl9pPr>
          </a:lstStyle>
          <a:p/>
        </p:txBody>
      </p:sp>
      <p:sp>
        <p:nvSpPr>
          <p:cNvPr id="13" name="Google Shape;13;p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800" b="0" i="0" u="none" strike="noStrike" cap="none">
                <a:solidFill>
                  <a:srgbClr val="FFFFF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14" name="Google Shape;14;p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800" b="0" i="0" u="none" strike="noStrike" cap="none">
                <a:solidFill>
                  <a:srgbClr val="FFFFF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Libre Franklin"/>
                <a:ea typeface="Libre Franklin"/>
                <a:cs typeface="Libre Franklin"/>
                <a:sym typeface="Libre Franklin"/>
              </a:defRPr>
            </a:lvl9pPr>
          </a:lstStyle>
          <a:p/>
        </p:txBody>
      </p:sp>
      <p:sp>
        <p:nvSpPr>
          <p:cNvPr id="15" name="Google Shape;15;p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panose="020B0604020202020204"/>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cxnSp>
        <p:nvCxnSpPr>
          <p:cNvPr id="16" name="Google Shape;16;p1"/>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3"/>
          <p:cNvSpPr txBox="1"/>
          <p:nvPr/>
        </p:nvSpPr>
        <p:spPr>
          <a:xfrm>
            <a:off x="591127" y="1844824"/>
            <a:ext cx="10560916" cy="453650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MAJOR PROJECT</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1" dirty="0">
                <a:latin typeface="Times New Roman" panose="02020603050405020304" pitchFamily="18" charset="0"/>
                <a:cs typeface="Times New Roman" panose="02020603050405020304" pitchFamily="18" charset="0"/>
              </a:rPr>
              <a:t>ACCIDENT DETECTION AND ALERT SYSTEM USING ML</a:t>
            </a:r>
            <a:endParaRPr lang="en-US" sz="2400" b="1"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 OF TECHNOLOGY</a:t>
            </a:r>
            <a:endPar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CSE-(DATA SCIENCE)</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DORASHETTY K</a:t>
            </a: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ARTHIK    21VE1A6784</a:t>
            </a:r>
            <a:endParaRPr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RAVALA RAM                         21VE1A67B8</a:t>
            </a:r>
            <a:endParaRPr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MERUVA SURYA TEJ            21VE1A67A4</a:t>
            </a: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DANDU VAIDHIK REDDY    21VE1A6778</a:t>
            </a:r>
            <a:endParaRPr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 </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Dr</a:t>
            </a:r>
            <a:r>
              <a:rPr lang="en-US" sz="1800"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.G.NAGA</a:t>
            </a: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RAMA DEVI</a:t>
            </a:r>
            <a:endPar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IN" sz="1800" b="1" dirty="0">
                <a:solidFill>
                  <a:schemeClr val="dk1"/>
                </a:solidFill>
                <a:latin typeface="Times New Roman" panose="02020603050405020304"/>
                <a:ea typeface="Libre Franklin"/>
                <a:cs typeface="Times New Roman" panose="02020603050405020304"/>
                <a:sym typeface="Times New Roman" panose="02020603050405020304"/>
              </a:rPr>
              <a:t>ACADEMIC BATCH: 2021-2025</a:t>
            </a:r>
            <a:endParaRPr sz="1800" b="0" i="0" u="none" strike="noStrike" cap="none" dirty="0">
              <a:solidFill>
                <a:schemeClr val="dk1"/>
              </a:solidFill>
              <a:latin typeface="Libre Franklin"/>
              <a:ea typeface="Libre Franklin"/>
              <a:cs typeface="Libre Franklin"/>
              <a:sym typeface="Libre Franklin"/>
            </a:endParaRPr>
          </a:p>
        </p:txBody>
      </p:sp>
      <p:sp>
        <p:nvSpPr>
          <p:cNvPr id="100" name="Google Shape;100;p13"/>
          <p:cNvSpPr txBox="1"/>
          <p:nvPr/>
        </p:nvSpPr>
        <p:spPr>
          <a:xfrm>
            <a:off x="11703325" y="1596475"/>
            <a:ext cx="488100" cy="5601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ibre Franklin"/>
              <a:ea typeface="Libre Franklin"/>
              <a:cs typeface="Libre Franklin"/>
              <a:sym typeface="Libre Franklin"/>
            </a:endParaRPr>
          </a:p>
        </p:txBody>
      </p:sp>
      <p:sp>
        <p:nvSpPr>
          <p:cNvPr id="14" name="TextBox 13"/>
          <p:cNvSpPr txBox="1"/>
          <p:nvPr/>
        </p:nvSpPr>
        <p:spPr>
          <a:xfrm>
            <a:off x="335360" y="188640"/>
            <a:ext cx="11521280" cy="1224136"/>
          </a:xfrm>
          <a:prstGeom prst="rect">
            <a:avLst/>
          </a:prstGeom>
          <a:noFill/>
        </p:spPr>
        <p:txBody>
          <a:bodyPr wrap="square" rtlCol="0">
            <a:spAutoFit/>
          </a:bodyPr>
          <a:lstStyle/>
          <a:p>
            <a:endParaRPr lang="en-IN" dirty="0"/>
          </a:p>
        </p:txBody>
      </p:sp>
      <p:pic>
        <p:nvPicPr>
          <p:cNvPr id="22" name="Picture 21"/>
          <p:cNvPicPr>
            <a:picLocks noChangeAspect="1"/>
          </p:cNvPicPr>
          <p:nvPr/>
        </p:nvPicPr>
        <p:blipFill>
          <a:blip r:embed="rId1"/>
          <a:stretch>
            <a:fillRect/>
          </a:stretch>
        </p:blipFill>
        <p:spPr>
          <a:xfrm>
            <a:off x="330835" y="-635"/>
            <a:ext cx="10991850" cy="18770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custDataLst>
              <p:tags r:id="rId1"/>
            </p:custDataLst>
          </p:nvPr>
        </p:nvGraphicFramePr>
        <p:xfrm>
          <a:off x="191135" y="217805"/>
          <a:ext cx="11809095" cy="5954395"/>
        </p:xfrm>
        <a:graphic>
          <a:graphicData uri="http://schemas.openxmlformats.org/drawingml/2006/table">
            <a:tbl>
              <a:tblPr firstRow="1" bandRow="1">
                <a:tableStyleId>{5C22544A-7EE6-4342-B048-85BDC9FD1C3A}</a:tableStyleId>
              </a:tblPr>
              <a:tblGrid>
                <a:gridCol w="244475"/>
                <a:gridCol w="1195705"/>
                <a:gridCol w="2304415"/>
                <a:gridCol w="4320540"/>
                <a:gridCol w="3743960"/>
              </a:tblGrid>
              <a:tr h="548005">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err="1">
                          <a:latin typeface="Times New Roman" panose="02020603050405020304" pitchFamily="18" charset="0"/>
                          <a:cs typeface="Times New Roman" panose="02020603050405020304" pitchFamily="18" charset="0"/>
                        </a:rPr>
                        <a:t>S.No</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Author and Year</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Title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Description</a:t>
                      </a:r>
                      <a:endParaRPr lang="en-IN" sz="1100" dirty="0">
                        <a:latin typeface="Times New Roman" panose="02020603050405020304" pitchFamily="18" charset="0"/>
                        <a:cs typeface="Times New Roman" panose="02020603050405020304" pitchFamily="18" charset="0"/>
                      </a:endParaRPr>
                    </a:p>
                  </a:txBody>
                  <a:tcPr/>
                </a:tc>
              </a:tr>
              <a:tr h="2907030">
                <a:tc>
                  <a:txBody>
                    <a:bodyPr/>
                    <a:lstStyle/>
                    <a:p>
                      <a:endParaRPr lang="en-IN" sz="110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mn-lt"/>
                          <a:cs typeface="Times New Roman" panose="02020603050405020304" pitchFamily="18" charset="0"/>
                        </a:rPr>
                        <a:t>3</a:t>
                      </a:r>
                      <a:endParaRPr lang="en-IN" sz="1400" dirty="0">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fi-FI" dirty="0">
                          <a:latin typeface="Times New Roman" panose="02020603050405020304" pitchFamily="18" charset="0"/>
                          <a:cs typeface="Times New Roman" panose="02020603050405020304" pitchFamily="18" charset="0"/>
                        </a:rPr>
                        <a:t>N. R. Vatti, P. L. Vatti, R. Vatti and C. Garde, </a:t>
                      </a:r>
                      <a:r>
                        <a:rPr lang="en-IN" sz="1400" dirty="0">
                          <a:latin typeface="Times New Roman" panose="02020603050405020304" pitchFamily="18" charset="0"/>
                          <a:cs typeface="Times New Roman" panose="02020603050405020304" pitchFamily="18" charset="0"/>
                        </a:rPr>
                        <a:t>Published in the year 2018</a:t>
                      </a:r>
                      <a:endParaRPr lang="en-IN" sz="1400" b="0" i="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Smart Road Accident Detection and communication System</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dirty="0">
                          <a:solidFill>
                            <a:srgbClr val="000000"/>
                          </a:solidFill>
                          <a:effectLst/>
                          <a:latin typeface="Times New Roman" panose="02020603050405020304" pitchFamily="18" charset="0"/>
                          <a:cs typeface="Times New Roman" panose="02020603050405020304" pitchFamily="18" charset="0"/>
                        </a:rPr>
                        <a:t>In this paper Smart Road Accident Detection and Communication System presents an automated solution for detecting road accidents and instantly communicating the incident to emergency services. Utilizing sensors and communication modules, the system aims to reduce response time, enhance road safety, and ensure timely medical assistance, thereby potentially saving lives in critical situations</a:t>
                      </a:r>
                      <a:r>
                        <a:rPr lang="en-IN" altLang="en-US" sz="1400" b="0" i="0" dirty="0">
                          <a:solidFill>
                            <a:srgbClr val="000000"/>
                          </a:solidFill>
                          <a:effectLst/>
                          <a:latin typeface="Times New Roman" panose="02020603050405020304" pitchFamily="18" charset="0"/>
                          <a:cs typeface="Times New Roman" panose="02020603050405020304" pitchFamily="18" charset="0"/>
                        </a:rPr>
                        <a:t>.</a:t>
                      </a:r>
                      <a:endParaRPr lang="en-IN" altLang="en-US" sz="1400" b="0" i="0" dirty="0">
                        <a:solidFill>
                          <a:srgbClr val="000000"/>
                        </a:solidFill>
                        <a:effectLst/>
                        <a:latin typeface="Times New Roman" panose="02020603050405020304" pitchFamily="18" charset="0"/>
                        <a:cs typeface="Times New Roman" panose="02020603050405020304" pitchFamily="18" charset="0"/>
                      </a:endParaRPr>
                    </a:p>
                  </a:txBody>
                  <a:tcPr/>
                </a:tc>
              </a:tr>
              <a:tr h="2499360">
                <a:tc>
                  <a:txBody>
                    <a:bodyPr/>
                    <a:lstStyle/>
                    <a:p>
                      <a:endParaRPr lang="en-IN" sz="110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mn-lt"/>
                          <a:cs typeface="Times New Roman" panose="02020603050405020304" pitchFamily="18" charset="0"/>
                        </a:rPr>
                        <a:t>4</a:t>
                      </a:r>
                      <a:endParaRPr lang="en-IN" sz="1400" dirty="0">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dirty="0">
                          <a:latin typeface="Times New Roman" panose="02020603050405020304" pitchFamily="18" charset="0"/>
                          <a:cs typeface="Times New Roman" panose="02020603050405020304" pitchFamily="18" charset="0"/>
                        </a:rPr>
                        <a:t>A. Das, A. Ray, A. Ghosh, S. Bhattacharyya, D. Mukherjee and T. K. Rana</a:t>
                      </a:r>
                      <a:r>
                        <a:rPr lang="en-IN" sz="1400" dirty="0">
                          <a:latin typeface="Times New Roman" panose="02020603050405020304" pitchFamily="18" charset="0"/>
                          <a:cs typeface="Times New Roman" panose="02020603050405020304" pitchFamily="18" charset="0"/>
                        </a:rPr>
                        <a:t>, Published in the year 2017</a:t>
                      </a:r>
                      <a:endParaRPr lang="en-IN" sz="1400" b="0" i="0" dirty="0">
                        <a:solidFill>
                          <a:srgbClr val="000000"/>
                        </a:solidFill>
                        <a:effectLst/>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dirty="0">
                          <a:latin typeface="Times New Roman" panose="02020603050405020304" pitchFamily="18" charset="0"/>
                          <a:cs typeface="Times New Roman" panose="02020603050405020304" pitchFamily="18" charset="0"/>
                        </a:rPr>
                        <a:t>Vehicle accident prevent cum location monitoring system</a:t>
                      </a:r>
                      <a:endParaRPr lang="en-US" sz="1400" b="0" i="0"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l"/>
                      <a:r>
                        <a:rPr lang="en-US" sz="1400" b="0" i="0" dirty="0">
                          <a:solidFill>
                            <a:srgbClr val="000000"/>
                          </a:solidFill>
                          <a:effectLst/>
                          <a:latin typeface="Times New Roman" panose="02020603050405020304" pitchFamily="18" charset="0"/>
                          <a:cs typeface="Times New Roman" panose="02020603050405020304" pitchFamily="18" charset="0"/>
                        </a:rPr>
                        <a:t>In this paper</a:t>
                      </a:r>
                      <a:r>
                        <a:rPr lang="en-US" sz="1400" dirty="0">
                          <a:latin typeface="Times New Roman" panose="02020603050405020304" pitchFamily="18" charset="0"/>
                          <a:cs typeface="Times New Roman" panose="02020603050405020304" pitchFamily="18" charset="0"/>
                        </a:rPr>
                        <a:t> Vehicle Accident Prevent cum Location Monitoring System focuses on preventing accidents and tracking vehicle location in real time. It integrates sensors to detect risky driving behavior and GPS for monitoring. The system enhances road safety by alerting drivers and transmitting location data during emergencies for timely assistance and response.</a:t>
                      </a:r>
                      <a:endParaRPr lang="en-US" sz="1400" b="0" i="0" dirty="0">
                        <a:solidFill>
                          <a:schemeClr val="tx1"/>
                        </a:solidFill>
                        <a:effectLst/>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a:t>Methodology</a:t>
            </a:r>
            <a:r>
              <a:rPr lang="en-IN" altLang="en-US" dirty="0"/>
              <a:t> Overview</a:t>
            </a:r>
            <a:endParaRPr lang="en-IN" altLang="en-US" dirty="0"/>
          </a:p>
        </p:txBody>
      </p:sp>
      <p:sp>
        <p:nvSpPr>
          <p:cNvPr id="129" name="Google Shape;129;p17"/>
          <p:cNvSpPr txBox="1">
            <a:spLocks noGrp="1"/>
          </p:cNvSpPr>
          <p:nvPr>
            <p:ph type="body" idx="1"/>
          </p:nvPr>
        </p:nvSpPr>
        <p:spPr>
          <a:xfrm>
            <a:off x="918094" y="2098964"/>
            <a:ext cx="10416771" cy="3760891"/>
          </a:xfrm>
          <a:prstGeom prst="rect">
            <a:avLst/>
          </a:prstGeom>
          <a:noFill/>
          <a:ln>
            <a:noFill/>
          </a:ln>
        </p:spPr>
        <p:txBody>
          <a:bodyPr spcFirstLastPara="1" wrap="square" lIns="0" tIns="45700" rIns="0" bIns="45700" anchor="t" anchorCtr="0">
            <a:noAutofit/>
          </a:bodyPr>
          <a:lstStyle/>
          <a:p>
            <a:pPr marL="91440" lvl="0" indent="0" algn="l" rtl="0">
              <a:lnSpc>
                <a:spcPct val="110000"/>
              </a:lnSpc>
              <a:spcBef>
                <a:spcPts val="1400"/>
              </a:spcBef>
              <a:spcAft>
                <a:spcPts val="0"/>
              </a:spcAft>
              <a:buSzPts val="2500"/>
              <a:buNone/>
            </a:pPr>
            <a:r>
              <a:rPr lang="en-US" sz="25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p:cNvSpPr txBox="1"/>
          <p:nvPr/>
        </p:nvSpPr>
        <p:spPr>
          <a:xfrm>
            <a:off x="1097280" y="2132856"/>
            <a:ext cx="10416771" cy="4030980"/>
          </a:xfrm>
          <a:prstGeom prst="rect">
            <a:avLst/>
          </a:prstGeom>
          <a:noFill/>
        </p:spPr>
        <p:txBody>
          <a:bodyPr wrap="square" rtlCol="0">
            <a:spAutoFit/>
          </a:bodyPr>
          <a:lstStyle/>
          <a:p>
            <a:pPr marL="342900" indent="-342900" algn="just">
              <a:buAutoNum type="arabicPeriod"/>
            </a:pPr>
            <a:r>
              <a:rPr lang="en-US" sz="1600" b="1" dirty="0">
                <a:latin typeface="Times New Roman" panose="02020603050405020304" pitchFamily="18" charset="0"/>
                <a:cs typeface="Times New Roman" panose="02020603050405020304" pitchFamily="18" charset="0"/>
              </a:rPr>
              <a:t>Data Collection &amp; Preprocessing :</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285750" lvl="4"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lvl="4"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Video data from CCTV, dashcams, or surveillance cameras is collected . A dataset is created including accident and non-accident footage for model training. Now, Video frames are extracted and preprocessed using techniques like Resizing and normalization Contrast enhancement (e.g., CLAHE)Noise reduction.</a:t>
            </a:r>
            <a:endParaRPr lang="en-US" sz="1600"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AutoNum type="arabicPeriod"/>
            </a:pPr>
            <a:r>
              <a:rPr lang="en-US" sz="1600" b="1" dirty="0">
                <a:latin typeface="Times New Roman" panose="02020603050405020304" pitchFamily="18" charset="0"/>
                <a:cs typeface="Times New Roman" panose="02020603050405020304" pitchFamily="18" charset="0"/>
              </a:rPr>
              <a:t>Model Development :</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Convolutional Neural Network (CNN) is used to classify video frames . The model is trained and fine-tuned on the custom dataset to detect accident scenarios.</a:t>
            </a:r>
            <a:endParaRPr lang="en-US" sz="1600"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startAt="3"/>
            </a:pPr>
            <a:r>
              <a:rPr lang="en-US" sz="1600" b="1" dirty="0">
                <a:latin typeface="Times New Roman" panose="02020603050405020304" pitchFamily="18" charset="0"/>
                <a:cs typeface="Times New Roman" panose="02020603050405020304" pitchFamily="18" charset="0"/>
              </a:rPr>
              <a:t>Accident Detection : </a:t>
            </a:r>
            <a:endParaRPr lang="en-US" sz="1600" b="1" dirty="0">
              <a:latin typeface="Times New Roman" panose="02020603050405020304" pitchFamily="18" charset="0"/>
              <a:cs typeface="Times New Roman" panose="02020603050405020304" pitchFamily="18" charset="0"/>
            </a:endParaRPr>
          </a:p>
          <a:p>
            <a:pPr marL="342900" indent="-342900" algn="just">
              <a:buAutoNum type="arabicPeriod" startAt="3"/>
            </a:pPr>
            <a:endParaRPr lang="en-US" sz="16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Each frame of the video feed is analyzed in real time . The CNN detects sudden motion patterns or collisions and classifies them as "accident" or "no accident.</a:t>
            </a:r>
            <a:endParaRPr lang="en-US" sz="1600" dirty="0">
              <a:latin typeface="Times New Roman" panose="02020603050405020304" pitchFamily="18" charset="0"/>
              <a:cs typeface="Times New Roman" panose="02020603050405020304" pitchFamily="18" charset="0"/>
            </a:endParaRP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r>
              <a:rPr lang="en-IN" altLang="en-US" dirty="0"/>
              <a:t> Overview</a:t>
            </a:r>
            <a:endParaRPr lang="en-IN" altLang="en-US" dirty="0"/>
          </a:p>
        </p:txBody>
      </p:sp>
      <p:sp>
        <p:nvSpPr>
          <p:cNvPr id="3" name="Text Placeholder 2"/>
          <p:cNvSpPr>
            <a:spLocks noGrp="1"/>
          </p:cNvSpPr>
          <p:nvPr>
            <p:ph type="body" idx="1"/>
          </p:nvPr>
        </p:nvSpPr>
        <p:spPr/>
        <p:txBody>
          <a:bodyPr/>
          <a:lstStyle/>
          <a:p>
            <a:pPr marL="342900" algn="just">
              <a:lnSpc>
                <a:spcPct val="150000"/>
              </a:lnSpc>
              <a:buClr>
                <a:schemeClr val="tx1"/>
              </a:buClr>
              <a:buFont typeface="+mj-lt"/>
              <a:buAutoNum type="arabicPeriod" startAt="4"/>
            </a:pPr>
            <a:r>
              <a:rPr lang="en-US" sz="1600" b="1" dirty="0">
                <a:latin typeface="Times New Roman" panose="02020603050405020304" pitchFamily="18" charset="0"/>
                <a:cs typeface="Times New Roman" panose="02020603050405020304" pitchFamily="18" charset="0"/>
              </a:rPr>
              <a:t>Alert System :</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Clr>
                <a:schemeClr val="tx1"/>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When an accident is detected an SMS alert is sent using the Twilio API . An audio alert is triggered using the </a:t>
            </a:r>
            <a:r>
              <a:rPr lang="en-US" sz="1600" dirty="0" err="1">
                <a:latin typeface="Times New Roman" panose="02020603050405020304" pitchFamily="18" charset="0"/>
                <a:cs typeface="Times New Roman" panose="02020603050405020304" pitchFamily="18" charset="0"/>
              </a:rPr>
              <a:t>winsound</a:t>
            </a:r>
            <a:r>
              <a:rPr lang="en-US" sz="1600" dirty="0">
                <a:latin typeface="Times New Roman" panose="02020603050405020304" pitchFamily="18" charset="0"/>
                <a:cs typeface="Times New Roman" panose="02020603050405020304" pitchFamily="18" charset="0"/>
              </a:rPr>
              <a:t> module. Emergency contact information is used for immediate notification.</a:t>
            </a:r>
            <a:endParaRPr lang="en-US" sz="1600" dirty="0">
              <a:latin typeface="Times New Roman" panose="02020603050405020304" pitchFamily="18" charset="0"/>
              <a:cs typeface="Times New Roman" panose="02020603050405020304" pitchFamily="18" charset="0"/>
            </a:endParaRPr>
          </a:p>
          <a:p>
            <a:pPr marL="0" indent="0" algn="just">
              <a:lnSpc>
                <a:spcPct val="150000"/>
              </a:lnSpc>
              <a:buClr>
                <a:schemeClr val="tx1"/>
              </a:buClr>
              <a:buNone/>
            </a:pPr>
            <a:endParaRPr lang="en-US" sz="1600" dirty="0">
              <a:latin typeface="Times New Roman" panose="02020603050405020304" pitchFamily="18" charset="0"/>
              <a:cs typeface="Times New Roman" panose="02020603050405020304" pitchFamily="18" charset="0"/>
            </a:endParaRPr>
          </a:p>
          <a:p>
            <a:pPr marL="342900" algn="just">
              <a:lnSpc>
                <a:spcPct val="150000"/>
              </a:lnSpc>
              <a:buClr>
                <a:schemeClr val="tx1"/>
              </a:buClr>
              <a:buFont typeface="+mj-lt"/>
              <a:buAutoNum type="arabicPeriod" startAt="5"/>
            </a:pPr>
            <a:r>
              <a:rPr lang="en-US" sz="1600" b="1" dirty="0">
                <a:latin typeface="Times New Roman" panose="02020603050405020304" pitchFamily="18" charset="0"/>
                <a:cs typeface="Times New Roman" panose="02020603050405020304" pitchFamily="18" charset="0"/>
              </a:rPr>
              <a:t>System Integration : </a:t>
            </a:r>
            <a:endParaRPr lang="en-US" sz="1600" b="1" dirty="0">
              <a:latin typeface="Times New Roman" panose="02020603050405020304" pitchFamily="18" charset="0"/>
              <a:cs typeface="Times New Roman" panose="02020603050405020304" pitchFamily="18" charset="0"/>
            </a:endParaRPr>
          </a:p>
          <a:p>
            <a:pPr marL="342900" algn="just">
              <a:lnSpc>
                <a:spcPct val="150000"/>
              </a:lnSpc>
              <a:buClr>
                <a:schemeClr val="tx1"/>
              </a:buCl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user-friendly interface (GUI) built with </a:t>
            </a:r>
            <a:r>
              <a:rPr lang="en-US" sz="1600" dirty="0" err="1">
                <a:latin typeface="Times New Roman" panose="02020603050405020304" pitchFamily="18" charset="0"/>
                <a:cs typeface="Times New Roman" panose="02020603050405020304" pitchFamily="18" charset="0"/>
              </a:rPr>
              <a:t>Tkinter</a:t>
            </a:r>
            <a:r>
              <a:rPr lang="en-US" sz="1600" dirty="0">
                <a:latin typeface="Times New Roman" panose="02020603050405020304" pitchFamily="18" charset="0"/>
                <a:cs typeface="Times New Roman" panose="02020603050405020304" pitchFamily="18" charset="0"/>
              </a:rPr>
              <a:t> allows Browsing videos Viewing real-time detection Viewing alerts and system information.</a:t>
            </a:r>
            <a:endParaRPr lang="en-IN" sz="1600" dirty="0">
              <a:latin typeface="Times New Roman" panose="02020603050405020304" pitchFamily="18" charset="0"/>
              <a:cs typeface="Times New Roman" panose="02020603050405020304" pitchFamily="18" charset="0"/>
            </a:endParaRPr>
          </a:p>
          <a:p>
            <a:pPr>
              <a:lnSpc>
                <a:spcPct val="150000"/>
              </a:lnSpc>
              <a:buFont typeface="+mj-lt"/>
              <a:buAutoNum type="arabicPeriod" startAt="5"/>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400"/>
              <a:t>SOFTWARE &amp; HARDWARE REQUIREMENTS</a:t>
            </a:r>
            <a:endParaRPr lang="en-IN" altLang="en-US" sz="4400"/>
          </a:p>
        </p:txBody>
      </p:sp>
      <p:sp>
        <p:nvSpPr>
          <p:cNvPr id="3" name="Text Placeholder 2"/>
          <p:cNvSpPr>
            <a:spLocks noGrp="1"/>
          </p:cNvSpPr>
          <p:nvPr>
            <p:ph type="body" idx="1"/>
          </p:nvPr>
        </p:nvSpPr>
        <p:spPr>
          <a:xfrm>
            <a:off x="1097280" y="2108200"/>
            <a:ext cx="10058400" cy="3960495"/>
          </a:xfrm>
        </p:spPr>
        <p:txBody>
          <a:bodyPr/>
          <a:p>
            <a:pPr>
              <a:buClr>
                <a:srgbClr val="000000"/>
              </a:buClr>
              <a:buFont typeface="Arial" panose="020B0604020202020204" pitchFamily="34" charset="0"/>
              <a:buChar char="•"/>
            </a:pPr>
            <a:r>
              <a:rPr lang="en-US" altLang="en-US" sz="1400">
                <a:latin typeface="Bookman Old Style" panose="02050604050505020204" charset="0"/>
                <a:cs typeface="Bookman Old Style" panose="02050604050505020204" charset="0"/>
                <a:sym typeface="+mn-ea"/>
              </a:rPr>
              <a:t> </a:t>
            </a:r>
            <a:r>
              <a:rPr lang="en-US" altLang="en-US" sz="1800" b="1">
                <a:latin typeface="Bookman Old Style" panose="02050604050505020204" charset="0"/>
                <a:cs typeface="Bookman Old Style" panose="02050604050505020204" charset="0"/>
                <a:sym typeface="+mn-ea"/>
              </a:rPr>
              <a:t>Software requirements</a:t>
            </a:r>
            <a:endParaRPr lang="en-US" altLang="en-US" sz="1800" b="1">
              <a:latin typeface="Bookman Old Style" panose="02050604050505020204" charset="0"/>
              <a:cs typeface="Bookman Old Style" panose="02050604050505020204" charset="0"/>
            </a:endParaRPr>
          </a:p>
          <a:p>
            <a:r>
              <a:rPr lang="en-US" altLang="en-US" sz="1400">
                <a:latin typeface="Times New Roman" panose="02020603050405020304" pitchFamily="18" charset="0"/>
                <a:cs typeface="Times New Roman" panose="02020603050405020304" pitchFamily="18" charset="0"/>
              </a:rPr>
              <a:t>• </a:t>
            </a:r>
            <a:r>
              <a:rPr lang="en-US" altLang="en-US" sz="1400">
                <a:solidFill>
                  <a:schemeClr val="tx1"/>
                </a:solidFill>
                <a:effectLst/>
                <a:latin typeface="Times New Roman" panose="02020603050405020304" pitchFamily="18" charset="0"/>
                <a:cs typeface="Times New Roman" panose="02020603050405020304" pitchFamily="18" charset="0"/>
              </a:rPr>
              <a:t>Back-end framework : Python, OpenCV, TensorFlow, Keras</a:t>
            </a:r>
            <a:endParaRPr lang="en-US" altLang="en-US" sz="1400">
              <a:solidFill>
                <a:schemeClr val="tx1"/>
              </a:solidFill>
              <a:effectLst/>
              <a:latin typeface="Times New Roman" panose="02020603050405020304" pitchFamily="18" charset="0"/>
              <a:cs typeface="Times New Roman" panose="02020603050405020304" pitchFamily="18" charset="0"/>
            </a:endParaRPr>
          </a:p>
          <a:p>
            <a:r>
              <a:rPr lang="en-US" altLang="en-US" sz="1400">
                <a:solidFill>
                  <a:schemeClr val="tx1"/>
                </a:solidFill>
                <a:effectLst/>
                <a:latin typeface="Times New Roman" panose="02020603050405020304" pitchFamily="18" charset="0"/>
                <a:cs typeface="Times New Roman" panose="02020603050405020304" pitchFamily="18" charset="0"/>
              </a:rPr>
              <a:t>• Environment :Jupyter Notebook, PyCharm, or VS Code</a:t>
            </a:r>
            <a:endParaRPr lang="en-US" altLang="en-US" sz="1400">
              <a:solidFill>
                <a:schemeClr val="tx1"/>
              </a:solidFill>
              <a:effectLst/>
              <a:latin typeface="Times New Roman" panose="02020603050405020304" pitchFamily="18" charset="0"/>
              <a:cs typeface="Times New Roman" panose="02020603050405020304" pitchFamily="18" charset="0"/>
            </a:endParaRPr>
          </a:p>
          <a:p>
            <a:r>
              <a:rPr lang="en-US" altLang="en-US" sz="1400">
                <a:solidFill>
                  <a:schemeClr val="tx1"/>
                </a:solidFill>
                <a:effectLst/>
                <a:latin typeface="Times New Roman" panose="02020603050405020304" pitchFamily="18" charset="0"/>
                <a:cs typeface="Times New Roman" panose="02020603050405020304" pitchFamily="18" charset="0"/>
              </a:rPr>
              <a:t>• Programming language : Python 3.12</a:t>
            </a:r>
            <a:endParaRPr lang="en-US" altLang="en-US" sz="1400">
              <a:solidFill>
                <a:schemeClr val="tx1"/>
              </a:solidFill>
              <a:effectLst/>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r>
              <a:rPr lang="en-US" altLang="en-US" sz="1800" b="1">
                <a:latin typeface="Bookman Old Style" panose="02050604050505020204" charset="0"/>
                <a:cs typeface="Bookman Old Style" panose="02050604050505020204" charset="0"/>
                <a:sym typeface="+mn-ea"/>
              </a:rPr>
              <a:t>Hardware requirements</a:t>
            </a:r>
            <a:endParaRPr lang="en-US" altLang="en-US" sz="1800" b="1">
              <a:latin typeface="Bookman Old Style" panose="02050604050505020204" charset="0"/>
              <a:cs typeface="Bookman Old Style" panose="02050604050505020204" charset="0"/>
            </a:endParaRPr>
          </a:p>
          <a:p>
            <a:r>
              <a:rPr lang="en-US" altLang="en-US" sz="1400">
                <a:latin typeface="Times New Roman" panose="02020603050405020304" pitchFamily="18" charset="0"/>
                <a:cs typeface="Times New Roman" panose="02020603050405020304" pitchFamily="18" charset="0"/>
              </a:rPr>
              <a:t>• Processor : Quad-core processor (e.g., Intel Core i5 or AMD Ryzen 5)</a:t>
            </a:r>
            <a:endParaRPr lang="en-US" altLang="en-US" sz="1400">
              <a:latin typeface="Times New Roman" panose="02020603050405020304" pitchFamily="18" charset="0"/>
              <a:cs typeface="Times New Roman" panose="02020603050405020304" pitchFamily="18" charset="0"/>
            </a:endParaRPr>
          </a:p>
          <a:p>
            <a:r>
              <a:rPr lang="en-US" altLang="en-US" sz="1400">
                <a:latin typeface="Times New Roman" panose="02020603050405020304" pitchFamily="18" charset="0"/>
                <a:cs typeface="Times New Roman" panose="02020603050405020304" pitchFamily="18" charset="0"/>
              </a:rPr>
              <a:t>• Hard disk : 512 GB SSD or higher</a:t>
            </a:r>
            <a:endParaRPr lang="en-US" altLang="en-US" sz="1400">
              <a:latin typeface="Times New Roman" panose="02020603050405020304" pitchFamily="18" charset="0"/>
              <a:cs typeface="Times New Roman" panose="02020603050405020304" pitchFamily="18" charset="0"/>
            </a:endParaRPr>
          </a:p>
          <a:p>
            <a:r>
              <a:rPr lang="en-US" altLang="en-US" sz="1400">
                <a:latin typeface="Times New Roman" panose="02020603050405020304" pitchFamily="18" charset="0"/>
                <a:cs typeface="Times New Roman" panose="02020603050405020304" pitchFamily="18" charset="0"/>
              </a:rPr>
              <a:t>• RAM : 16GB or higher </a:t>
            </a:r>
            <a:endParaRPr lang="en-US" altLang="en-US" sz="1400">
              <a:latin typeface="Times New Roman" panose="02020603050405020304" pitchFamily="18" charset="0"/>
              <a:cs typeface="Times New Roman" panose="02020603050405020304" pitchFamily="18" charset="0"/>
            </a:endParaRPr>
          </a:p>
          <a:p>
            <a:r>
              <a:rPr lang="en-US" altLang="en-US" sz="1400">
                <a:latin typeface="Times New Roman" panose="02020603050405020304" pitchFamily="18" charset="0"/>
                <a:cs typeface="Times New Roman" panose="02020603050405020304" pitchFamily="18" charset="0"/>
              </a:rPr>
              <a:t>• Network : 1 Gbps </a:t>
            </a:r>
            <a:endParaRPr lang="en-US" altLang="en-US" sz="1400">
              <a:latin typeface="Times New Roman" panose="02020603050405020304" pitchFamily="18" charset="0"/>
              <a:cs typeface="Times New Roman" panose="02020603050405020304" pitchFamily="18" charset="0"/>
            </a:endParaRPr>
          </a:p>
          <a:p>
            <a:r>
              <a:rPr lang="en-US" altLang="en-US" sz="1400">
                <a:latin typeface="Times New Roman" panose="02020603050405020304" pitchFamily="18" charset="0"/>
                <a:cs typeface="Times New Roman" panose="02020603050405020304" pitchFamily="18" charset="0"/>
              </a:rPr>
              <a:t>• Operating System :Windows 10 or more, Linux, macOs</a:t>
            </a:r>
            <a:endParaRPr lang="en-US" altLang="en-US" sz="1400">
              <a:latin typeface="Times New Roman" panose="02020603050405020304" pitchFamily="18" charset="0"/>
              <a:cs typeface="Times New Roman" panose="02020603050405020304" pitchFamily="18" charset="0"/>
            </a:endParaRPr>
          </a:p>
          <a:p>
            <a:endParaRPr lang="en-US" alt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1097280" y="286385"/>
            <a:ext cx="10058400" cy="1316355"/>
          </a:xfrm>
        </p:spPr>
        <p:txBody>
          <a:bodyPr/>
          <a:lstStyle/>
          <a:p>
            <a:r>
              <a:rPr lang="en-IN" dirty="0"/>
              <a:t>Architecture Diagram</a:t>
            </a:r>
            <a:endParaRPr lang="en-IN" dirty="0"/>
          </a:p>
        </p:txBody>
      </p:sp>
      <p:pic>
        <p:nvPicPr>
          <p:cNvPr id="2" name="Picture 1" descr="archi"/>
          <p:cNvPicPr>
            <a:picLocks noChangeAspect="1"/>
          </p:cNvPicPr>
          <p:nvPr/>
        </p:nvPicPr>
        <p:blipFill>
          <a:blip r:embed="rId1"/>
          <a:stretch>
            <a:fillRect/>
          </a:stretch>
        </p:blipFill>
        <p:spPr>
          <a:xfrm>
            <a:off x="2339975" y="2074545"/>
            <a:ext cx="7195820" cy="41611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428008" cy="1450757"/>
          </a:xfrm>
        </p:spPr>
        <p:txBody>
          <a:bodyPr/>
          <a:lstStyle/>
          <a:p>
            <a:r>
              <a:rPr lang="en-IN" dirty="0"/>
              <a:t>DATA FLOW DIAGRAM/ER-MODEL</a:t>
            </a:r>
            <a:endParaRPr lang="en-US" dirty="0"/>
          </a:p>
        </p:txBody>
      </p:sp>
      <p:sp>
        <p:nvSpPr>
          <p:cNvPr id="3" name="Text Placeholder 2"/>
          <p:cNvSpPr>
            <a:spLocks noGrp="1"/>
          </p:cNvSpPr>
          <p:nvPr>
            <p:ph type="body" idx="1"/>
          </p:nvPr>
        </p:nvSpPr>
        <p:spPr/>
        <p:txBody>
          <a:bodyPr/>
          <a:lstStyle/>
          <a:p>
            <a:r>
              <a:rPr lang="en-US" dirty="0"/>
              <a:t> </a:t>
            </a:r>
            <a:endParaRPr lang="en-US" dirty="0"/>
          </a:p>
        </p:txBody>
      </p:sp>
      <p:pic>
        <p:nvPicPr>
          <p:cNvPr id="4" name="Image 36"/>
          <p:cNvPicPr/>
          <p:nvPr/>
        </p:nvPicPr>
        <p:blipFill>
          <a:blip r:embed="rId1" cstate="print"/>
          <a:stretch>
            <a:fillRect/>
          </a:stretch>
        </p:blipFill>
        <p:spPr>
          <a:xfrm>
            <a:off x="1775520" y="2002373"/>
            <a:ext cx="8712968" cy="43069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7324" y="362876"/>
            <a:ext cx="6097384"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FLOW CHART : </a:t>
            </a:r>
            <a:endParaRPr lang="en-IN" sz="3200" dirty="0"/>
          </a:p>
        </p:txBody>
      </p:sp>
      <p:cxnSp>
        <p:nvCxnSpPr>
          <p:cNvPr id="5" name="Straight Connector 4"/>
          <p:cNvCxnSpPr/>
          <p:nvPr/>
        </p:nvCxnSpPr>
        <p:spPr>
          <a:xfrm flipV="1">
            <a:off x="407324" y="906087"/>
            <a:ext cx="11430000" cy="8312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3064" y="326566"/>
            <a:ext cx="6097384"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UML DIAGRAM :  </a:t>
            </a:r>
            <a:endParaRPr lang="en-IN" sz="3200" dirty="0"/>
          </a:p>
        </p:txBody>
      </p:sp>
      <p:cxnSp>
        <p:nvCxnSpPr>
          <p:cNvPr id="5" name="Straight Connector 4"/>
          <p:cNvCxnSpPr/>
          <p:nvPr/>
        </p:nvCxnSpPr>
        <p:spPr>
          <a:xfrm flipV="1">
            <a:off x="423949" y="1055716"/>
            <a:ext cx="11363498" cy="5818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endParaRPr lang="en-IN" dirty="0"/>
          </a:p>
        </p:txBody>
      </p:sp>
      <p:sp>
        <p:nvSpPr>
          <p:cNvPr id="7" name="TextBox 6"/>
          <p:cNvSpPr txBox="1"/>
          <p:nvPr/>
        </p:nvSpPr>
        <p:spPr>
          <a:xfrm>
            <a:off x="7187679" y="3276273"/>
            <a:ext cx="4164905" cy="829945"/>
          </a:xfrm>
          <a:prstGeom prst="rect">
            <a:avLst/>
          </a:prstGeom>
          <a:noFill/>
        </p:spPr>
        <p:txBody>
          <a:bodyPr wrap="square">
            <a:spAutoFit/>
          </a:bodyPr>
          <a:lstStyle/>
          <a:p>
            <a:r>
              <a:rPr lang="en-IN" altLang="en-US" sz="1600" b="1" dirty="0">
                <a:latin typeface="Bookman Old Style" panose="02050604050505020204" charset="0"/>
                <a:cs typeface="Bookman Old Style" panose="02050604050505020204" charset="0"/>
              </a:rPr>
              <a:t>DEFINITION:</a:t>
            </a:r>
            <a:endParaRPr lang="en-IN" altLang="en-US" sz="1600" b="1" dirty="0">
              <a:latin typeface="Bookman Old Style" panose="02050604050505020204" charset="0"/>
              <a:cs typeface="Bookman Old Style" panose="02050604050505020204" charset="0"/>
            </a:endParaRPr>
          </a:p>
          <a:p>
            <a:r>
              <a:rPr lang="en-IN" altLang="en-US" sz="1600" dirty="0">
                <a:latin typeface="Times New Roman" panose="02020603050405020304" pitchFamily="18" charset="0"/>
                <a:cs typeface="Times New Roman" panose="02020603050405020304" pitchFamily="18" charset="0"/>
              </a:rPr>
              <a:t>class diagrams are the blueprints of the system or the subsystem.</a:t>
            </a:r>
            <a:endParaRPr lang="en-IN" altLang="en-US" sz="1600" dirty="0">
              <a:latin typeface="Times New Roman" panose="02020603050405020304" pitchFamily="18" charset="0"/>
              <a:cs typeface="Times New Roman" panose="02020603050405020304" pitchFamily="18" charset="0"/>
            </a:endParaRPr>
          </a:p>
        </p:txBody>
      </p:sp>
      <p:pic>
        <p:nvPicPr>
          <p:cNvPr id="3" name="Image 39"/>
          <p:cNvPicPr/>
          <p:nvPr/>
        </p:nvPicPr>
        <p:blipFill>
          <a:blip r:embed="rId1" cstate="print"/>
          <a:stretch>
            <a:fillRect/>
          </a:stretch>
        </p:blipFill>
        <p:spPr>
          <a:xfrm>
            <a:off x="1487488" y="2218780"/>
            <a:ext cx="5485130" cy="37769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 CASE DIAGRAM</a:t>
            </a:r>
            <a:endParaRPr lang="en-US" dirty="0"/>
          </a:p>
        </p:txBody>
      </p:sp>
      <p:sp>
        <p:nvSpPr>
          <p:cNvPr id="3" name="Text Placeholder 2"/>
          <p:cNvSpPr>
            <a:spLocks noGrp="1"/>
          </p:cNvSpPr>
          <p:nvPr>
            <p:ph type="body" idx="1"/>
          </p:nvPr>
        </p:nvSpPr>
        <p:spPr/>
        <p:txBody>
          <a:bodyPr/>
          <a:lstStyle/>
          <a:p>
            <a:r>
              <a:rPr lang="en-US" dirty="0"/>
              <a:t> </a:t>
            </a:r>
            <a:endParaRPr lang="en-US" dirty="0"/>
          </a:p>
        </p:txBody>
      </p:sp>
      <p:sp>
        <p:nvSpPr>
          <p:cNvPr id="8" name="TextBox 7"/>
          <p:cNvSpPr txBox="1"/>
          <p:nvPr/>
        </p:nvSpPr>
        <p:spPr>
          <a:xfrm>
            <a:off x="7037070" y="2276475"/>
            <a:ext cx="3853815" cy="1031875"/>
          </a:xfrm>
          <a:prstGeom prst="rect">
            <a:avLst/>
          </a:prstGeom>
          <a:noFill/>
        </p:spPr>
        <p:txBody>
          <a:bodyPr wrap="square">
            <a:noAutofit/>
          </a:bodyPr>
          <a:lstStyle/>
          <a:p>
            <a:pPr algn="just"/>
            <a:r>
              <a:rPr lang="en-IN" altLang="en-US" sz="1600" b="1" dirty="0">
                <a:latin typeface="Bookman Old Style" panose="02050604050505020204" charset="0"/>
                <a:cs typeface="Bookman Old Style" panose="02050604050505020204" charset="0"/>
              </a:rPr>
              <a:t>DEFINITION:</a:t>
            </a:r>
            <a:r>
              <a:rPr lang="en-IN" altLang="en-US" sz="1600" dirty="0">
                <a:latin typeface="Bookman Old Style" panose="02050604050505020204" charset="0"/>
                <a:cs typeface="Bookman Old Style" panose="02050604050505020204" charset="0"/>
              </a:rPr>
              <a:t> </a:t>
            </a:r>
            <a:endParaRPr lang="en-IN" altLang="en-US" sz="1600" dirty="0">
              <a:latin typeface="Bookman Old Style" panose="02050604050505020204" charset="0"/>
              <a:cs typeface="Bookman Old Style" panose="02050604050505020204" charset="0"/>
            </a:endParaRPr>
          </a:p>
          <a:p>
            <a:pPr algn="just"/>
            <a:r>
              <a:rPr lang="en-IN" altLang="en-US" sz="1600" dirty="0">
                <a:latin typeface="Times New Roman" panose="02020603050405020304" pitchFamily="18" charset="0"/>
                <a:cs typeface="Times New Roman" panose="02020603050405020304" pitchFamily="18" charset="0"/>
              </a:rPr>
              <a:t>It is a graphical depiction of user interaction with the system. </a:t>
            </a:r>
            <a:endParaRPr lang="en-IN" altLang="en-US" sz="16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1"/>
          <a:srcRect r="-164" b="10175"/>
          <a:stretch>
            <a:fillRect/>
          </a:stretch>
        </p:blipFill>
        <p:spPr>
          <a:xfrm>
            <a:off x="6744072" y="3573016"/>
            <a:ext cx="4225157" cy="2842127"/>
          </a:xfrm>
          <a:prstGeom prst="rect">
            <a:avLst/>
          </a:prstGeom>
        </p:spPr>
      </p:pic>
      <p:pic>
        <p:nvPicPr>
          <p:cNvPr id="4" name="Image 34"/>
          <p:cNvPicPr/>
          <p:nvPr/>
        </p:nvPicPr>
        <p:blipFill>
          <a:blip r:embed="rId2" cstate="print"/>
          <a:stretch>
            <a:fillRect/>
          </a:stretch>
        </p:blipFill>
        <p:spPr>
          <a:xfrm>
            <a:off x="1550539" y="2108201"/>
            <a:ext cx="4740275" cy="41317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p:nvPr/>
        </p:nvSpPr>
        <p:spPr>
          <a:xfrm>
            <a:off x="0" y="186742"/>
            <a:ext cx="12192000" cy="7457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Libre Franklin"/>
              <a:ea typeface="Libre Franklin"/>
              <a:cs typeface="Libre Franklin"/>
              <a:sym typeface="Libre Franklin"/>
            </a:endParaRPr>
          </a:p>
        </p:txBody>
      </p:sp>
      <p:sp>
        <p:nvSpPr>
          <p:cNvPr id="106" name="Google Shape;106;p14"/>
          <p:cNvSpPr txBox="1">
            <a:spLocks noGrp="1"/>
          </p:cNvSpPr>
          <p:nvPr>
            <p:ph type="ctrTitle"/>
          </p:nvPr>
        </p:nvSpPr>
        <p:spPr>
          <a:xfrm>
            <a:off x="479425" y="273685"/>
            <a:ext cx="11487785" cy="2029460"/>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Clr>
                <a:srgbClr val="262626"/>
              </a:buClr>
              <a:buSzPts val="6000"/>
              <a:buFont typeface="Bookman Old Style" panose="02050604050505020204"/>
              <a:buNone/>
            </a:pPr>
            <a:r>
              <a:rPr lang="en-US" sz="6000" dirty="0"/>
              <a:t>ACCIDENT DETECTION AND ALERT SYSTEM USING ML</a:t>
            </a:r>
            <a:endParaRPr sz="6000" dirty="0"/>
          </a:p>
        </p:txBody>
      </p:sp>
      <p:sp>
        <p:nvSpPr>
          <p:cNvPr id="107" name="Google Shape;107;p14"/>
          <p:cNvSpPr txBox="1">
            <a:spLocks noGrp="1"/>
          </p:cNvSpPr>
          <p:nvPr>
            <p:ph type="subTitle" idx="1"/>
          </p:nvPr>
        </p:nvSpPr>
        <p:spPr>
          <a:xfrm>
            <a:off x="911424" y="2636911"/>
            <a:ext cx="9937104" cy="4896543"/>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SzPts val="2220"/>
              <a:buNone/>
            </a:pPr>
            <a:r>
              <a:rPr lang="en-US" sz="2220" dirty="0">
                <a:solidFill>
                  <a:schemeClr val="dk1"/>
                </a:solidFill>
              </a:rPr>
              <a:t>CONTENTS</a:t>
            </a:r>
            <a:endParaRPr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1400"/>
              </a:spcBef>
              <a:spcAft>
                <a:spcPts val="0"/>
              </a:spcAft>
              <a:buClr>
                <a:schemeClr val="tx1">
                  <a:lumMod val="95000"/>
                  <a:lumOff val="5000"/>
                </a:schemeClr>
              </a:buClr>
              <a:buSzPts val="2220"/>
              <a:buFont typeface="Arial" panose="020B0604020202020204" pitchFamily="34" charset="0"/>
              <a:buChar char="•"/>
            </a:pPr>
            <a:r>
              <a:rPr lang="en-US" sz="2220" dirty="0">
                <a:latin typeface="Times New Roman" panose="02020603050405020304"/>
                <a:ea typeface="Times New Roman" panose="02020603050405020304"/>
                <a:cs typeface="Times New Roman" panose="02020603050405020304"/>
                <a:sym typeface="Times New Roman" panose="02020603050405020304"/>
              </a:rPr>
              <a:t>Abstract</a:t>
            </a:r>
            <a:endParaRPr lang="en-US"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1400"/>
              </a:spcBef>
              <a:spcAft>
                <a:spcPts val="0"/>
              </a:spcAft>
              <a:buClr>
                <a:schemeClr val="tx1">
                  <a:lumMod val="95000"/>
                  <a:lumOff val="5000"/>
                </a:schemeClr>
              </a:buClr>
              <a:buSzPts val="2220"/>
              <a:buFont typeface="Arial" panose="020B0604020202020204" pitchFamily="34" charset="0"/>
              <a:buChar char="•"/>
            </a:pPr>
            <a:r>
              <a:rPr lang="en-US" sz="2220" dirty="0">
                <a:latin typeface="Times New Roman" panose="02020603050405020304"/>
                <a:ea typeface="Times New Roman" panose="02020603050405020304"/>
                <a:cs typeface="Times New Roman" panose="02020603050405020304"/>
                <a:sym typeface="Times New Roman" panose="02020603050405020304"/>
              </a:rPr>
              <a:t>P</a:t>
            </a:r>
            <a:r>
              <a:rPr lang="en-US"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roblem Statement</a:t>
            </a:r>
            <a:endParaRPr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1400"/>
              </a:spcBef>
              <a:spcAft>
                <a:spcPts val="0"/>
              </a:spcAft>
              <a:buClr>
                <a:schemeClr val="tx1">
                  <a:lumMod val="95000"/>
                  <a:lumOff val="5000"/>
                </a:schemeClr>
              </a:buClr>
              <a:buSzPts val="2220"/>
              <a:buFont typeface="Arial" panose="020B0604020202020204" pitchFamily="34" charset="0"/>
              <a:buChar char="•"/>
            </a:pPr>
            <a:r>
              <a:rPr lang="en-US"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Existing System  </a:t>
            </a:r>
            <a:endParaRPr lang="en-US" sz="222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1400"/>
              </a:spcBef>
              <a:spcAft>
                <a:spcPts val="0"/>
              </a:spcAft>
              <a:buClr>
                <a:schemeClr val="tx1">
                  <a:lumMod val="95000"/>
                  <a:lumOff val="5000"/>
                </a:schemeClr>
              </a:buClr>
              <a:buSzPts val="2220"/>
              <a:buFont typeface="Arial" panose="020B0604020202020204" pitchFamily="34" charset="0"/>
              <a:buChar char="•"/>
            </a:pPr>
            <a:r>
              <a:rPr lang="en-US" sz="2220" dirty="0">
                <a:latin typeface="Times New Roman" panose="02020603050405020304"/>
                <a:ea typeface="Times New Roman" panose="02020603050405020304"/>
                <a:cs typeface="Times New Roman" panose="02020603050405020304"/>
                <a:sym typeface="Times New Roman" panose="02020603050405020304"/>
              </a:rPr>
              <a:t>De-Merits</a:t>
            </a:r>
            <a:endParaRPr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1400"/>
              </a:spcBef>
              <a:spcAft>
                <a:spcPts val="0"/>
              </a:spcAft>
              <a:buClr>
                <a:schemeClr val="tx1">
                  <a:lumMod val="95000"/>
                  <a:lumOff val="5000"/>
                </a:schemeClr>
              </a:buClr>
              <a:buSzPts val="2220"/>
              <a:buFont typeface="Arial" panose="020B0604020202020204" pitchFamily="34" charset="0"/>
              <a:buChar char="•"/>
            </a:pPr>
            <a:r>
              <a:rPr lang="en-US"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Syste</a:t>
            </a:r>
            <a:r>
              <a:rPr lang="en-US" sz="2220" dirty="0">
                <a:latin typeface="Times New Roman" panose="02020603050405020304"/>
                <a:ea typeface="Times New Roman" panose="02020603050405020304"/>
                <a:cs typeface="Times New Roman" panose="02020603050405020304"/>
                <a:sym typeface="Times New Roman" panose="02020603050405020304"/>
              </a:rPr>
              <a:t>m </a:t>
            </a:r>
            <a:endParaRPr lang="en-IN" sz="222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1400"/>
              </a:spcBef>
              <a:spcAft>
                <a:spcPts val="0"/>
              </a:spcAft>
              <a:buClr>
                <a:schemeClr val="tx1">
                  <a:lumMod val="95000"/>
                  <a:lumOff val="5000"/>
                </a:schemeClr>
              </a:buClr>
              <a:buSzPts val="2220"/>
              <a:buFont typeface="Arial" panose="020B0604020202020204" pitchFamily="34" charset="0"/>
              <a:buChar char="•"/>
            </a:pPr>
            <a:r>
              <a:rPr lang="en-IN" sz="2220" dirty="0">
                <a:latin typeface="Times New Roman" panose="02020603050405020304"/>
                <a:ea typeface="Times New Roman" panose="02020603050405020304"/>
                <a:cs typeface="Times New Roman" panose="02020603050405020304"/>
                <a:sym typeface="Times New Roman" panose="02020603050405020304"/>
              </a:rPr>
              <a:t>Merits</a:t>
            </a:r>
            <a:endParaRPr lang="en-IN" sz="222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1400"/>
              </a:spcBef>
              <a:spcAft>
                <a:spcPts val="0"/>
              </a:spcAft>
              <a:buClr>
                <a:schemeClr val="tx1">
                  <a:lumMod val="95000"/>
                  <a:lumOff val="5000"/>
                </a:schemeClr>
              </a:buClr>
              <a:buSzPts val="2220"/>
              <a:buFont typeface="Arial" panose="020B0604020202020204" pitchFamily="34" charset="0"/>
              <a:buChar char="•"/>
            </a:pPr>
            <a:r>
              <a:rPr lang="en-IN" sz="2220" dirty="0">
                <a:latin typeface="Times New Roman" panose="02020603050405020304"/>
                <a:ea typeface="Times New Roman" panose="02020603050405020304"/>
                <a:cs typeface="Times New Roman" panose="02020603050405020304"/>
                <a:sym typeface="Times New Roman" panose="02020603050405020304"/>
              </a:rPr>
              <a:t>Methodology Overview</a:t>
            </a:r>
            <a:endParaRPr lang="en-IN" sz="2220" dirty="0">
              <a:latin typeface="Times New Roman" panose="02020603050405020304"/>
              <a:ea typeface="Times New Roman" panose="02020603050405020304"/>
              <a:cs typeface="Times New Roman" panose="02020603050405020304"/>
              <a:sym typeface="Times New Roman" panose="02020603050405020304"/>
            </a:endParaRPr>
          </a:p>
          <a:p>
            <a:pPr marL="342900" indent="-342900" algn="just">
              <a:lnSpc>
                <a:spcPct val="100000"/>
              </a:lnSpc>
              <a:spcBef>
                <a:spcPts val="1400"/>
              </a:spcBef>
              <a:buClr>
                <a:schemeClr val="tx1">
                  <a:lumMod val="95000"/>
                  <a:lumOff val="5000"/>
                </a:schemeClr>
              </a:buClr>
              <a:buSzPts val="2220"/>
              <a:buFont typeface="Arial" panose="020B0604020202020204" pitchFamily="34" charset="0"/>
              <a:buChar char="•"/>
            </a:pPr>
            <a:r>
              <a:rPr lang="en-IN" sz="2400" dirty="0">
                <a:latin typeface="Times New Roman" panose="02020603050405020304"/>
                <a:ea typeface="Times New Roman" panose="02020603050405020304"/>
                <a:cs typeface="Times New Roman" panose="02020603050405020304"/>
                <a:sym typeface="Times New Roman" panose="02020603050405020304"/>
              </a:rPr>
              <a:t>Literature Survey</a:t>
            </a:r>
            <a:endParaRPr lang="en-IN" sz="240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indent="-342900" algn="just">
              <a:lnSpc>
                <a:spcPct val="100000"/>
              </a:lnSpc>
              <a:spcBef>
                <a:spcPts val="1400"/>
              </a:spcBef>
              <a:buClr>
                <a:schemeClr val="tx1">
                  <a:lumMod val="95000"/>
                  <a:lumOff val="5000"/>
                </a:schemeClr>
              </a:buClr>
              <a:buSzPts val="2220"/>
              <a:buFont typeface="Arial" panose="020B0604020202020204" pitchFamily="34" charset="0"/>
              <a:buChar char="•"/>
            </a:pPr>
            <a:endParaRPr lang="en-IN" sz="2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100000"/>
              </a:lnSpc>
              <a:spcBef>
                <a:spcPts val="1400"/>
              </a:spcBef>
              <a:spcAft>
                <a:spcPts val="0"/>
              </a:spcAft>
              <a:buClr>
                <a:schemeClr val="tx1">
                  <a:lumMod val="95000"/>
                  <a:lumOff val="5000"/>
                </a:schemeClr>
              </a:buClr>
              <a:buSzPts val="2220"/>
              <a:buFont typeface="Arial" panose="020B0604020202020204" pitchFamily="34" charset="0"/>
              <a:buChar char="•"/>
            </a:pPr>
            <a:endParaRPr lang="en-IN" sz="222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40000"/>
              </a:lnSpc>
              <a:spcBef>
                <a:spcPts val="1400"/>
              </a:spcBef>
              <a:spcAft>
                <a:spcPts val="0"/>
              </a:spcAft>
              <a:buSzPts val="2220"/>
              <a:buFont typeface="Times New Roman" panose="02020603050405020304"/>
              <a:buChar char="•"/>
            </a:pPr>
            <a:endParaRPr sz="222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40000"/>
              </a:lnSpc>
              <a:spcBef>
                <a:spcPts val="1400"/>
              </a:spcBef>
              <a:spcAft>
                <a:spcPts val="0"/>
              </a:spcAft>
              <a:buSzPts val="2220"/>
              <a:buNone/>
            </a:pPr>
            <a:endParaRPr sz="222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40000"/>
              </a:lnSpc>
              <a:spcBef>
                <a:spcPts val="1400"/>
              </a:spcBef>
              <a:spcAft>
                <a:spcPts val="0"/>
              </a:spcAft>
              <a:buSzPts val="2400"/>
              <a:buNone/>
            </a:pPr>
            <a:endParaRPr sz="222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01930" algn="l" rtl="0">
              <a:lnSpc>
                <a:spcPct val="40000"/>
              </a:lnSpc>
              <a:spcBef>
                <a:spcPts val="1400"/>
              </a:spcBef>
              <a:spcAft>
                <a:spcPts val="0"/>
              </a:spcAft>
              <a:buSzPts val="2220"/>
              <a:buFont typeface="Arial" panose="020B0604020202020204"/>
              <a:buNone/>
            </a:pPr>
            <a:endParaRPr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01930" algn="l" rtl="0">
              <a:lnSpc>
                <a:spcPct val="40000"/>
              </a:lnSpc>
              <a:spcBef>
                <a:spcPts val="1400"/>
              </a:spcBef>
              <a:spcAft>
                <a:spcPts val="0"/>
              </a:spcAft>
              <a:buSzPts val="2220"/>
              <a:buFont typeface="Arial" panose="020B0604020202020204"/>
              <a:buNone/>
            </a:pPr>
            <a:endParaRPr sz="2220"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09" name="Google Shape;109;p14"/>
          <p:cNvCxnSpPr/>
          <p:nvPr/>
        </p:nvCxnSpPr>
        <p:spPr>
          <a:xfrm>
            <a:off x="63190" y="2420377"/>
            <a:ext cx="12081482" cy="0"/>
          </a:xfrm>
          <a:prstGeom prst="straightConnector1">
            <a:avLst/>
          </a:prstGeom>
          <a:noFill/>
          <a:ln w="12700" cap="flat" cmpd="sng">
            <a:solidFill>
              <a:srgbClr val="3F3F3F"/>
            </a:solidFill>
            <a:prstDash val="solid"/>
            <a:round/>
            <a:headEnd type="none" w="sm" len="sm"/>
            <a:tailEnd type="none" w="sm" len="sm"/>
          </a:ln>
        </p:spPr>
      </p:cxnSp>
      <p:sp>
        <p:nvSpPr>
          <p:cNvPr id="110" name="Google Shape;110;p14"/>
          <p:cNvSpPr txBox="1"/>
          <p:nvPr/>
        </p:nvSpPr>
        <p:spPr>
          <a:xfrm>
            <a:off x="4584065" y="2787650"/>
            <a:ext cx="3384550" cy="496189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000000"/>
              </a:buClr>
              <a:buSzPts val="2220"/>
            </a:pP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Architecture Diagram</a:t>
            </a:r>
            <a:endPar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Data Flow/ER Diagram</a:t>
            </a:r>
            <a:endPar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dirty="0">
                <a:latin typeface="Times New Roman" panose="02020603050405020304"/>
                <a:ea typeface="Times New Roman" panose="02020603050405020304"/>
                <a:cs typeface="Times New Roman" panose="02020603050405020304"/>
                <a:sym typeface="Times New Roman" panose="02020603050405020304"/>
              </a:rPr>
              <a:t>Flow Chart</a:t>
            </a: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UML Diagram</a:t>
            </a:r>
            <a:endPar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Class Diagram</a:t>
            </a:r>
            <a:endPar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Use Case Diagram</a:t>
            </a:r>
            <a:endPar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dirty="0">
                <a:latin typeface="Times New Roman" panose="02020603050405020304"/>
                <a:ea typeface="Times New Roman" panose="02020603050405020304"/>
                <a:cs typeface="Times New Roman" panose="02020603050405020304"/>
                <a:sym typeface="Times New Roman" panose="02020603050405020304"/>
              </a:rPr>
              <a:t>Sequence Diagram</a:t>
            </a: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Ac</a:t>
            </a:r>
            <a:r>
              <a:rPr lang="en-IN" sz="2200" dirty="0">
                <a:latin typeface="Times New Roman" panose="02020603050405020304"/>
                <a:ea typeface="Times New Roman" panose="02020603050405020304"/>
                <a:cs typeface="Times New Roman" panose="02020603050405020304"/>
                <a:sym typeface="Times New Roman" panose="02020603050405020304"/>
              </a:rPr>
              <a:t>tivity Diagram</a:t>
            </a:r>
            <a:endPar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pP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50000"/>
              </a:lnSpc>
              <a:spcBef>
                <a:spcPts val="0"/>
              </a:spcBef>
              <a:spcAft>
                <a:spcPts val="0"/>
              </a:spcAft>
              <a:buClr>
                <a:srgbClr val="000000"/>
              </a:buClr>
              <a:buSzPts val="2200"/>
              <a:buFont typeface="Arial" panose="020B0604020202020204"/>
              <a:buNone/>
            </a:pPr>
            <a:endParaRPr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Google Shape;110;p14"/>
          <p:cNvSpPr txBox="1"/>
          <p:nvPr/>
        </p:nvSpPr>
        <p:spPr>
          <a:xfrm>
            <a:off x="8256240" y="2708920"/>
            <a:ext cx="3384376" cy="504055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rgbClr val="000000"/>
              </a:buClr>
              <a:buSzPts val="2220"/>
            </a:pP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dirty="0">
                <a:latin typeface="Times New Roman" panose="02020603050405020304"/>
                <a:ea typeface="Times New Roman" panose="02020603050405020304"/>
                <a:cs typeface="Times New Roman" panose="02020603050405020304"/>
                <a:sym typeface="Times New Roman" panose="02020603050405020304"/>
              </a:rPr>
              <a:t>Result</a:t>
            </a: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dirty="0">
                <a:latin typeface="Times New Roman" panose="02020603050405020304"/>
                <a:ea typeface="Times New Roman" panose="02020603050405020304"/>
                <a:cs typeface="Times New Roman" panose="02020603050405020304"/>
                <a:sym typeface="Times New Roman" panose="02020603050405020304"/>
              </a:rPr>
              <a:t>Model </a:t>
            </a:r>
            <a:r>
              <a:rPr lang="en-IN" sz="2200" dirty="0" err="1">
                <a:latin typeface="Times New Roman" panose="02020603050405020304"/>
                <a:ea typeface="Times New Roman" panose="02020603050405020304"/>
                <a:cs typeface="Times New Roman" panose="02020603050405020304"/>
                <a:sym typeface="Times New Roman" panose="02020603050405020304"/>
              </a:rPr>
              <a:t>Comparision</a:t>
            </a: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dirty="0">
                <a:latin typeface="Times New Roman" panose="02020603050405020304"/>
                <a:cs typeface="Times New Roman" panose="02020603050405020304"/>
                <a:sym typeface="Times New Roman" panose="02020603050405020304"/>
              </a:rPr>
              <a:t>Future Scope</a:t>
            </a:r>
            <a:endParaRPr lang="en-IN" sz="2200" dirty="0">
              <a:latin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dirty="0">
                <a:latin typeface="Times New Roman" panose="02020603050405020304"/>
                <a:cs typeface="Times New Roman" panose="02020603050405020304"/>
                <a:sym typeface="Times New Roman" panose="02020603050405020304"/>
              </a:rPr>
              <a:t>Conclusion</a:t>
            </a:r>
            <a:endParaRPr lang="en-IN" sz="2200" dirty="0">
              <a:latin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r>
              <a:rPr lang="en-IN" sz="2200" dirty="0">
                <a:latin typeface="Times New Roman" panose="02020603050405020304"/>
                <a:cs typeface="Times New Roman" panose="02020603050405020304"/>
                <a:sym typeface="Times New Roman" panose="02020603050405020304"/>
              </a:rPr>
              <a:t>References</a:t>
            </a:r>
            <a:endParaRPr lang="en-IN" sz="2400" dirty="0">
              <a:latin typeface="+mj-lt"/>
              <a:cs typeface="Times New Roman" panose="02020603050405020304" pitchFamily="18" charset="0"/>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endPar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buFont typeface="Arial" panose="020B0604020202020204" pitchFamily="34" charset="0"/>
              <a:buChar char="•"/>
            </a:pPr>
            <a:endParaRPr lang="en-IN" sz="2200" dirty="0">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50000"/>
              </a:lnSpc>
              <a:spcBef>
                <a:spcPts val="0"/>
              </a:spcBef>
              <a:spcAft>
                <a:spcPts val="0"/>
              </a:spcAft>
              <a:buClr>
                <a:srgbClr val="000000"/>
              </a:buClr>
              <a:buSzPts val="2220"/>
            </a:pPr>
            <a:r>
              <a:rPr lang="en-IN"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50000"/>
              </a:lnSpc>
              <a:spcBef>
                <a:spcPts val="0"/>
              </a:spcBef>
              <a:spcAft>
                <a:spcPts val="0"/>
              </a:spcAft>
              <a:buClr>
                <a:srgbClr val="000000"/>
              </a:buClr>
              <a:buSzPts val="2200"/>
              <a:buFont typeface="Arial" panose="020B0604020202020204"/>
              <a:buNone/>
            </a:pPr>
            <a:endParaRPr sz="22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SEQUENCE DIAGRAM</a:t>
            </a:r>
            <a:endParaRPr lang="en-US" dirty="0"/>
          </a:p>
        </p:txBody>
      </p:sp>
      <p:sp>
        <p:nvSpPr>
          <p:cNvPr id="3" name="Text Placeholder 2"/>
          <p:cNvSpPr>
            <a:spLocks noGrp="1"/>
          </p:cNvSpPr>
          <p:nvPr>
            <p:ph type="body" idx="1"/>
          </p:nvPr>
        </p:nvSpPr>
        <p:spPr/>
        <p:txBody>
          <a:bodyPr/>
          <a:lstStyle/>
          <a:p>
            <a:r>
              <a:rPr lang="en-US" dirty="0"/>
              <a:t> </a:t>
            </a:r>
            <a:endParaRPr lang="en-US" dirty="0"/>
          </a:p>
        </p:txBody>
      </p:sp>
      <p:sp>
        <p:nvSpPr>
          <p:cNvPr id="10" name="TextBox 9"/>
          <p:cNvSpPr txBox="1"/>
          <p:nvPr/>
        </p:nvSpPr>
        <p:spPr>
          <a:xfrm>
            <a:off x="6843197" y="2996952"/>
            <a:ext cx="4581395" cy="1568450"/>
          </a:xfrm>
          <a:prstGeom prst="rect">
            <a:avLst/>
          </a:prstGeom>
          <a:noFill/>
        </p:spPr>
        <p:txBody>
          <a:bodyPr wrap="square">
            <a:spAutoFit/>
          </a:bodyPr>
          <a:lstStyle/>
          <a:p>
            <a:r>
              <a:rPr lang="en-IN" altLang="en-US" sz="1600" b="1" dirty="0">
                <a:latin typeface="Bookman Old Style" panose="02050604050505020204" charset="0"/>
                <a:cs typeface="Bookman Old Style" panose="02050604050505020204" charset="0"/>
              </a:rPr>
              <a:t>DEFINITION:</a:t>
            </a:r>
            <a:endParaRPr lang="en-IN" altLang="en-US" sz="1600" b="1" dirty="0"/>
          </a:p>
          <a:p>
            <a:pPr algn="just"/>
            <a:r>
              <a:rPr lang="en-IN" altLang="en-US" sz="1600" dirty="0">
                <a:latin typeface="Times New Roman" panose="02020603050405020304" pitchFamily="18" charset="0"/>
                <a:cs typeface="Times New Roman" panose="02020603050405020304" pitchFamily="18" charset="0"/>
              </a:rPr>
              <a:t>A sequence diagram shows, as parallel vertical lines (lifelines), different processes or objects that live simultaneously, and, as horizontal arrows, the messages exchanged between them, in the order in which they occur.</a:t>
            </a:r>
            <a:endParaRPr lang="en-I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ACTIVITY DIAGRAM</a:t>
            </a:r>
            <a:endParaRPr lang="en-US" dirty="0"/>
          </a:p>
        </p:txBody>
      </p:sp>
      <p:sp>
        <p:nvSpPr>
          <p:cNvPr id="3" name="Text Placeholder 2"/>
          <p:cNvSpPr>
            <a:spLocks noGrp="1"/>
          </p:cNvSpPr>
          <p:nvPr>
            <p:ph type="body" idx="1"/>
          </p:nvPr>
        </p:nvSpPr>
        <p:spPr/>
        <p:txBody>
          <a:bodyPr/>
          <a:lstStyle/>
          <a:p>
            <a:r>
              <a:rPr lang="en-US" dirty="0"/>
              <a:t> </a:t>
            </a:r>
            <a:endParaRPr lang="en-US" dirty="0"/>
          </a:p>
        </p:txBody>
      </p:sp>
      <p:sp>
        <p:nvSpPr>
          <p:cNvPr id="8" name="TextBox 7"/>
          <p:cNvSpPr txBox="1"/>
          <p:nvPr/>
        </p:nvSpPr>
        <p:spPr>
          <a:xfrm>
            <a:off x="6672064" y="3170144"/>
            <a:ext cx="4581396" cy="829945"/>
          </a:xfrm>
          <a:prstGeom prst="rect">
            <a:avLst/>
          </a:prstGeom>
          <a:noFill/>
        </p:spPr>
        <p:txBody>
          <a:bodyPr wrap="square">
            <a:spAutoFit/>
          </a:bodyPr>
          <a:lstStyle/>
          <a:p>
            <a:pPr algn="just"/>
            <a:r>
              <a:rPr lang="en-IN" altLang="en-US" sz="1600" b="1" dirty="0">
                <a:latin typeface="Bookman Old Style" panose="02050604050505020204" charset="0"/>
                <a:cs typeface="Bookman Old Style" panose="02050604050505020204" charset="0"/>
              </a:rPr>
              <a:t>DEFINITION</a:t>
            </a:r>
            <a:r>
              <a:rPr lang="en-IN" altLang="en-US" sz="1600" b="1" dirty="0"/>
              <a:t>:</a:t>
            </a:r>
            <a:r>
              <a:rPr lang="en-IN" altLang="en-US" sz="1600" dirty="0"/>
              <a:t> </a:t>
            </a:r>
            <a:endParaRPr lang="en-IN" altLang="en-US" sz="1600" dirty="0"/>
          </a:p>
          <a:p>
            <a:pPr algn="just"/>
            <a:r>
              <a:rPr lang="en-US" sz="1600" dirty="0">
                <a:latin typeface="Times New Roman" panose="02020603050405020304" pitchFamily="18" charset="0"/>
                <a:cs typeface="Times New Roman" panose="02020603050405020304" pitchFamily="18" charset="0"/>
              </a:rPr>
              <a:t>Activity diagrams show the flow of one activity to another within a system or process</a:t>
            </a:r>
            <a:r>
              <a:rPr lang="en-IN" sz="1600" dirty="0"/>
              <a:t>.</a:t>
            </a:r>
            <a:endParaRPr lang="en-US" sz="1600" dirty="0"/>
          </a:p>
        </p:txBody>
      </p:sp>
      <p:pic>
        <p:nvPicPr>
          <p:cNvPr id="4" name="Image 37"/>
          <p:cNvPicPr/>
          <p:nvPr/>
        </p:nvPicPr>
        <p:blipFill>
          <a:blip r:embed="rId1" cstate="print"/>
          <a:stretch>
            <a:fillRect/>
          </a:stretch>
        </p:blipFill>
        <p:spPr>
          <a:xfrm>
            <a:off x="2351584" y="1988841"/>
            <a:ext cx="2736304" cy="424847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Text Placeholder 2"/>
          <p:cNvSpPr>
            <a:spLocks noGrp="1"/>
          </p:cNvSpPr>
          <p:nvPr>
            <p:ph type="body" idx="1"/>
          </p:nvPr>
        </p:nvSpPr>
        <p:spPr>
          <a:xfrm>
            <a:off x="8328248" y="3212976"/>
            <a:ext cx="2827432" cy="2592288"/>
          </a:xfrm>
        </p:spPr>
        <p:txBody>
          <a:bodyPr/>
          <a:lstStyle/>
          <a:p>
            <a:r>
              <a:rPr lang="en-US" b="1" dirty="0">
                <a:solidFill>
                  <a:schemeClr val="tx1"/>
                </a:solidFill>
                <a:latin typeface="Bookman Old Style" panose="02050604050505020204" charset="0"/>
                <a:cs typeface="Bookman Old Style" panose="02050604050505020204" charset="0"/>
              </a:rPr>
              <a:t>USER SCREEN</a:t>
            </a:r>
            <a:endParaRPr lang="en-US" b="1" dirty="0">
              <a:solidFill>
                <a:schemeClr val="tx1"/>
              </a:solidFill>
              <a:latin typeface="Bookman Old Style" panose="02050604050505020204" charset="0"/>
              <a:cs typeface="Bookman Old Style" panose="02050604050505020204" charset="0"/>
            </a:endParaRPr>
          </a:p>
        </p:txBody>
      </p:sp>
      <p:pic>
        <p:nvPicPr>
          <p:cNvPr id="4" name="Image 55"/>
          <p:cNvPicPr/>
          <p:nvPr/>
        </p:nvPicPr>
        <p:blipFill>
          <a:blip r:embed="rId1" cstate="print"/>
          <a:stretch>
            <a:fillRect/>
          </a:stretch>
        </p:blipFill>
        <p:spPr>
          <a:xfrm>
            <a:off x="1097281" y="1919498"/>
            <a:ext cx="7230968" cy="41382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Text Placeholder 2"/>
          <p:cNvSpPr>
            <a:spLocks noGrp="1"/>
          </p:cNvSpPr>
          <p:nvPr>
            <p:ph type="body" idx="1"/>
          </p:nvPr>
        </p:nvSpPr>
        <p:spPr>
          <a:xfrm>
            <a:off x="8328248" y="3212976"/>
            <a:ext cx="2827432" cy="2592288"/>
          </a:xfrm>
        </p:spPr>
        <p:txBody>
          <a:bodyPr/>
          <a:lstStyle/>
          <a:p>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Model</a:t>
            </a:r>
            <a:r>
              <a:rPr lang="en-US" sz="1800" b="1" spc="-4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detecting</a:t>
            </a:r>
            <a:r>
              <a:rPr lang="en-US" sz="1800" b="1" spc="-1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no</a:t>
            </a:r>
            <a:r>
              <a:rPr lang="en-US" sz="1800" b="1" spc="-3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occurrence</a:t>
            </a:r>
            <a:r>
              <a:rPr lang="en-US" sz="1800" b="1" spc="-2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of</a:t>
            </a:r>
            <a:r>
              <a:rPr lang="en-US" sz="1800" b="1" spc="-2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any</a:t>
            </a:r>
            <a:r>
              <a:rPr lang="en-US" sz="1800" b="1" spc="-2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accident</a:t>
            </a:r>
            <a:r>
              <a:rPr lang="en-US" sz="1800" b="1" spc="-2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from</a:t>
            </a:r>
            <a:r>
              <a:rPr lang="en-US" sz="1800" b="1" spc="-3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the</a:t>
            </a:r>
            <a:r>
              <a:rPr lang="en-US" sz="1800" b="1" spc="-2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input</a:t>
            </a:r>
            <a:r>
              <a:rPr lang="en-US" sz="1800" b="1" spc="-1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spc="-1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video</a:t>
            </a:r>
            <a:endParaRPr lang="en-IN" b="1" dirty="0">
              <a:solidFill>
                <a:schemeClr val="tx1"/>
              </a:solidFill>
              <a:latin typeface="Bookman Old Style" panose="02050604050505020204" charset="0"/>
              <a:cs typeface="Bookman Old Style" panose="02050604050505020204" charset="0"/>
            </a:endParaRPr>
          </a:p>
        </p:txBody>
      </p:sp>
      <p:pic>
        <p:nvPicPr>
          <p:cNvPr id="5" name="Image 63"/>
          <p:cNvPicPr/>
          <p:nvPr/>
        </p:nvPicPr>
        <p:blipFill>
          <a:blip r:embed="rId1" cstate="print"/>
          <a:stretch>
            <a:fillRect/>
          </a:stretch>
        </p:blipFill>
        <p:spPr>
          <a:xfrm>
            <a:off x="1199456" y="2033618"/>
            <a:ext cx="7128792" cy="37477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Text Placeholder 2"/>
          <p:cNvSpPr>
            <a:spLocks noGrp="1"/>
          </p:cNvSpPr>
          <p:nvPr>
            <p:ph type="body" idx="1"/>
          </p:nvPr>
        </p:nvSpPr>
        <p:spPr>
          <a:xfrm>
            <a:off x="8328248" y="3212976"/>
            <a:ext cx="2827432" cy="2592288"/>
          </a:xfrm>
        </p:spPr>
        <p:txBody>
          <a:bodyPr/>
          <a:lstStyle/>
          <a:p>
            <a:pPr marR="83185" algn="l">
              <a:lnSpc>
                <a:spcPct val="100000"/>
              </a:lnSpc>
              <a:spcBef>
                <a:spcPts val="965"/>
              </a:spcBef>
              <a:buNone/>
            </a:pPr>
            <a:r>
              <a:rPr lang="en-US" sz="1800" b="1"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Model</a:t>
            </a:r>
            <a:r>
              <a:rPr lang="en-US" sz="1800" b="1" spc="-4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detecting</a:t>
            </a:r>
            <a:r>
              <a:rPr lang="en-US" sz="1800" b="1" spc="-3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the occurrence</a:t>
            </a:r>
            <a:r>
              <a:rPr lang="en-US" sz="1800" b="1" spc="-4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of</a:t>
            </a:r>
            <a:r>
              <a:rPr lang="en-US" sz="1800" b="1" spc="-3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accident </a:t>
            </a:r>
            <a:r>
              <a:rPr lang="en-US" sz="1800" b="1" spc="-2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and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pushing</a:t>
            </a:r>
            <a:r>
              <a:rPr lang="en-US" sz="1800" b="1" spc="-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sound</a:t>
            </a:r>
            <a:r>
              <a:rPr lang="en-US" sz="1800" b="1" spc="-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spc="-1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alerts</a:t>
            </a:r>
            <a:endParaRPr lang="en-IN" sz="1800" dirty="0">
              <a:solidFill>
                <a:schemeClr val="tx1"/>
              </a:solidFill>
              <a:effectLst/>
              <a:latin typeface="Bookman Old Style" panose="02050604050505020204" charset="0"/>
              <a:ea typeface="Times New Roman" panose="02020603050405020304" pitchFamily="18" charset="0"/>
              <a:cs typeface="Bookman Old Style" panose="02050604050505020204" charset="0"/>
            </a:endParaRPr>
          </a:p>
          <a:p>
            <a:pPr marR="83185" algn="l">
              <a:lnSpc>
                <a:spcPct val="100000"/>
              </a:lnSpc>
              <a:spcBef>
                <a:spcPts val="965"/>
              </a:spcBef>
              <a:buNone/>
            </a:pPr>
            <a:endParaRPr lang="en-IN" b="1" dirty="0">
              <a:solidFill>
                <a:schemeClr val="tx1"/>
              </a:solidFill>
              <a:latin typeface="Bookman Old Style" panose="02050604050505020204" charset="0"/>
              <a:cs typeface="Bookman Old Style" panose="02050604050505020204" charset="0"/>
            </a:endParaRPr>
          </a:p>
        </p:txBody>
      </p:sp>
      <p:pic>
        <p:nvPicPr>
          <p:cNvPr id="4" name="Image 65"/>
          <p:cNvPicPr/>
          <p:nvPr/>
        </p:nvPicPr>
        <p:blipFill>
          <a:blip r:embed="rId1" cstate="print"/>
          <a:stretch>
            <a:fillRect/>
          </a:stretch>
        </p:blipFill>
        <p:spPr>
          <a:xfrm>
            <a:off x="1199456" y="2132856"/>
            <a:ext cx="7128792" cy="367240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Text Placeholder 2"/>
          <p:cNvSpPr>
            <a:spLocks noGrp="1"/>
          </p:cNvSpPr>
          <p:nvPr>
            <p:ph type="body" idx="1"/>
          </p:nvPr>
        </p:nvSpPr>
        <p:spPr>
          <a:xfrm>
            <a:off x="6528048" y="2780928"/>
            <a:ext cx="3096344" cy="2592288"/>
          </a:xfrm>
        </p:spPr>
        <p:txBody>
          <a:bodyPr/>
          <a:lstStyle/>
          <a:p>
            <a:pPr algn="l"/>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Message</a:t>
            </a:r>
            <a:r>
              <a:rPr lang="en-US" sz="1800" b="1" spc="-6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sent</a:t>
            </a:r>
            <a:r>
              <a:rPr lang="en-US" sz="1800" b="1" spc="-5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to</a:t>
            </a:r>
            <a:r>
              <a:rPr lang="en-US" sz="1800" b="1" spc="-5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the</a:t>
            </a:r>
            <a:r>
              <a:rPr lang="en-US" sz="1800" b="1" spc="-5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emergency</a:t>
            </a:r>
            <a:r>
              <a:rPr lang="en-US" sz="1800" b="1" spc="-55"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contacts</a:t>
            </a:r>
            <a:r>
              <a:rPr lang="en-US" sz="1800" b="1" spc="-5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 </a:t>
            </a:r>
            <a:r>
              <a:rPr lang="en-US" sz="1800" b="1" dirty="0">
                <a:solidFill>
                  <a:schemeClr val="tx1"/>
                </a:solidFill>
                <a:effectLst/>
                <a:latin typeface="Bookman Old Style" panose="02050604050505020204" charset="0"/>
                <a:ea typeface="Times New Roman" panose="02020603050405020304" pitchFamily="18" charset="0"/>
                <a:cs typeface="Bookman Old Style" panose="02050604050505020204" charset="0"/>
              </a:rPr>
              <a:t>and registered numbers after the occurrence of the </a:t>
            </a:r>
            <a:r>
              <a:rPr lang="en-US" sz="1800" b="1" spc="-10" dirty="0">
                <a:solidFill>
                  <a:schemeClr val="tx1"/>
                </a:solidFill>
                <a:effectLst/>
                <a:latin typeface="Bookman Old Style" panose="02050604050505020204" charset="0"/>
                <a:ea typeface="Times New Roman" panose="02020603050405020304" pitchFamily="18" charset="0"/>
                <a:cs typeface="Bookman Old Style" panose="02050604050505020204" charset="0"/>
              </a:rPr>
              <a:t>accident</a:t>
            </a:r>
            <a:endParaRPr lang="en-IN" sz="1800" dirty="0">
              <a:solidFill>
                <a:schemeClr val="tx1"/>
              </a:solidFill>
              <a:effectLst/>
              <a:latin typeface="Bookman Old Style" panose="02050604050505020204" charset="0"/>
              <a:ea typeface="Times New Roman" panose="02020603050405020304" pitchFamily="18" charset="0"/>
              <a:cs typeface="Bookman Old Style" panose="02050604050505020204" charset="0"/>
            </a:endParaRPr>
          </a:p>
          <a:p>
            <a:pPr algn="l"/>
            <a:endParaRPr lang="en-IN" b="1" dirty="0">
              <a:solidFill>
                <a:schemeClr val="tx1"/>
              </a:solidFill>
              <a:latin typeface="Bookman Old Style" panose="02050604050505020204" charset="0"/>
              <a:cs typeface="Bookman Old Style" panose="02050604050505020204" charset="0"/>
            </a:endParaRPr>
          </a:p>
        </p:txBody>
      </p:sp>
      <p:pic>
        <p:nvPicPr>
          <p:cNvPr id="4" name="Image 67"/>
          <p:cNvPicPr/>
          <p:nvPr/>
        </p:nvPicPr>
        <p:blipFill>
          <a:blip r:embed="rId1" cstate="print"/>
          <a:stretch>
            <a:fillRect/>
          </a:stretch>
        </p:blipFill>
        <p:spPr>
          <a:xfrm>
            <a:off x="1913890" y="2035175"/>
            <a:ext cx="3669030" cy="42322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6755" y="408940"/>
            <a:ext cx="2751455" cy="593090"/>
          </a:xfrm>
          <a:prstGeom prst="rect">
            <a:avLst/>
          </a:prstGeom>
          <a:noFill/>
        </p:spPr>
        <p:txBody>
          <a:bodyPr wrap="square" rtlCol="0">
            <a:noAutofit/>
          </a:bodyPr>
          <a:lstStyle/>
          <a:p>
            <a:r>
              <a:rPr lang="en-IN" sz="1800" b="1" dirty="0">
                <a:latin typeface="Bookman Old Style" panose="02050604050505020204" charset="0"/>
                <a:cs typeface="Bookman Old Style" panose="02050604050505020204" charset="0"/>
              </a:rPr>
              <a:t>Model </a:t>
            </a:r>
            <a:r>
              <a:rPr lang="en-IN" sz="1800" b="1" dirty="0" err="1">
                <a:latin typeface="Bookman Old Style" panose="02050604050505020204" charset="0"/>
                <a:cs typeface="Bookman Old Style" panose="02050604050505020204" charset="0"/>
              </a:rPr>
              <a:t>Comparision</a:t>
            </a:r>
            <a:r>
              <a:rPr lang="en-IN" sz="1800" b="1" dirty="0">
                <a:latin typeface="Bookman Old Style" panose="02050604050505020204" charset="0"/>
                <a:cs typeface="Bookman Old Style" panose="02050604050505020204" charset="0"/>
              </a:rPr>
              <a:t> :</a:t>
            </a:r>
            <a:endParaRPr lang="en-IN" sz="1800" b="1" dirty="0">
              <a:latin typeface="Bookman Old Style" panose="02050604050505020204" charset="0"/>
              <a:cs typeface="Bookman Old Style" panose="02050604050505020204" charset="0"/>
            </a:endParaRPr>
          </a:p>
        </p:txBody>
      </p:sp>
      <p:sp>
        <p:nvSpPr>
          <p:cNvPr id="3" name="TextBox 2"/>
          <p:cNvSpPr txBox="1"/>
          <p:nvPr/>
        </p:nvSpPr>
        <p:spPr>
          <a:xfrm>
            <a:off x="423949" y="1170411"/>
            <a:ext cx="5594465" cy="4723130"/>
          </a:xfrm>
          <a:prstGeom prst="rect">
            <a:avLst/>
          </a:prstGeom>
          <a:noFill/>
        </p:spPr>
        <p:txBody>
          <a:bodyPr wrap="square" rtlCol="0">
            <a:spAutoFit/>
          </a:bodyPr>
          <a:lstStyle/>
          <a:p>
            <a:pPr>
              <a:lnSpc>
                <a:spcPct val="107000"/>
              </a:lnSpc>
              <a:spcAft>
                <a:spcPts val="800"/>
              </a:spcAft>
              <a:buNone/>
            </a:pPr>
            <a:r>
              <a:rPr lang="en-IN" sz="1600" kern="100" dirty="0">
                <a:effectLst/>
                <a:latin typeface="+mj-lt"/>
                <a:ea typeface="Calibri" panose="020F0502020204030204" charset="0"/>
                <a:cs typeface="Times New Roman" panose="02020603050405020304" pitchFamily="18" charset="0"/>
              </a:rPr>
              <a:t>  </a:t>
            </a:r>
            <a:r>
              <a:rPr lang="en-IN" sz="1600" b="1" kern="100" dirty="0">
                <a:effectLst/>
                <a:latin typeface="Bookman Old Style" panose="02050604050505020204" charset="0"/>
                <a:ea typeface="Calibri" panose="020F0502020204030204" charset="0"/>
                <a:cs typeface="Bookman Old Style" panose="02050604050505020204" charset="0"/>
              </a:rPr>
              <a:t>Using only </a:t>
            </a:r>
            <a:r>
              <a:rPr lang="en-IN" sz="1600" b="1" kern="100" dirty="0">
                <a:latin typeface="Bookman Old Style" panose="02050604050505020204" charset="0"/>
                <a:ea typeface="Calibri" panose="020F0502020204030204" charset="0"/>
                <a:cs typeface="Bookman Old Style" panose="02050604050505020204" charset="0"/>
              </a:rPr>
              <a:t>KNN</a:t>
            </a:r>
            <a:r>
              <a:rPr lang="en-IN" sz="1600" b="1" kern="100" dirty="0">
                <a:effectLst/>
                <a:latin typeface="Bookman Old Style" panose="02050604050505020204" charset="0"/>
                <a:ea typeface="Calibri" panose="020F0502020204030204" charset="0"/>
                <a:cs typeface="Bookman Old Style" panose="02050604050505020204" charset="0"/>
              </a:rPr>
              <a:t>:</a:t>
            </a:r>
            <a:endParaRPr lang="en-IN" sz="1600" kern="100" dirty="0">
              <a:effectLst/>
              <a:latin typeface="Bookman Old Style" panose="02050604050505020204" charset="0"/>
              <a:ea typeface="Calibri" panose="020F0502020204030204" charset="0"/>
              <a:cs typeface="Bookman Old Style" panose="0205060405050502020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charset="0"/>
                <a:cs typeface="Times New Roman" panose="02020603050405020304" pitchFamily="18" charset="0"/>
              </a:rPr>
              <a:t>Accuracy: </a:t>
            </a:r>
            <a:r>
              <a:rPr lang="en-IN" sz="1600" b="1" kern="100" dirty="0">
                <a:latin typeface="Times New Roman" panose="02020603050405020304" pitchFamily="18" charset="0"/>
                <a:ea typeface="Calibri" panose="020F0502020204030204" charset="0"/>
                <a:cs typeface="Times New Roman" panose="02020603050405020304" pitchFamily="18" charset="0"/>
              </a:rPr>
              <a:t>80 </a:t>
            </a:r>
            <a:r>
              <a:rPr lang="en-IN" sz="1600" b="1" kern="100" dirty="0">
                <a:effectLst/>
                <a:latin typeface="Times New Roman" panose="02020603050405020304" pitchFamily="18" charset="0"/>
                <a:ea typeface="Calibri" panose="020F0502020204030204"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latin typeface="Times New Roman" panose="02020603050405020304" pitchFamily="18" charset="0"/>
                <a:ea typeface="Calibri" panose="020F0502020204030204" charset="0"/>
                <a:cs typeface="Times New Roman" panose="02020603050405020304" pitchFamily="18" charset="0"/>
              </a:rPr>
              <a:t>P</a:t>
            </a:r>
            <a:r>
              <a:rPr lang="en-IN" sz="1600" kern="100" dirty="0">
                <a:effectLst/>
                <a:latin typeface="Times New Roman" panose="02020603050405020304" pitchFamily="18" charset="0"/>
                <a:ea typeface="Calibri" panose="020F0502020204030204" charset="0"/>
                <a:cs typeface="Times New Roman" panose="02020603050405020304" pitchFamily="18" charset="0"/>
              </a:rPr>
              <a:t>recision: </a:t>
            </a:r>
            <a:r>
              <a:rPr lang="en-IN" sz="1600" b="1" kern="100" dirty="0">
                <a:latin typeface="Times New Roman" panose="02020603050405020304" pitchFamily="18" charset="0"/>
                <a:ea typeface="Calibri" panose="020F0502020204030204" charset="0"/>
                <a:cs typeface="Times New Roman" panose="02020603050405020304" pitchFamily="18" charset="0"/>
              </a:rPr>
              <a:t>81 </a:t>
            </a:r>
            <a:r>
              <a:rPr lang="en-IN" sz="1600" b="1" kern="100" dirty="0">
                <a:effectLst/>
                <a:latin typeface="Times New Roman" panose="02020603050405020304" pitchFamily="18" charset="0"/>
                <a:ea typeface="Calibri" panose="020F0502020204030204"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charset="0"/>
                <a:cs typeface="Times New Roman" panose="02020603050405020304" pitchFamily="18" charset="0"/>
              </a:rPr>
              <a:t>Recall: </a:t>
            </a:r>
            <a:r>
              <a:rPr lang="en-IN" sz="1600" b="1" kern="100" dirty="0">
                <a:latin typeface="Times New Roman" panose="02020603050405020304" pitchFamily="18" charset="0"/>
                <a:ea typeface="Calibri" panose="020F0502020204030204" charset="0"/>
                <a:cs typeface="Times New Roman" panose="02020603050405020304" pitchFamily="18" charset="0"/>
              </a:rPr>
              <a:t>79 %</a:t>
            </a:r>
            <a:endParaRPr lang="en-IN" sz="1600" kern="100" dirty="0">
              <a:effectLst/>
              <a:latin typeface="Times New Roman" panose="02020603050405020304" pitchFamily="18" charset="0"/>
              <a:ea typeface="Calibri" panose="020F0502020204030204" charset="0"/>
              <a:cs typeface="Times New Roman" panose="02020603050405020304" pitchFamily="18" charset="0"/>
            </a:endParaRPr>
          </a:p>
          <a:p>
            <a:pPr>
              <a:lnSpc>
                <a:spcPct val="107000"/>
              </a:lnSpc>
              <a:spcAft>
                <a:spcPts val="800"/>
              </a:spcAft>
              <a:buNone/>
            </a:pPr>
            <a:r>
              <a:rPr lang="en-IN" sz="1600" kern="100" dirty="0">
                <a:effectLst/>
                <a:latin typeface="+mj-lt"/>
                <a:ea typeface="Calibri" panose="020F0502020204030204" charset="0"/>
                <a:cs typeface="Times New Roman" panose="02020603050405020304" pitchFamily="18" charset="0"/>
              </a:rPr>
              <a:t> </a:t>
            </a:r>
            <a:r>
              <a:rPr lang="en-IN" sz="1600" kern="100" dirty="0">
                <a:effectLst/>
                <a:latin typeface="Bookman Old Style" panose="02050604050505020204" charset="0"/>
                <a:ea typeface="Calibri" panose="020F0502020204030204" charset="0"/>
                <a:cs typeface="Bookman Old Style" panose="02050604050505020204" charset="0"/>
              </a:rPr>
              <a:t> </a:t>
            </a:r>
            <a:r>
              <a:rPr lang="en-IN" sz="1600" b="1" kern="100" dirty="0">
                <a:effectLst/>
                <a:latin typeface="Bookman Old Style" panose="02050604050505020204" charset="0"/>
                <a:ea typeface="Calibri" panose="020F0502020204030204" charset="0"/>
                <a:cs typeface="Bookman Old Style" panose="02050604050505020204" charset="0"/>
              </a:rPr>
              <a:t>Using only </a:t>
            </a:r>
            <a:r>
              <a:rPr lang="en-IN" sz="1600" b="1" kern="100" dirty="0">
                <a:latin typeface="Bookman Old Style" panose="02050604050505020204" charset="0"/>
                <a:ea typeface="Calibri" panose="020F0502020204030204" charset="0"/>
                <a:cs typeface="Bookman Old Style" panose="02050604050505020204" charset="0"/>
              </a:rPr>
              <a:t>SVM</a:t>
            </a:r>
            <a:r>
              <a:rPr lang="en-IN" sz="1600" b="1" kern="100" dirty="0">
                <a:effectLst/>
                <a:latin typeface="Bookman Old Style" panose="02050604050505020204" charset="0"/>
                <a:ea typeface="Calibri" panose="020F0502020204030204" charset="0"/>
                <a:cs typeface="Bookman Old Style" panose="02050604050505020204" charset="0"/>
              </a:rPr>
              <a:t>:</a:t>
            </a:r>
            <a:endParaRPr lang="en-IN" sz="1600" kern="100" dirty="0">
              <a:effectLst/>
              <a:latin typeface="Bookman Old Style" panose="02050604050505020204" charset="0"/>
              <a:ea typeface="Calibri" panose="020F0502020204030204" charset="0"/>
              <a:cs typeface="Bookman Old Style" panose="0205060405050502020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charset="0"/>
                <a:cs typeface="Times New Roman" panose="02020603050405020304" pitchFamily="18" charset="0"/>
              </a:rPr>
              <a:t>Accuracy: </a:t>
            </a:r>
            <a:r>
              <a:rPr lang="en-IN" sz="1600" b="1" kern="100" dirty="0">
                <a:effectLst/>
                <a:latin typeface="Times New Roman" panose="02020603050405020304" pitchFamily="18" charset="0"/>
                <a:ea typeface="Calibri" panose="020F0502020204030204" charset="0"/>
                <a:cs typeface="Times New Roman" panose="02020603050405020304" pitchFamily="18" charset="0"/>
              </a:rPr>
              <a:t>85</a:t>
            </a:r>
            <a:r>
              <a:rPr lang="en-IN" sz="1600" b="1" kern="100" dirty="0">
                <a:latin typeface="Times New Roman" panose="02020603050405020304" pitchFamily="18" charset="0"/>
                <a:ea typeface="Calibri" panose="020F0502020204030204" charset="0"/>
                <a:cs typeface="Times New Roman" panose="02020603050405020304" pitchFamily="18" charset="0"/>
              </a:rPr>
              <a:t> </a:t>
            </a:r>
            <a:r>
              <a:rPr lang="en-IN" sz="1600" b="1" kern="100" dirty="0">
                <a:effectLst/>
                <a:latin typeface="Times New Roman" panose="02020603050405020304" pitchFamily="18" charset="0"/>
                <a:ea typeface="Calibri" panose="020F0502020204030204"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latin typeface="Times New Roman" panose="02020603050405020304" pitchFamily="18" charset="0"/>
                <a:ea typeface="Calibri" panose="020F0502020204030204" charset="0"/>
                <a:cs typeface="Times New Roman" panose="02020603050405020304" pitchFamily="18" charset="0"/>
              </a:rPr>
              <a:t>precision</a:t>
            </a:r>
            <a:r>
              <a:rPr lang="en-IN" sz="1600" kern="100" dirty="0">
                <a:effectLst/>
                <a:latin typeface="Times New Roman" panose="02020603050405020304" pitchFamily="18" charset="0"/>
                <a:ea typeface="Calibri" panose="020F0502020204030204" charset="0"/>
                <a:cs typeface="Times New Roman" panose="02020603050405020304" pitchFamily="18" charset="0"/>
              </a:rPr>
              <a:t>: </a:t>
            </a:r>
            <a:r>
              <a:rPr lang="en-IN" sz="1600" b="1" kern="100" dirty="0">
                <a:latin typeface="Times New Roman" panose="02020603050405020304" pitchFamily="18" charset="0"/>
                <a:ea typeface="Calibri" panose="020F0502020204030204" charset="0"/>
                <a:cs typeface="Times New Roman" panose="02020603050405020304" pitchFamily="18" charset="0"/>
              </a:rPr>
              <a:t>86</a:t>
            </a:r>
            <a:r>
              <a:rPr lang="en-IN" sz="1600" b="1" kern="100" dirty="0">
                <a:effectLst/>
                <a:latin typeface="Times New Roman" panose="02020603050405020304" pitchFamily="18" charset="0"/>
                <a:ea typeface="Calibri" panose="020F0502020204030204"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charset="0"/>
                <a:cs typeface="Times New Roman" panose="02020603050405020304" pitchFamily="18" charset="0"/>
              </a:rPr>
              <a:t>Recall: </a:t>
            </a:r>
            <a:r>
              <a:rPr lang="en-IN" sz="1600" b="1" kern="100" dirty="0">
                <a:latin typeface="Times New Roman" panose="02020603050405020304" pitchFamily="18" charset="0"/>
                <a:ea typeface="Calibri" panose="020F0502020204030204" charset="0"/>
                <a:cs typeface="Times New Roman" panose="02020603050405020304" pitchFamily="18" charset="0"/>
              </a:rPr>
              <a:t>83 %</a:t>
            </a:r>
            <a:endParaRPr lang="en-IN" sz="1600" kern="100" dirty="0">
              <a:effectLst/>
              <a:latin typeface="Times New Roman" panose="02020603050405020304" pitchFamily="18" charset="0"/>
              <a:ea typeface="Calibri" panose="020F0502020204030204" charset="0"/>
              <a:cs typeface="Times New Roman" panose="02020603050405020304" pitchFamily="18" charset="0"/>
            </a:endParaRPr>
          </a:p>
          <a:p>
            <a:pPr>
              <a:lnSpc>
                <a:spcPct val="107000"/>
              </a:lnSpc>
              <a:spcAft>
                <a:spcPts val="800"/>
              </a:spcAft>
              <a:buNone/>
            </a:pPr>
            <a:r>
              <a:rPr lang="en-IN" sz="1600" kern="100" dirty="0">
                <a:effectLst/>
                <a:latin typeface="+mj-lt"/>
                <a:ea typeface="Calibri" panose="020F0502020204030204" charset="0"/>
                <a:cs typeface="Times New Roman" panose="02020603050405020304" pitchFamily="18" charset="0"/>
              </a:rPr>
              <a:t>  </a:t>
            </a:r>
            <a:r>
              <a:rPr lang="en-IN" sz="1600" b="1" kern="100" dirty="0">
                <a:effectLst/>
                <a:latin typeface="Bookman Old Style" panose="02050604050505020204" charset="0"/>
                <a:ea typeface="Calibri" panose="020F0502020204030204" charset="0"/>
                <a:cs typeface="Bookman Old Style" panose="02050604050505020204" charset="0"/>
              </a:rPr>
              <a:t>Using only </a:t>
            </a:r>
            <a:r>
              <a:rPr lang="en-IN" sz="1600" b="1" kern="100" dirty="0">
                <a:latin typeface="Bookman Old Style" panose="02050604050505020204" charset="0"/>
                <a:ea typeface="Calibri" panose="020F0502020204030204" charset="0"/>
                <a:cs typeface="Bookman Old Style" panose="02050604050505020204" charset="0"/>
              </a:rPr>
              <a:t>CNN</a:t>
            </a:r>
            <a:endParaRPr lang="en-IN" sz="1600" kern="100" dirty="0">
              <a:effectLst/>
              <a:latin typeface="Bookman Old Style" panose="02050604050505020204" charset="0"/>
              <a:ea typeface="Calibri" panose="020F0502020204030204" charset="0"/>
              <a:cs typeface="Bookman Old Style" panose="0205060405050502020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charset="0"/>
                <a:cs typeface="Times New Roman" panose="02020603050405020304" pitchFamily="18" charset="0"/>
              </a:rPr>
              <a:t>Accuracy: </a:t>
            </a:r>
            <a:r>
              <a:rPr lang="en-IN" sz="1600" b="1" kern="100" dirty="0">
                <a:latin typeface="Times New Roman" panose="02020603050405020304" pitchFamily="18" charset="0"/>
                <a:ea typeface="Calibri" panose="020F0502020204030204" charset="0"/>
                <a:cs typeface="Times New Roman" panose="02020603050405020304" pitchFamily="18" charset="0"/>
              </a:rPr>
              <a:t>92 </a:t>
            </a:r>
            <a:r>
              <a:rPr lang="en-IN" sz="1600" b="1" kern="100" dirty="0">
                <a:effectLst/>
                <a:latin typeface="Times New Roman" panose="02020603050405020304" pitchFamily="18" charset="0"/>
                <a:ea typeface="Calibri" panose="020F0502020204030204"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latin typeface="Times New Roman" panose="02020603050405020304" pitchFamily="18" charset="0"/>
                <a:ea typeface="Calibri" panose="020F0502020204030204" charset="0"/>
                <a:cs typeface="Times New Roman" panose="02020603050405020304" pitchFamily="18" charset="0"/>
              </a:rPr>
              <a:t>Precision</a:t>
            </a:r>
            <a:r>
              <a:rPr lang="en-IN" sz="1600" kern="100" dirty="0">
                <a:effectLst/>
                <a:latin typeface="Times New Roman" panose="02020603050405020304" pitchFamily="18" charset="0"/>
                <a:ea typeface="Calibri" panose="020F0502020204030204" charset="0"/>
                <a:cs typeface="Times New Roman" panose="02020603050405020304" pitchFamily="18" charset="0"/>
              </a:rPr>
              <a:t>: </a:t>
            </a:r>
            <a:r>
              <a:rPr lang="en-IN" sz="1600" b="1" kern="100" dirty="0">
                <a:latin typeface="Times New Roman" panose="02020603050405020304" pitchFamily="18" charset="0"/>
                <a:ea typeface="Calibri" panose="020F0502020204030204" charset="0"/>
                <a:cs typeface="Times New Roman" panose="02020603050405020304" pitchFamily="18" charset="0"/>
              </a:rPr>
              <a:t>93 </a:t>
            </a:r>
            <a:r>
              <a:rPr lang="en-IN" sz="1600" b="1" kern="100" dirty="0">
                <a:effectLst/>
                <a:latin typeface="Times New Roman" panose="02020603050405020304" pitchFamily="18" charset="0"/>
                <a:ea typeface="Calibri" panose="020F0502020204030204"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charset="0"/>
                <a:cs typeface="Times New Roman" panose="02020603050405020304" pitchFamily="18" charset="0"/>
              </a:rPr>
              <a:t>Recall: </a:t>
            </a:r>
            <a:r>
              <a:rPr lang="en-IN" sz="1600" b="1" kern="100" dirty="0">
                <a:latin typeface="Times New Roman" panose="02020603050405020304" pitchFamily="18" charset="0"/>
                <a:ea typeface="Calibri" panose="020F0502020204030204" charset="0"/>
                <a:cs typeface="Times New Roman" panose="02020603050405020304" pitchFamily="18" charset="0"/>
              </a:rPr>
              <a:t>90 %</a:t>
            </a:r>
            <a:r>
              <a:rPr lang="en-IN" sz="1600" kern="100" dirty="0">
                <a:effectLst/>
                <a:latin typeface="+mj-lt"/>
                <a:ea typeface="Calibri" panose="020F0502020204030204" charset="0"/>
                <a:cs typeface="Times New Roman" panose="02020603050405020304" pitchFamily="18" charset="0"/>
              </a:rPr>
              <a:t> </a:t>
            </a:r>
            <a:endParaRPr lang="en-IN" sz="1600" kern="100" dirty="0">
              <a:effectLst/>
              <a:latin typeface="+mj-lt"/>
              <a:ea typeface="Calibri" panose="020F0502020204030204" charset="0"/>
              <a:cs typeface="Times New Roman" panose="02020603050405020304" pitchFamily="18" charset="0"/>
            </a:endParaRPr>
          </a:p>
          <a:p>
            <a:endParaRPr lang="en-IN" sz="1600" dirty="0">
              <a:latin typeface="+mj-lt"/>
              <a:cs typeface="Times New Roman" panose="02020603050405020304" pitchFamily="18" charset="0"/>
            </a:endParaRPr>
          </a:p>
        </p:txBody>
      </p:sp>
      <p:sp>
        <p:nvSpPr>
          <p:cNvPr id="11" name="TextBox 10"/>
          <p:cNvSpPr txBox="1"/>
          <p:nvPr/>
        </p:nvSpPr>
        <p:spPr>
          <a:xfrm>
            <a:off x="5735660" y="2802156"/>
            <a:ext cx="1338349"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K</a:t>
            </a:r>
            <a:r>
              <a:rPr lang="en-IN" sz="1600" b="1" dirty="0">
                <a:latin typeface="Times New Roman" panose="02020603050405020304" pitchFamily="18" charset="0"/>
                <a:cs typeface="Times New Roman" panose="02020603050405020304" pitchFamily="18" charset="0"/>
              </a:rPr>
              <a:t>NN</a:t>
            </a:r>
            <a:endParaRPr lang="en-IN" sz="16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9696416" y="2852321"/>
            <a:ext cx="115173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a:t>
            </a:r>
            <a:r>
              <a:rPr lang="en-IN" sz="1600" b="1" dirty="0">
                <a:latin typeface="Times New Roman" panose="02020603050405020304" pitchFamily="18" charset="0"/>
                <a:cs typeface="Times New Roman" panose="02020603050405020304" pitchFamily="18" charset="0"/>
              </a:rPr>
              <a:t>VM</a:t>
            </a:r>
            <a:endParaRPr lang="en-IN" sz="16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8237912" y="6379433"/>
            <a:ext cx="111390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MSPEC</a:t>
            </a:r>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659755" y="3164840"/>
            <a:ext cx="4571365" cy="2926080"/>
          </a:xfrm>
          <a:prstGeom prst="rect">
            <a:avLst/>
          </a:prstGeom>
        </p:spPr>
      </p:pic>
      <p:sp>
        <p:nvSpPr>
          <p:cNvPr id="7" name="TextBox 6"/>
          <p:cNvSpPr txBox="1"/>
          <p:nvPr/>
        </p:nvSpPr>
        <p:spPr>
          <a:xfrm>
            <a:off x="7824470" y="5975985"/>
            <a:ext cx="1338580" cy="403225"/>
          </a:xfrm>
          <a:prstGeom prst="rect">
            <a:avLst/>
          </a:prstGeom>
          <a:noFill/>
        </p:spPr>
        <p:txBody>
          <a:bodyPr wrap="square" rtlCol="0">
            <a:noAutofit/>
          </a:bodyPr>
          <a:lstStyle/>
          <a:p>
            <a:r>
              <a:rPr lang="en-US" sz="1600" b="1" dirty="0">
                <a:latin typeface="Times New Roman" panose="02020603050405020304" pitchFamily="18" charset="0"/>
                <a:cs typeface="Times New Roman" panose="02020603050405020304" pitchFamily="18" charset="0"/>
              </a:rPr>
              <a:t>CNN</a:t>
            </a:r>
            <a:endParaRPr lang="en-IN" sz="1600" b="1"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2"/>
          <a:stretch>
            <a:fillRect/>
          </a:stretch>
        </p:blipFill>
        <p:spPr>
          <a:xfrm>
            <a:off x="4295637" y="498158"/>
            <a:ext cx="3356653" cy="2279061"/>
          </a:xfrm>
          <a:prstGeom prst="rect">
            <a:avLst/>
          </a:prstGeom>
        </p:spPr>
      </p:pic>
      <p:pic>
        <p:nvPicPr>
          <p:cNvPr id="16" name="Picture 15"/>
          <p:cNvPicPr>
            <a:picLocks noChangeAspect="1"/>
          </p:cNvPicPr>
          <p:nvPr/>
        </p:nvPicPr>
        <p:blipFill>
          <a:blip r:embed="rId3"/>
          <a:stretch>
            <a:fillRect/>
          </a:stretch>
        </p:blipFill>
        <p:spPr>
          <a:xfrm>
            <a:off x="8088283" y="425983"/>
            <a:ext cx="3487915" cy="23512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5274" y="468630"/>
            <a:ext cx="11001452" cy="884555"/>
          </a:xfrm>
        </p:spPr>
        <p:txBody>
          <a:bodyPr/>
          <a:lstStyle/>
          <a:p>
            <a:r>
              <a:rPr lang="en-US" dirty="0">
                <a:latin typeface="Bookman Old Style" panose="02050604050505020204" charset="0"/>
                <a:cs typeface="Bookman Old Style" panose="02050604050505020204" charset="0"/>
              </a:rPr>
              <a:t>Future Scope</a:t>
            </a:r>
            <a:endParaRPr lang="en-US" dirty="0">
              <a:latin typeface="Bookman Old Style" panose="02050604050505020204" charset="0"/>
              <a:cs typeface="Bookman Old Style" panose="02050604050505020204" charset="0"/>
            </a:endParaRPr>
          </a:p>
        </p:txBody>
      </p:sp>
      <p:cxnSp>
        <p:nvCxnSpPr>
          <p:cNvPr id="4" name="Straight Connector 3"/>
          <p:cNvCxnSpPr/>
          <p:nvPr/>
        </p:nvCxnSpPr>
        <p:spPr>
          <a:xfrm flipV="1">
            <a:off x="586740" y="1483360"/>
            <a:ext cx="10803255" cy="10795"/>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46050" y="1564640"/>
            <a:ext cx="11243945" cy="3948430"/>
          </a:xfrm>
          <a:prstGeom prst="rect">
            <a:avLst/>
          </a:prstGeom>
          <a:noFill/>
        </p:spPr>
        <p:txBody>
          <a:bodyPr wrap="square" rtlCol="0">
            <a:noAutofit/>
          </a:bodyPr>
          <a:lstStyle/>
          <a:p>
            <a:pPr marL="424815" marR="521970" algn="just">
              <a:lnSpc>
                <a:spcPct val="150000"/>
              </a:lnSpc>
              <a:spcBef>
                <a:spcPts val="5"/>
              </a:spcBef>
              <a:buNone/>
            </a:pPr>
            <a:r>
              <a:rPr lang="en-US" sz="1600" dirty="0">
                <a:latin typeface="Times New Roman" panose="02020603050405020304" pitchFamily="18" charset="0"/>
                <a:cs typeface="Times New Roman" panose="02020603050405020304" pitchFamily="18" charset="0"/>
              </a:rPr>
              <a:t>To further enhance its capabilities, the system can integrate advanced deep learning architectures like </a:t>
            </a:r>
            <a:r>
              <a:rPr lang="en-US" sz="1600" dirty="0" err="1">
                <a:latin typeface="Times New Roman" panose="02020603050405020304" pitchFamily="18" charset="0"/>
                <a:cs typeface="Times New Roman" panose="02020603050405020304" pitchFamily="18" charset="0"/>
              </a:rPr>
              <a:t>EfficientNet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ResNeXt</a:t>
            </a:r>
            <a:r>
              <a:rPr lang="en-US" sz="1600" dirty="0">
                <a:latin typeface="Times New Roman" panose="02020603050405020304" pitchFamily="18" charset="0"/>
                <a:cs typeface="Times New Roman" panose="02020603050405020304" pitchFamily="18" charset="0"/>
              </a:rPr>
              <a:t>, or Vision Transformers to improve accuracy, especially in detecting subtle or complex accident scenarios. Incorporating IoT sensors—such as GPS modules, accelerometers, and roadside infrastructure—will enable multimodal data fusion for better decision-making and reduced false positives. The use of edge computing can minimize latency, making the system more effective in critical real-time environments. Additionally, AI-powered crowd analysis can help estimate the severity of incidents based on public response and movement, allowing authorities to prioritize resources accordingly. Integration with autonomous vehicles and drone-based surveillance can extend system functionality, offering real-time monitoring and evidence collection on a larger scale.</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5274" y="468630"/>
            <a:ext cx="11001452" cy="884555"/>
          </a:xfrm>
        </p:spPr>
        <p:txBody>
          <a:bodyPr/>
          <a:lstStyle/>
          <a:p>
            <a:r>
              <a:rPr lang="en-US" dirty="0"/>
              <a:t>Conclusion</a:t>
            </a:r>
            <a:endParaRPr lang="en-US" dirty="0"/>
          </a:p>
        </p:txBody>
      </p:sp>
      <p:cxnSp>
        <p:nvCxnSpPr>
          <p:cNvPr id="4" name="Straight Connector 3"/>
          <p:cNvCxnSpPr/>
          <p:nvPr/>
        </p:nvCxnSpPr>
        <p:spPr>
          <a:xfrm flipV="1">
            <a:off x="586740" y="1483360"/>
            <a:ext cx="10803255" cy="10795"/>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91135" y="1772920"/>
            <a:ext cx="11246485" cy="2676525"/>
          </a:xfrm>
          <a:prstGeom prst="rect">
            <a:avLst/>
          </a:prstGeom>
          <a:noFill/>
        </p:spPr>
        <p:txBody>
          <a:bodyPr wrap="square" rtlCol="0">
            <a:spAutoFit/>
          </a:bodyPr>
          <a:lstStyle/>
          <a:p>
            <a:pPr marL="424815" marR="521970" algn="just">
              <a:lnSpc>
                <a:spcPct val="150000"/>
              </a:lnSpc>
              <a:spcBef>
                <a:spcPts val="5"/>
              </a:spcBef>
              <a:buNone/>
            </a:pPr>
            <a:r>
              <a:rPr lang="en-US" sz="1600" dirty="0">
                <a:latin typeface="Times New Roman" panose="02020603050405020304" pitchFamily="18" charset="0"/>
                <a:cs typeface="Times New Roman" panose="02020603050405020304" pitchFamily="18" charset="0"/>
              </a:rPr>
              <a:t>The Accident Detection and Alert System demonstrates the potential of combining deep learning and computer vision to address critical road safety challenges. By utilizing a fine-tuned Convolutional Neural Network (CNN) model, the system accurately analyzes real-time video feeds to detect accidents and instantly notifies emergency responders through automated SMS alerts. With a high classification accuracy of 92% and support for both live and batch video processing, the system significantly improves emergency response times and contributes to safer transportation networks. Its modular architecture and integration capabilities make it suitable for deployment in smart city infrastructures, enabling proactive and automated traffic incident management.</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Text Placeholder 2"/>
          <p:cNvSpPr>
            <a:spLocks noGrp="1"/>
          </p:cNvSpPr>
          <p:nvPr>
            <p:ph type="body" idx="1"/>
          </p:nvPr>
        </p:nvSpPr>
        <p:spPr>
          <a:xfrm>
            <a:off x="808990" y="2108200"/>
            <a:ext cx="10346690" cy="3761105"/>
          </a:xfrm>
        </p:spPr>
        <p:txBody>
          <a:bodyPr/>
          <a:lstStyle/>
          <a:p>
            <a:r>
              <a:rPr lang="en-IN" sz="1600" dirty="0">
                <a:latin typeface="Times New Roman" panose="02020603050405020304" pitchFamily="18" charset="0"/>
                <a:cs typeface="Times New Roman" panose="02020603050405020304" pitchFamily="18" charset="0"/>
              </a:rPr>
              <a:t>1. S. U. Jamil and M. A. Khan, "Accident Management System using Fog Computing," 2019 13th International Conference on Open Source Systems and Technologies (ICOSST), Lahore, Pakistan, 2019,pp.1-6,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10.1109/ICOSST48232.2019.9043923.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2. U. Khalil, A. Nasir, S. M. Khan, T. Javid, S. A. Raza and A. Siddiqui, "Automatic Road Accident Detection Using Ultrasonic Sensor," 2018 IEEE 21st International Multi-Topic Conference (INMIC), Karachi, 2018, pp. 206-212,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 INMIC.2018.8595541.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3. N. R. </a:t>
            </a:r>
            <a:r>
              <a:rPr lang="en-IN" sz="1600" dirty="0" err="1">
                <a:latin typeface="Times New Roman" panose="02020603050405020304" pitchFamily="18" charset="0"/>
                <a:cs typeface="Times New Roman" panose="02020603050405020304" pitchFamily="18" charset="0"/>
              </a:rPr>
              <a:t>Vatti</a:t>
            </a:r>
            <a:r>
              <a:rPr lang="en-IN" sz="1600" dirty="0">
                <a:latin typeface="Times New Roman" panose="02020603050405020304" pitchFamily="18" charset="0"/>
                <a:cs typeface="Times New Roman" panose="02020603050405020304" pitchFamily="18" charset="0"/>
              </a:rPr>
              <a:t>, P. L. </a:t>
            </a:r>
            <a:r>
              <a:rPr lang="en-IN" sz="1600" dirty="0" err="1">
                <a:latin typeface="Times New Roman" panose="02020603050405020304" pitchFamily="18" charset="0"/>
                <a:cs typeface="Times New Roman" panose="02020603050405020304" pitchFamily="18" charset="0"/>
              </a:rPr>
              <a:t>Vatti</a:t>
            </a:r>
            <a:r>
              <a:rPr lang="en-IN" sz="1600" dirty="0">
                <a:latin typeface="Times New Roman" panose="02020603050405020304" pitchFamily="18" charset="0"/>
                <a:cs typeface="Times New Roman" panose="02020603050405020304" pitchFamily="18" charset="0"/>
              </a:rPr>
              <a:t>, R. </a:t>
            </a:r>
            <a:r>
              <a:rPr lang="en-IN" sz="1600" dirty="0" err="1">
                <a:latin typeface="Times New Roman" panose="02020603050405020304" pitchFamily="18" charset="0"/>
                <a:cs typeface="Times New Roman" panose="02020603050405020304" pitchFamily="18" charset="0"/>
              </a:rPr>
              <a:t>Vatti</a:t>
            </a:r>
            <a:r>
              <a:rPr lang="en-IN" sz="1600" dirty="0">
                <a:latin typeface="Times New Roman" panose="02020603050405020304" pitchFamily="18" charset="0"/>
                <a:cs typeface="Times New Roman" panose="02020603050405020304" pitchFamily="18" charset="0"/>
              </a:rPr>
              <a:t> and C. Garde, "Smart Road Accident Detection and communication System," 2018 International Conference on Current Trends towards Converging Technologies ( ICCTCT), Coimbatore, 2018 , pp. 1 - 4 ,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 . 1109 / ICCTCT.2018.8551179.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097280" y="358775"/>
            <a:ext cx="10058400" cy="142494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sz="6000" dirty="0"/>
              <a:t>Abstract</a:t>
            </a:r>
            <a:endParaRPr lang="en-US" sz="6000" dirty="0"/>
          </a:p>
        </p:txBody>
      </p:sp>
      <p:sp>
        <p:nvSpPr>
          <p:cNvPr id="4" name="TextBox 3"/>
          <p:cNvSpPr txBox="1"/>
          <p:nvPr/>
        </p:nvSpPr>
        <p:spPr>
          <a:xfrm>
            <a:off x="1036320" y="1988587"/>
            <a:ext cx="10532288" cy="378460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Accident Detection and Alert System leverages deep learning and computer vision methodologies to enhance road safety and emergency response. The system integrates a finetuned Convolutional Neural Network (CNN) model, trained on a custom accident dataset, to classify video frames captured from surveillance cameras, dashcams, or traffic monitoring systems. The preprocessing pipeline employs techniques such as CLAHE for contrast enhancement and noise reduction to improve detection accuracy. Real-time frame analysis is conducted using Python-based tools (OpenCV, TensorFlow,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enabling the model to detect anomalous vehicular behavior indicative of collisions. Upon detection, the system triggers automated alerts via SMS using Twilio API, providing timestamped incident details to emergency contacts and authorities. The architecture supports both live feed analysis and batch video processing, ensuring scalability and integration with smart city infrastructure. The system demonstrates high classification accuracy (92%) and low latency, with modules for segmentation, post-processing, and visualization to assist operators in incident validation. The system can be enhanced through integration with Internet of Things (IoT) sensors for multimodal data fusion, deployment of advanced CNN architectures like </a:t>
            </a:r>
            <a:r>
              <a:rPr lang="en-US" sz="1600" dirty="0" err="1">
                <a:latin typeface="Times New Roman" panose="02020603050405020304" pitchFamily="18" charset="0"/>
                <a:cs typeface="Times New Roman" panose="02020603050405020304" pitchFamily="18" charset="0"/>
              </a:rPr>
              <a:t>EfficientNet</a:t>
            </a:r>
            <a:r>
              <a:rPr lang="en-US" sz="1600" dirty="0">
                <a:latin typeface="Times New Roman" panose="02020603050405020304" pitchFamily="18" charset="0"/>
                <a:cs typeface="Times New Roman" panose="02020603050405020304" pitchFamily="18" charset="0"/>
              </a:rPr>
              <a:t> or Vision Transformers for improved accuracy, and utilization of edge computing to reduce latency in critical environments. Further, integration with autonomous </a:t>
            </a:r>
            <a:r>
              <a:rPr lang="en-US" sz="1600" dirty="0" err="1">
                <a:latin typeface="Times New Roman" panose="02020603050405020304" pitchFamily="18" charset="0"/>
                <a:cs typeface="Times New Roman" panose="02020603050405020304" pitchFamily="18" charset="0"/>
              </a:rPr>
              <a:t>vehicles,AI</a:t>
            </a:r>
            <a:r>
              <a:rPr lang="en-US" sz="1600" dirty="0">
                <a:latin typeface="Times New Roman" panose="02020603050405020304" pitchFamily="18" charset="0"/>
                <a:cs typeface="Times New Roman" panose="02020603050405020304" pitchFamily="18" charset="0"/>
              </a:rPr>
              <a:t>-based crowd severity </a:t>
            </a:r>
            <a:r>
              <a:rPr lang="en-US" sz="1600" dirty="0" err="1">
                <a:latin typeface="Times New Roman" panose="02020603050405020304" pitchFamily="18" charset="0"/>
                <a:cs typeface="Times New Roman" panose="02020603050405020304" pitchFamily="18" charset="0"/>
              </a:rPr>
              <a:t>analysis,and</a:t>
            </a:r>
            <a:r>
              <a:rPr lang="en-US" sz="1600" dirty="0">
                <a:latin typeface="Times New Roman" panose="02020603050405020304" pitchFamily="18" charset="0"/>
                <a:cs typeface="Times New Roman" panose="02020603050405020304" pitchFamily="18" charset="0"/>
              </a:rPr>
              <a:t> drone-assisted monitoring can provide proactive accident prevention and real-time situational </a:t>
            </a:r>
            <a:r>
              <a:rPr lang="en-US" sz="1600" dirty="0" err="1">
                <a:latin typeface="Times New Roman" panose="02020603050405020304" pitchFamily="18" charset="0"/>
                <a:cs typeface="Times New Roman" panose="02020603050405020304" pitchFamily="18" charset="0"/>
              </a:rPr>
              <a:t>awareness,supporting</a:t>
            </a:r>
            <a:r>
              <a:rPr lang="en-US" sz="1600" dirty="0">
                <a:latin typeface="Times New Roman" panose="02020603050405020304" pitchFamily="18" charset="0"/>
                <a:cs typeface="Times New Roman" panose="02020603050405020304" pitchFamily="18" charset="0"/>
              </a:rPr>
              <a:t> large-scale smart city implementations.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Text Placeholder 2"/>
          <p:cNvSpPr>
            <a:spLocks noGrp="1"/>
          </p:cNvSpPr>
          <p:nvPr>
            <p:ph type="body" idx="1"/>
          </p:nvPr>
        </p:nvSpPr>
        <p:spPr>
          <a:xfrm>
            <a:off x="777240" y="2108200"/>
            <a:ext cx="10378440" cy="3761105"/>
          </a:xfrm>
        </p:spPr>
        <p:txBody>
          <a:bodyPr/>
          <a:lstStyle/>
          <a:p>
            <a:r>
              <a:rPr lang="en-IN" sz="1600" dirty="0">
                <a:latin typeface="Times New Roman" panose="02020603050405020304" pitchFamily="18" charset="0"/>
                <a:cs typeface="Times New Roman" panose="02020603050405020304" pitchFamily="18" charset="0"/>
              </a:rPr>
              <a:t>4. A. Das, A. Ray, A. Ghosh, S. Bhattacharyya, D. Mukherjee and T. K. Rana, "Vehicle accident prevent cum location monitoring system," 2017 8th Annual Industrial Automation and Electromechanical Engineering Conference ( IEMECON), Bangkok, 2017, pp. 101- 105,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 IEMECON.2017.8079570. 43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5. H. A. Attia, S. Ismail and H. Y. Ali, "Vehicle safety distance alarming system," 2016 5th International Conference on Electronic Devices, Systems and Applications (ICEDSA), Ras Al Khaimah, 2016, pp. 1-4,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10.1109/ICEDSA.2016.7818501. </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6. S. H. Sankar, K. Jayadev, B. Suraj and P. Aparna, "A comprehensive solution to road traffic accident detection and ambulance management," 2016 International Conference on Advances in Electrical, Electronic and Systems Engineering ( ICAEES), Putrajaya, 2016 , pp. 43 - 47 ,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 . 1109 / ICAEES.2016.7888006</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3760891"/>
          </a:xfrm>
        </p:spPr>
        <p:txBody>
          <a:bodyPr/>
          <a:lstStyle/>
          <a:p>
            <a:pPr algn="ctr"/>
            <a:br>
              <a:rPr lang="en-US" sz="8000" dirty="0"/>
            </a:br>
            <a:br>
              <a:rPr lang="en-US" sz="8000" dirty="0"/>
            </a:br>
            <a:br>
              <a:rPr lang="en-US" sz="8000" dirty="0"/>
            </a:br>
            <a:br>
              <a:rPr lang="en-US" sz="8000" dirty="0"/>
            </a:br>
            <a:br>
              <a:rPr lang="en-US" sz="8000" dirty="0"/>
            </a:br>
            <a:r>
              <a:rPr lang="en-US" sz="8000" dirty="0"/>
              <a:t>THANK YOU</a:t>
            </a:r>
            <a:endParaRPr lang="en-IN" sz="8000" dirty="0"/>
          </a:p>
        </p:txBody>
      </p:sp>
      <p:sp>
        <p:nvSpPr>
          <p:cNvPr id="3" name="Text Placeholder 2"/>
          <p:cNvSpPr>
            <a:spLocks noGrp="1"/>
          </p:cNvSpPr>
          <p:nvPr>
            <p:ph type="body" idx="1"/>
          </p:nvPr>
        </p:nvSpPr>
        <p:spPr>
          <a:xfrm>
            <a:off x="1097280" y="8757592"/>
            <a:ext cx="10058400" cy="144016"/>
          </a:xfrm>
        </p:spPr>
        <p:txBody>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title"/>
          </p:nvPr>
        </p:nvSpPr>
        <p:spPr>
          <a:xfrm>
            <a:off x="1097280" y="286603"/>
            <a:ext cx="10058400" cy="155822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a:t>Problem Statement:</a:t>
            </a:r>
            <a:endParaRPr lang="en-US" dirty="0"/>
          </a:p>
        </p:txBody>
      </p:sp>
      <p:sp>
        <p:nvSpPr>
          <p:cNvPr id="116" name="Google Shape;116;p15"/>
          <p:cNvSpPr txBox="1">
            <a:spLocks noGrp="1"/>
          </p:cNvSpPr>
          <p:nvPr>
            <p:ph type="body" idx="1"/>
          </p:nvPr>
        </p:nvSpPr>
        <p:spPr>
          <a:xfrm>
            <a:off x="376550" y="1972950"/>
            <a:ext cx="11364000" cy="4434300"/>
          </a:xfrm>
          <a:prstGeom prst="rect">
            <a:avLst/>
          </a:prstGeom>
          <a:noFill/>
          <a:ln>
            <a:noFill/>
          </a:ln>
        </p:spPr>
        <p:txBody>
          <a:bodyPr spcFirstLastPara="1" wrap="square" lIns="0" tIns="45700" rIns="0" bIns="45700" anchor="t" anchorCtr="0">
            <a:noAutofit/>
          </a:bodyPr>
          <a:lstStyle/>
          <a:p>
            <a:pPr marL="91440" lvl="0" indent="0" algn="just" rtl="0">
              <a:lnSpc>
                <a:spcPct val="110000"/>
              </a:lnSpc>
              <a:spcBef>
                <a:spcPts val="1400"/>
              </a:spcBef>
              <a:spcAft>
                <a:spcPts val="0"/>
              </a:spcAft>
              <a:buSzPts val="2200"/>
              <a:buNone/>
            </a:pPr>
            <a:r>
              <a:rPr lang="en-US" sz="2400" dirty="0"/>
              <a:t>  </a:t>
            </a:r>
            <a:endParaRPr sz="2400" dirty="0"/>
          </a:p>
        </p:txBody>
      </p:sp>
      <p:sp>
        <p:nvSpPr>
          <p:cNvPr id="4" name="TextBox 3"/>
          <p:cNvSpPr txBox="1"/>
          <p:nvPr/>
        </p:nvSpPr>
        <p:spPr>
          <a:xfrm>
            <a:off x="1055440" y="2276872"/>
            <a:ext cx="10513168" cy="230695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rlito" panose="020F0502020204030204" pitchFamily="34" charset="0"/>
                <a:cs typeface="Times New Roman" panose="02020603050405020304" pitchFamily="18" charset="0"/>
              </a:rPr>
              <a:t>One of the major challenges in reducing the impact of traffic accidents is the lack of timely and accurate detection. Current systems depend on manual reporting or conventional monitoring tools like traffic cameras and sensors, which are often inefficient and fail to provide real-time responses. This delay in identifying accidents hinders rapid emergency intervention, resulting in higher fatality rates and more severe outcomes for the victims. There is a pressing need for an automated, real-time accident detection system that ensures faster alerts and improved emergency response.</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Carlito" panose="020F0502020204030204" pitchFamily="34" charset="0"/>
                <a:cs typeface="Times New Roman" panose="02020603050405020304" pitchFamily="18" charset="0"/>
              </a:rPr>
              <a:t> </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Carlito"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160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5274" y="468630"/>
            <a:ext cx="11001452" cy="884555"/>
          </a:xfrm>
        </p:spPr>
        <p:txBody>
          <a:bodyPr/>
          <a:lstStyle/>
          <a:p>
            <a:r>
              <a:rPr lang="en-US" dirty="0"/>
              <a:t> Existing System</a:t>
            </a:r>
            <a:endParaRPr lang="en-US" dirty="0"/>
          </a:p>
        </p:txBody>
      </p:sp>
      <p:cxnSp>
        <p:nvCxnSpPr>
          <p:cNvPr id="4" name="Straight Connector 3"/>
          <p:cNvCxnSpPr/>
          <p:nvPr/>
        </p:nvCxnSpPr>
        <p:spPr>
          <a:xfrm flipV="1">
            <a:off x="586740" y="1483360"/>
            <a:ext cx="10803255" cy="10795"/>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595274" y="1772816"/>
            <a:ext cx="10794721" cy="34150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The existing system</a:t>
            </a:r>
            <a:r>
              <a:rPr lang="en-IN" alt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for accident detection primarily rely on manual methods such as eyewitness reports, emergency calls, or passive surveillance through traffic cameras. These approaches are often reactive rather than proactive, resulting in significant delays in recognizing accidents and dispatching emergency services. Some systems use basic sensor-based technologies, such as accelerometers or vibration sensors installed in vehicles, which can detect sudden impacts. However, these systems often suffer from high false positive rates, limited coverage (e.g., only in vehicles equipped with sensors), and no integrated alert mechanism. Additionally, conventional traffic monitoring systems lack the intelligence to analyze visual data and detect accidents autonomously in real-time.</a:t>
            </a:r>
            <a:r>
              <a:rPr lang="en-IN" altLang="en-US" sz="1600" dirty="0">
                <a:latin typeface="Times New Roman" panose="02020603050405020304" pitchFamily="18" charset="0"/>
                <a:cs typeface="Times New Roman" panose="02020603050405020304" pitchFamily="18" charset="0"/>
              </a:rPr>
              <a:t> Also the estimated accuracy of these existing systems lies between 60-80%.Therefore,</a:t>
            </a:r>
            <a:r>
              <a:rPr lang="en-US" altLang="en-US" sz="1600" dirty="0">
                <a:latin typeface="Times New Roman" panose="02020603050405020304" pitchFamily="18" charset="0"/>
                <a:cs typeface="Times New Roman" panose="02020603050405020304" pitchFamily="18" charset="0"/>
              </a:rPr>
              <a:t> </a:t>
            </a:r>
            <a:r>
              <a:rPr lang="en-IN" altLang="en-US" sz="1600" dirty="0">
                <a:latin typeface="Times New Roman" panose="02020603050405020304" pitchFamily="18" charset="0"/>
                <a:cs typeface="Times New Roman" panose="02020603050405020304" pitchFamily="18" charset="0"/>
              </a:rPr>
              <a:t>t</a:t>
            </a:r>
            <a:r>
              <a:rPr lang="en-US" altLang="en-US" sz="1600" dirty="0" err="1">
                <a:latin typeface="Times New Roman" panose="02020603050405020304" pitchFamily="18" charset="0"/>
                <a:cs typeface="Times New Roman" panose="02020603050405020304" pitchFamily="18" charset="0"/>
              </a:rPr>
              <a:t>hese</a:t>
            </a:r>
            <a:r>
              <a:rPr lang="en-US" altLang="en-US" sz="1600" dirty="0">
                <a:latin typeface="Times New Roman" panose="02020603050405020304" pitchFamily="18" charset="0"/>
                <a:cs typeface="Times New Roman" panose="02020603050405020304" pitchFamily="18" charset="0"/>
              </a:rPr>
              <a:t> limitations underscore the need for a more accurate, efficient, and automated solution that can work across diverse environments without relying solely on human intervention.</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DE-MERITS</a:t>
            </a:r>
            <a:endParaRPr lang="en-IN" dirty="0"/>
          </a:p>
        </p:txBody>
      </p:sp>
      <p:sp>
        <p:nvSpPr>
          <p:cNvPr id="3" name="Text Placeholder 2"/>
          <p:cNvSpPr>
            <a:spLocks noGrp="1"/>
          </p:cNvSpPr>
          <p:nvPr>
            <p:ph type="body" idx="1"/>
          </p:nvPr>
        </p:nvSpPr>
        <p:spPr/>
        <p:txBody>
          <a:bodyPr/>
          <a:lstStyle/>
          <a:p>
            <a:pPr indent="0" algn="just">
              <a:lnSpc>
                <a:spcPct val="100000"/>
              </a:lnSpc>
              <a:buFont typeface="+mj-lt"/>
              <a:buNone/>
            </a:pPr>
            <a:r>
              <a:rPr lang="en-US" altLang="en-US" sz="1600" b="1" dirty="0">
                <a:latin typeface="Times New Roman" panose="02020603050405020304" pitchFamily="18" charset="0"/>
                <a:cs typeface="Times New Roman" panose="02020603050405020304" pitchFamily="18" charset="0"/>
              </a:rPr>
              <a:t>1. Manual Dependency:</a:t>
            </a:r>
            <a:endParaRPr lang="en-US" altLang="en-US" sz="1600" b="1"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Most systems rely on human reporting, which causes delays in accident detection and emergency response.</a:t>
            </a:r>
            <a:endParaRPr lang="en-US" altLang="en-US" sz="1600" dirty="0">
              <a:latin typeface="Times New Roman" panose="02020603050405020304" pitchFamily="18" charset="0"/>
              <a:cs typeface="Times New Roman" panose="02020603050405020304" pitchFamily="18" charset="0"/>
            </a:endParaRPr>
          </a:p>
          <a:p>
            <a:pPr indent="0" algn="just">
              <a:lnSpc>
                <a:spcPct val="100000"/>
              </a:lnSpc>
              <a:buFont typeface="+mj-lt"/>
              <a:buNone/>
            </a:pPr>
            <a:r>
              <a:rPr lang="en-US" altLang="en-US" sz="1600" b="1" dirty="0">
                <a:latin typeface="Times New Roman" panose="02020603050405020304" pitchFamily="18" charset="0"/>
                <a:cs typeface="Times New Roman" panose="02020603050405020304" pitchFamily="18" charset="0"/>
              </a:rPr>
              <a:t>2. Delayed Response Time: </a:t>
            </a:r>
            <a:endParaRPr lang="en-US" altLang="en-US" sz="1600" b="1"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Lack of automation leads to slow alerting of authorities, increasing the risk to victims.</a:t>
            </a:r>
            <a:endParaRPr lang="en-US" altLang="en-US" sz="1600" b="1" dirty="0">
              <a:latin typeface="Times New Roman" panose="02020603050405020304" pitchFamily="18" charset="0"/>
              <a:cs typeface="Times New Roman" panose="02020603050405020304" pitchFamily="18" charset="0"/>
            </a:endParaRPr>
          </a:p>
          <a:p>
            <a:pPr indent="0" algn="just">
              <a:lnSpc>
                <a:spcPct val="100000"/>
              </a:lnSpc>
              <a:buFont typeface="+mj-lt"/>
              <a:buNone/>
            </a:pPr>
            <a:r>
              <a:rPr lang="en-US" altLang="en-US" sz="1600" b="1" dirty="0">
                <a:latin typeface="Times New Roman" panose="02020603050405020304" pitchFamily="18" charset="0"/>
                <a:cs typeface="Times New Roman" panose="02020603050405020304" pitchFamily="18" charset="0"/>
              </a:rPr>
              <a:t>3. Limited Coverage:</a:t>
            </a:r>
            <a:r>
              <a:rPr lang="en-US" altLang="en-US" sz="1600" dirty="0">
                <a:latin typeface="Times New Roman" panose="02020603050405020304" pitchFamily="18" charset="0"/>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Sensor-based systems are only effective in vehicles equipped with specialized hardware, making them non-scalable.</a:t>
            </a:r>
            <a:endParaRPr lang="en-US" altLang="en-US" sz="1600" dirty="0">
              <a:latin typeface="Times New Roman" panose="02020603050405020304" pitchFamily="18" charset="0"/>
              <a:cs typeface="Times New Roman" panose="02020603050405020304" pitchFamily="18" charset="0"/>
            </a:endParaRPr>
          </a:p>
          <a:p>
            <a:pPr indent="0" algn="just">
              <a:lnSpc>
                <a:spcPct val="100000"/>
              </a:lnSpc>
              <a:buFont typeface="Arial" panose="020B0604020202020204" pitchFamily="34" charset="0"/>
              <a:buNone/>
            </a:pPr>
            <a:r>
              <a:rPr lang="en-US" altLang="en-US" sz="1600" b="1" dirty="0">
                <a:latin typeface="Times New Roman" panose="02020603050405020304" pitchFamily="18" charset="0"/>
                <a:cs typeface="Times New Roman" panose="02020603050405020304" pitchFamily="18" charset="0"/>
              </a:rPr>
              <a:t>4. High False Alarms:</a:t>
            </a:r>
            <a:endParaRPr lang="en-US" altLang="en-US" sz="1600" b="1"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Basic sensors (e.g., vibration, accelerometers) can trigger false positives due to potholes, hard braking, or bumps.</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a:t>Proposed System</a:t>
            </a:r>
            <a:endParaRPr lang="en-US" dirty="0"/>
          </a:p>
        </p:txBody>
      </p:sp>
      <p:sp>
        <p:nvSpPr>
          <p:cNvPr id="129" name="Google Shape;129;p17"/>
          <p:cNvSpPr txBox="1">
            <a:spLocks noGrp="1"/>
          </p:cNvSpPr>
          <p:nvPr>
            <p:ph type="body" idx="1"/>
          </p:nvPr>
        </p:nvSpPr>
        <p:spPr>
          <a:xfrm>
            <a:off x="918094" y="2098964"/>
            <a:ext cx="10416771" cy="3760891"/>
          </a:xfrm>
          <a:prstGeom prst="rect">
            <a:avLst/>
          </a:prstGeom>
          <a:noFill/>
          <a:ln>
            <a:noFill/>
          </a:ln>
        </p:spPr>
        <p:txBody>
          <a:bodyPr spcFirstLastPara="1" wrap="square" lIns="0" tIns="45700" rIns="0" bIns="45700" anchor="t" anchorCtr="0">
            <a:noAutofit/>
          </a:bodyPr>
          <a:lstStyle/>
          <a:p>
            <a:pPr marL="91440" lvl="0" indent="0" algn="l" rtl="0">
              <a:lnSpc>
                <a:spcPct val="110000"/>
              </a:lnSpc>
              <a:spcBef>
                <a:spcPts val="1400"/>
              </a:spcBef>
              <a:spcAft>
                <a:spcPts val="0"/>
              </a:spcAft>
              <a:buSzPts val="2500"/>
              <a:buNone/>
            </a:pPr>
            <a:r>
              <a:rPr lang="en-US" sz="25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p:cNvSpPr txBox="1"/>
          <p:nvPr/>
        </p:nvSpPr>
        <p:spPr>
          <a:xfrm>
            <a:off x="1097280" y="2132856"/>
            <a:ext cx="10416771" cy="3291840"/>
          </a:xfrm>
          <a:prstGeom prst="rect">
            <a:avLst/>
          </a:prstGeom>
          <a:noFill/>
        </p:spPr>
        <p:txBody>
          <a:bodyPr wrap="square" rtlCol="0">
            <a:spAutoFit/>
          </a:bodyPr>
          <a:lstStyle/>
          <a:p>
            <a:pPr algn="just"/>
            <a:r>
              <a:rPr lang="en-US" altLang="en-US" sz="1600" dirty="0">
                <a:latin typeface="Times New Roman" panose="02020603050405020304" pitchFamily="18" charset="0"/>
                <a:cs typeface="Times New Roman" panose="02020603050405020304" pitchFamily="18" charset="0"/>
              </a:rPr>
              <a:t>The proposed system for the "Accident Detection and Alert System Using Machine Learning Algorithm" is designed to automatically detect road accidents in real-time using </a:t>
            </a:r>
            <a:r>
              <a:rPr lang="en-IN" altLang="en-US" sz="1600" dirty="0">
                <a:latin typeface="Times New Roman" panose="02020603050405020304" pitchFamily="18" charset="0"/>
                <a:cs typeface="Times New Roman" panose="02020603050405020304" pitchFamily="18" charset="0"/>
              </a:rPr>
              <a:t>Machine</a:t>
            </a:r>
            <a:r>
              <a:rPr lang="en-US" altLang="en-US" sz="1600" dirty="0">
                <a:latin typeface="Times New Roman" panose="02020603050405020304" pitchFamily="18" charset="0"/>
                <a:cs typeface="Times New Roman" panose="02020603050405020304" pitchFamily="18" charset="0"/>
              </a:rPr>
              <a:t> learning and computer vision techniques. It leverages live video feeds from sources such as CCTV cameras and dashcams to monitor traffic and identify potential accidents. The system employs a pre-trained Convolutional Neural Network (CNN), fine-tuned on a custom dataset of accident scenarios, to analyze individual video frames and classify them as either accident or non-accident. Prior to analysis, frames undergo preprocessing using techniques like contrast enhancement and noise reduction to improve detection accuracy. Upon detecting an accident, the system immediately generates alerts and sends them via SMS or email to emergency contacts and relevant authorities using the Twilio API. A user-friendly graphical interface built with </a:t>
            </a:r>
            <a:r>
              <a:rPr lang="en-US" altLang="en-US" sz="1600" dirty="0" err="1">
                <a:latin typeface="Times New Roman" panose="02020603050405020304" pitchFamily="18" charset="0"/>
                <a:cs typeface="Times New Roman" panose="02020603050405020304" pitchFamily="18" charset="0"/>
              </a:rPr>
              <a:t>Tkinter</a:t>
            </a:r>
            <a:r>
              <a:rPr lang="en-US" altLang="en-US" sz="1600" dirty="0">
                <a:latin typeface="Times New Roman" panose="02020603050405020304" pitchFamily="18" charset="0"/>
                <a:cs typeface="Times New Roman" panose="02020603050405020304" pitchFamily="18" charset="0"/>
              </a:rPr>
              <a:t> allows users to interact with the system, upload videos, and view alerts in real time. The backend is developed in Python using libraries such as OpenCV, TensorFlow, and </a:t>
            </a:r>
            <a:r>
              <a:rPr lang="en-US" altLang="en-US" sz="1600" dirty="0" err="1">
                <a:latin typeface="Times New Roman" panose="02020603050405020304" pitchFamily="18" charset="0"/>
                <a:cs typeface="Times New Roman" panose="02020603050405020304" pitchFamily="18" charset="0"/>
              </a:rPr>
              <a:t>Keras</a:t>
            </a:r>
            <a:r>
              <a:rPr lang="en-US" altLang="en-US" sz="1600" dirty="0">
                <a:latin typeface="Times New Roman" panose="02020603050405020304" pitchFamily="18" charset="0"/>
                <a:cs typeface="Times New Roman" panose="02020603050405020304" pitchFamily="18" charset="0"/>
              </a:rPr>
              <a:t>, and all data including video logs and alerts is securely stored in a database for future reference.  This system not only minimizes the dependency on manual reporting but also significantly improves emergency response time, thereby enhancing road safety and saving </a:t>
            </a:r>
            <a:r>
              <a:rPr lang="en-US" altLang="en-US" sz="1600" dirty="0" err="1">
                <a:latin typeface="Times New Roman" panose="02020603050405020304" pitchFamily="18" charset="0"/>
                <a:cs typeface="Times New Roman" panose="02020603050405020304" pitchFamily="18" charset="0"/>
              </a:rPr>
              <a:t>lives.The</a:t>
            </a:r>
            <a:r>
              <a:rPr lang="en-US" altLang="en-US" sz="1600" dirty="0">
                <a:latin typeface="Times New Roman" panose="02020603050405020304" pitchFamily="18" charset="0"/>
                <a:cs typeface="Times New Roman" panose="02020603050405020304" pitchFamily="18" charset="0"/>
              </a:rPr>
              <a:t> proposed system achieves an accuracy of approximately 92% or higher, depending on the quality of the input video, model training, and environmental conditions.</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a:t>Merits</a:t>
            </a:r>
            <a:endParaRPr lang="en-US" dirty="0"/>
          </a:p>
        </p:txBody>
      </p:sp>
      <p:sp>
        <p:nvSpPr>
          <p:cNvPr id="129" name="Google Shape;129;p17"/>
          <p:cNvSpPr txBox="1">
            <a:spLocks noGrp="1"/>
          </p:cNvSpPr>
          <p:nvPr>
            <p:ph type="body" idx="1"/>
          </p:nvPr>
        </p:nvSpPr>
        <p:spPr>
          <a:xfrm>
            <a:off x="918094" y="2098964"/>
            <a:ext cx="10416771" cy="3760891"/>
          </a:xfrm>
          <a:prstGeom prst="rect">
            <a:avLst/>
          </a:prstGeom>
          <a:noFill/>
          <a:ln>
            <a:noFill/>
          </a:ln>
        </p:spPr>
        <p:txBody>
          <a:bodyPr spcFirstLastPara="1" wrap="square" lIns="0" tIns="45700" rIns="0" bIns="45700" anchor="t" anchorCtr="0">
            <a:noAutofit/>
          </a:bodyPr>
          <a:lstStyle/>
          <a:p>
            <a:pPr marL="91440" lvl="0" indent="0" algn="l" rtl="0">
              <a:lnSpc>
                <a:spcPct val="110000"/>
              </a:lnSpc>
              <a:spcBef>
                <a:spcPts val="1400"/>
              </a:spcBef>
              <a:spcAft>
                <a:spcPts val="0"/>
              </a:spcAft>
              <a:buSzPts val="2500"/>
              <a:buNone/>
            </a:pPr>
            <a:r>
              <a:rPr lang="en-US" sz="25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p:cNvSpPr txBox="1"/>
          <p:nvPr/>
        </p:nvSpPr>
        <p:spPr>
          <a:xfrm>
            <a:off x="1097280" y="2132856"/>
            <a:ext cx="10416771" cy="3784600"/>
          </a:xfrm>
          <a:prstGeom prst="rect">
            <a:avLst/>
          </a:prstGeom>
          <a:noFill/>
        </p:spPr>
        <p:txBody>
          <a:bodyPr wrap="square" rtlCol="0">
            <a:spAutoFit/>
          </a:bodyPr>
          <a:lstStyle/>
          <a:p>
            <a:r>
              <a:rPr lang="en-US" altLang="en-US" sz="1600" b="1" dirty="0">
                <a:latin typeface="Times New Roman" panose="02020603050405020304" pitchFamily="18" charset="0"/>
                <a:cs typeface="Times New Roman" panose="02020603050405020304" pitchFamily="18" charset="0"/>
              </a:rPr>
              <a:t>1. High Accuracy:</a:t>
            </a:r>
            <a:endParaRPr lang="en-US" alt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Utilizes deep learning (CNN) for video analysis, achieving over 92% accuracy in detecting accidents.</a:t>
            </a:r>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r>
              <a:rPr lang="en-US" altLang="en-US" sz="1600" b="1" dirty="0">
                <a:latin typeface="Times New Roman" panose="02020603050405020304" pitchFamily="18" charset="0"/>
                <a:cs typeface="Times New Roman" panose="02020603050405020304" pitchFamily="18" charset="0"/>
              </a:rPr>
              <a:t>2. Real-Time Detection and Alerts:</a:t>
            </a:r>
            <a:endParaRPr lang="en-US" alt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Processes live CCTV or dashcam feeds to detect accidents instantly and sends automated alerts to emergency contacts and services.</a:t>
            </a:r>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r>
              <a:rPr lang="en-US" altLang="en-US" sz="1600" b="1" dirty="0">
                <a:latin typeface="Times New Roman" panose="02020603050405020304" pitchFamily="18" charset="0"/>
                <a:cs typeface="Times New Roman" panose="02020603050405020304" pitchFamily="18" charset="0"/>
              </a:rPr>
              <a:t>3. Reduced Human Dependency:</a:t>
            </a:r>
            <a:endParaRPr lang="en-US" alt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Eliminates the need for manual reporting or constant human monitoring of video feeds, minimizing delays and errors.</a:t>
            </a:r>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r>
              <a:rPr lang="en-US" altLang="en-US" sz="1600" b="1" dirty="0">
                <a:latin typeface="Times New Roman" panose="02020603050405020304" pitchFamily="18" charset="0"/>
                <a:cs typeface="Times New Roman" panose="02020603050405020304" pitchFamily="18" charset="0"/>
              </a:rPr>
              <a:t>4. Scalability:</a:t>
            </a:r>
            <a:endParaRPr lang="en-US" alt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Can be integrated with existing traffic surveillance systems and scaled to cover wide urban and rural areas.</a:t>
            </a:r>
            <a:endParaRPr lang="en-US" altLang="en-US" sz="1600" dirty="0">
              <a:latin typeface="Times New Roman" panose="02020603050405020304" pitchFamily="18" charset="0"/>
              <a:cs typeface="Times New Roman" panose="02020603050405020304" pitchFamily="18" charset="0"/>
            </a:endParaRPr>
          </a:p>
          <a:p>
            <a:endParaRPr lang="en-US" altLang="en-US" sz="1600" dirty="0">
              <a:latin typeface="Times New Roman" panose="02020603050405020304" pitchFamily="18" charset="0"/>
              <a:cs typeface="Times New Roman" panose="02020603050405020304" pitchFamily="18" charset="0"/>
            </a:endParaRPr>
          </a:p>
          <a:p>
            <a:r>
              <a:rPr lang="en-IN" altLang="en-US" sz="1600" b="1" dirty="0">
                <a:latin typeface="Times New Roman" panose="02020603050405020304" pitchFamily="18" charset="0"/>
                <a:cs typeface="Times New Roman" panose="02020603050405020304" pitchFamily="18" charset="0"/>
              </a:rPr>
              <a:t>5</a:t>
            </a:r>
            <a:r>
              <a:rPr lang="en-US" altLang="en-US" sz="1600" b="1" dirty="0">
                <a:latin typeface="Times New Roman" panose="02020603050405020304" pitchFamily="18" charset="0"/>
                <a:cs typeface="Times New Roman" panose="02020603050405020304" pitchFamily="18" charset="0"/>
              </a:rPr>
              <a:t>. Improved Emergency Response Time:</a:t>
            </a:r>
            <a:endParaRPr lang="en-US" alt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Immediate alerts reduce the time gap between accident occurrence and medical response, potentially saving lives.</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idx="4294967295"/>
          </p:nvPr>
        </p:nvSpPr>
        <p:spPr>
          <a:xfrm>
            <a:off x="495300" y="318770"/>
            <a:ext cx="11318240" cy="91630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panose="02050604050505020204"/>
              <a:buNone/>
            </a:pPr>
            <a:r>
              <a:rPr lang="en-US" dirty="0"/>
              <a:t>Literature Survey:</a:t>
            </a:r>
            <a:endParaRPr lang="en-US" dirty="0"/>
          </a:p>
        </p:txBody>
      </p:sp>
      <p:sp>
        <p:nvSpPr>
          <p:cNvPr id="122" name="Google Shape;122;p16"/>
          <p:cNvSpPr txBox="1">
            <a:spLocks noGrp="1"/>
          </p:cNvSpPr>
          <p:nvPr>
            <p:ph type="body" idx="4294967295"/>
          </p:nvPr>
        </p:nvSpPr>
        <p:spPr>
          <a:xfrm>
            <a:off x="741045" y="1544955"/>
            <a:ext cx="10710545" cy="4714875"/>
          </a:xfrm>
          <a:prstGeom prst="rect">
            <a:avLst/>
          </a:prstGeom>
          <a:noFill/>
          <a:ln>
            <a:noFill/>
          </a:ln>
        </p:spPr>
        <p:txBody>
          <a:bodyPr spcFirstLastPara="1" wrap="square" lIns="0" tIns="45700" rIns="0" bIns="45700" anchor="t" anchorCtr="0">
            <a:noAutofit/>
          </a:bodyPr>
          <a:lstStyle/>
          <a:p>
            <a:pPr marL="91440" lvl="0" indent="0" algn="just" rtl="0">
              <a:lnSpc>
                <a:spcPct val="110000"/>
              </a:lnSpc>
              <a:spcBef>
                <a:spcPts val="1400"/>
              </a:spcBef>
              <a:spcAft>
                <a:spcPts val="0"/>
              </a:spcAft>
              <a:buSzPts val="1900"/>
              <a:buNone/>
            </a:pPr>
            <a:r>
              <a:rPr lang="en-US" sz="2600" dirty="0"/>
              <a:t>  </a:t>
            </a:r>
            <a:endParaRPr sz="2600"/>
          </a:p>
        </p:txBody>
      </p:sp>
      <p:cxnSp>
        <p:nvCxnSpPr>
          <p:cNvPr id="123" name="Google Shape;123;p16"/>
          <p:cNvCxnSpPr/>
          <p:nvPr/>
        </p:nvCxnSpPr>
        <p:spPr>
          <a:xfrm rot="10800000" flipH="1">
            <a:off x="672465" y="1344295"/>
            <a:ext cx="10974070" cy="32385"/>
          </a:xfrm>
          <a:prstGeom prst="straightConnector1">
            <a:avLst/>
          </a:prstGeom>
          <a:noFill/>
          <a:ln w="12700" cap="flat" cmpd="sng">
            <a:solidFill>
              <a:schemeClr val="dk1"/>
            </a:solidFill>
            <a:prstDash val="solid"/>
            <a:round/>
            <a:headEnd type="none" w="sm" len="sm"/>
            <a:tailEnd type="none" w="sm" len="sm"/>
          </a:ln>
        </p:spPr>
      </p:cxnSp>
      <p:graphicFrame>
        <p:nvGraphicFramePr>
          <p:cNvPr id="3" name="Table 2"/>
          <p:cNvGraphicFramePr>
            <a:graphicFrameLocks noGrp="1"/>
          </p:cNvGraphicFramePr>
          <p:nvPr>
            <p:custDataLst>
              <p:tags r:id="rId1"/>
            </p:custDataLst>
          </p:nvPr>
        </p:nvGraphicFramePr>
        <p:xfrm>
          <a:off x="191135" y="1415415"/>
          <a:ext cx="11809095" cy="4911725"/>
        </p:xfrm>
        <a:graphic>
          <a:graphicData uri="http://schemas.openxmlformats.org/drawingml/2006/table">
            <a:tbl>
              <a:tblPr firstRow="1" bandRow="1">
                <a:tableStyleId>{5C22544A-7EE6-4342-B048-85BDC9FD1C3A}</a:tableStyleId>
              </a:tblPr>
              <a:tblGrid>
                <a:gridCol w="215900"/>
                <a:gridCol w="1224280"/>
                <a:gridCol w="2304415"/>
                <a:gridCol w="4824095"/>
                <a:gridCol w="3240405"/>
              </a:tblGrid>
              <a:tr h="404495">
                <a:tc>
                  <a:txBody>
                    <a:bodyPr/>
                    <a:lstStyle/>
                    <a:p>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err="1">
                          <a:latin typeface="Times New Roman" panose="02020603050405020304" pitchFamily="18" charset="0"/>
                          <a:cs typeface="Times New Roman" panose="02020603050405020304" pitchFamily="18" charset="0"/>
                        </a:rPr>
                        <a:t>S.No</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a:latin typeface="Times New Roman" panose="02020603050405020304" pitchFamily="18" charset="0"/>
                          <a:cs typeface="Times New Roman" panose="02020603050405020304" pitchFamily="18" charset="0"/>
                        </a:rPr>
                        <a:t>Author and Year</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Title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Description</a:t>
                      </a:r>
                      <a:endParaRPr lang="en-IN" sz="1100" dirty="0">
                        <a:latin typeface="Times New Roman" panose="02020603050405020304" pitchFamily="18" charset="0"/>
                        <a:cs typeface="Times New Roman" panose="02020603050405020304" pitchFamily="18" charset="0"/>
                      </a:endParaRPr>
                    </a:p>
                  </a:txBody>
                  <a:tcPr/>
                </a:tc>
              </a:tr>
              <a:tr h="2225040">
                <a:tc>
                  <a:txBody>
                    <a:bodyPr/>
                    <a:lstStyle/>
                    <a:p>
                      <a:endParaRPr lang="en-IN" sz="1100">
                        <a:latin typeface="Times New Roman" panose="02020603050405020304" pitchFamily="18" charset="0"/>
                        <a:cs typeface="Times New Roman" panose="02020603050405020304" pitchFamily="18" charset="0"/>
                      </a:endParaRPr>
                    </a:p>
                  </a:txBody>
                  <a:tcPr/>
                </a:tc>
                <a:tc>
                  <a:txBody>
                    <a:bodyPr/>
                    <a:lstStyle/>
                    <a:p>
                      <a:r>
                        <a:rPr lang="en-US" sz="1400" dirty="0">
                          <a:latin typeface="+mn-lt"/>
                          <a:cs typeface="Times New Roman" panose="02020603050405020304" pitchFamily="18" charset="0"/>
                        </a:rPr>
                        <a:t>1</a:t>
                      </a:r>
                      <a:endParaRPr lang="en-IN" sz="1400" dirty="0">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S. U. Jamil and M. A. Khan</a:t>
                      </a:r>
                      <a:r>
                        <a:rPr lang="en-IN" sz="1400" dirty="0">
                          <a:latin typeface="Times New Roman" panose="02020603050405020304" pitchFamily="18" charset="0"/>
                          <a:cs typeface="Times New Roman" panose="02020603050405020304" pitchFamily="18" charset="0"/>
                        </a:rPr>
                        <a:t>, Published in the year 2019.</a:t>
                      </a:r>
                      <a:endParaRPr lang="en-IN" sz="1400" b="0" i="0"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Accident Management System using Fog Computing</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b="0" i="0" dirty="0">
                          <a:solidFill>
                            <a:srgbClr val="000000"/>
                          </a:solidFill>
                          <a:effectLst/>
                          <a:latin typeface="Times New Roman" panose="02020603050405020304" pitchFamily="18" charset="0"/>
                          <a:cs typeface="Times New Roman" panose="02020603050405020304" pitchFamily="18" charset="0"/>
                        </a:rPr>
                        <a:t>In this paper Accident Management System using Fog Computing introduces a smart system that leverages fog computing to manage road accidents efficiently. By processing data near the source, it ensures low latency and quick decision-making. This enhances emergency response, minimizes data transmission delays, and improves overall road safety and accident handling.</a:t>
                      </a:r>
                      <a:endParaRPr lang="en-US" sz="1400" b="0" i="0" dirty="0">
                        <a:solidFill>
                          <a:srgbClr val="000000"/>
                        </a:solidFill>
                        <a:effectLst/>
                        <a:latin typeface="Times New Roman" panose="02020603050405020304" pitchFamily="18" charset="0"/>
                        <a:cs typeface="Times New Roman" panose="02020603050405020304" pitchFamily="18" charset="0"/>
                      </a:endParaRPr>
                    </a:p>
                  </a:txBody>
                  <a:tcPr/>
                </a:tc>
              </a:tr>
              <a:tr h="2282190">
                <a:tc>
                  <a:txBody>
                    <a:bodyPr/>
                    <a:lstStyle/>
                    <a:p>
                      <a:endParaRPr lang="en-IN" sz="1100">
                        <a:latin typeface="Times New Roman" panose="02020603050405020304" pitchFamily="18" charset="0"/>
                        <a:cs typeface="Times New Roman" panose="02020603050405020304" pitchFamily="18" charset="0"/>
                      </a:endParaRPr>
                    </a:p>
                  </a:txBody>
                  <a:tcPr/>
                </a:tc>
                <a:tc>
                  <a:txBody>
                    <a:bodyPr/>
                    <a:lstStyle/>
                    <a:p>
                      <a:r>
                        <a:rPr lang="en-US" sz="1400">
                          <a:latin typeface="+mn-lt"/>
                          <a:cs typeface="Times New Roman" panose="02020603050405020304" pitchFamily="18" charset="0"/>
                        </a:rPr>
                        <a:t>2</a:t>
                      </a:r>
                      <a:endParaRPr lang="en-IN" sz="1400" dirty="0">
                        <a:latin typeface="+mn-lt"/>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U. Khalil, A. Nasir, S. M. Khan, T. Javid, S. A. Raza and A. Siddiqui</a:t>
                      </a:r>
                      <a:r>
                        <a:rPr lang="en-IN" sz="1400" dirty="0">
                          <a:latin typeface="Times New Roman" panose="02020603050405020304" pitchFamily="18" charset="0"/>
                          <a:cs typeface="Times New Roman" panose="02020603050405020304" pitchFamily="18" charset="0"/>
                        </a:rPr>
                        <a:t>, Published in the year 2018.</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Automatic Road Accident Detection Using Ultrasonic Sensor</a:t>
                      </a:r>
                      <a:endParaRPr lang="en-US" sz="1400" b="0" i="0"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r>
                        <a:rPr lang="en-US" sz="1400" b="0" i="0" dirty="0">
                          <a:solidFill>
                            <a:srgbClr val="000000"/>
                          </a:solidFill>
                          <a:effectLst/>
                          <a:latin typeface="Times New Roman" panose="02020603050405020304" pitchFamily="18" charset="0"/>
                          <a:cs typeface="Times New Roman" panose="02020603050405020304" pitchFamily="18" charset="0"/>
                        </a:rPr>
                        <a:t>In this paper the Automatic Road Accident Detection Using Ultrasonic Sensor presents a system designed to detect road accidents in real time using ultrasonic sensors. It aims to enhance emergency response by immediately alerting relevant authorities upon detecting a crash, improving road safety and reducing fatalities through quick intervention and accident localization.</a:t>
                      </a:r>
                      <a:endParaRPr lang="en-US" sz="1400" b="0" i="0" dirty="0">
                        <a:solidFill>
                          <a:srgbClr val="000000"/>
                        </a:solidFill>
                        <a:effectLst/>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tags/tag1.xml><?xml version="1.0" encoding="utf-8"?>
<p:tagLst xmlns:p="http://schemas.openxmlformats.org/presentationml/2006/main">
  <p:tag name="TABLE_ENDDRAG_ORIGIN_RECT" val="929*387"/>
  <p:tag name="TABLE_ENDDRAG_RECT" val="15*111*929*387"/>
</p:tagLst>
</file>

<file path=ppt/tags/tag2.xml><?xml version="1.0" encoding="utf-8"?>
<p:tagLst xmlns:p="http://schemas.openxmlformats.org/presentationml/2006/main">
  <p:tag name="TABLE_ENDDRAG_ORIGIN_RECT" val="929*476"/>
  <p:tag name="TABLE_ENDDRAG_RECT" val="15*17*929*476"/>
</p:tagLst>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14882</Words>
  <Application>WPS Presentation</Application>
  <PresentationFormat>Widescreen</PresentationFormat>
  <Paragraphs>303</Paragraphs>
  <Slides>31</Slides>
  <Notes>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31</vt:i4>
      </vt:variant>
    </vt:vector>
  </HeadingPairs>
  <TitlesOfParts>
    <vt:vector size="48" baseType="lpstr">
      <vt:lpstr>Arial</vt:lpstr>
      <vt:lpstr>SimSun</vt:lpstr>
      <vt:lpstr>Wingdings</vt:lpstr>
      <vt:lpstr>Arial</vt:lpstr>
      <vt:lpstr>Bookman Old Style</vt:lpstr>
      <vt:lpstr>Calibri</vt:lpstr>
      <vt:lpstr>Libre Franklin</vt:lpstr>
      <vt:lpstr>Times New Roman</vt:lpstr>
      <vt:lpstr>Times New Roman</vt:lpstr>
      <vt:lpstr>Carlito</vt:lpstr>
      <vt:lpstr>Calibri</vt:lpstr>
      <vt:lpstr>Microsoft YaHei</vt:lpstr>
      <vt:lpstr>Arial Unicode MS</vt:lpstr>
      <vt:lpstr>Symbol</vt:lpstr>
      <vt:lpstr>Wingdings</vt:lpstr>
      <vt:lpstr>Bookman Old Style</vt:lpstr>
      <vt:lpstr>1_RetrospectVTI</vt:lpstr>
      <vt:lpstr>PowerPoint 演示文稿</vt:lpstr>
      <vt:lpstr>ACCIDENT DETECTION AND ALERT SYSTEM USING ML</vt:lpstr>
      <vt:lpstr>Abstract</vt:lpstr>
      <vt:lpstr>Problem Statement:</vt:lpstr>
      <vt:lpstr> Existing System</vt:lpstr>
      <vt:lpstr>DE-MERITS</vt:lpstr>
      <vt:lpstr>Proposed System</vt:lpstr>
      <vt:lpstr>Merits</vt:lpstr>
      <vt:lpstr>Literature Survey:</vt:lpstr>
      <vt:lpstr>PowerPoint 演示文稿</vt:lpstr>
      <vt:lpstr>Methodology</vt:lpstr>
      <vt:lpstr>Methodology</vt:lpstr>
      <vt:lpstr>PowerPoint 演示文稿</vt:lpstr>
      <vt:lpstr>Architecture Diagram</vt:lpstr>
      <vt:lpstr>DATA FLOW DIAGRAM/ER-MODEL</vt:lpstr>
      <vt:lpstr>PowerPoint 演示文稿</vt:lpstr>
      <vt:lpstr>PowerPoint 演示文稿</vt:lpstr>
      <vt:lpstr>CLASS DIAGRAM</vt:lpstr>
      <vt:lpstr>USE CASE DIAGRAM</vt:lpstr>
      <vt:lpstr>SEQUENCE DIAGRAM</vt:lpstr>
      <vt:lpstr>ACTIVITY DIAGRAM</vt:lpstr>
      <vt:lpstr>Result</vt:lpstr>
      <vt:lpstr>Result</vt:lpstr>
      <vt:lpstr>Result</vt:lpstr>
      <vt:lpstr>Result</vt:lpstr>
      <vt:lpstr>PowerPoint 演示文稿</vt:lpstr>
      <vt:lpstr>Future Scope</vt:lpstr>
      <vt:lpstr>Conclusion</vt:lpstr>
      <vt:lpstr>References</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Dorashetty sowmya</cp:lastModifiedBy>
  <cp:revision>62</cp:revision>
  <dcterms:created xsi:type="dcterms:W3CDTF">2020-05-28T02:27:00Z</dcterms:created>
  <dcterms:modified xsi:type="dcterms:W3CDTF">2025-05-21T18:14:07Z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1033-12.2.0.21179</vt:lpwstr>
  </property>
  <property fmtid="{D5CDD505-2E9C-101B-9397-08002B2CF9AE}" pid="3" name="ICV">
    <vt:lpwstr>02551459E5DF4101A3C91129AB9FADD6_12</vt:lpwstr>
  </property>
</Properties>
</file>