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8" r:id="rId3"/>
    <p:sldId id="259" r:id="rId4"/>
    <p:sldId id="261" r:id="rId5"/>
    <p:sldId id="257" r:id="rId6"/>
    <p:sldId id="260" r:id="rId7"/>
    <p:sldId id="264" r:id="rId8"/>
    <p:sldId id="265" r:id="rId9"/>
    <p:sldId id="266" r:id="rId10"/>
    <p:sldId id="262"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7A57E-F78A-44E6-9FAA-051630895C9B}" type="doc">
      <dgm:prSet loTypeId="urn:microsoft.com/office/officeart/2005/8/layout/process4" loCatId="process" qsTypeId="urn:microsoft.com/office/officeart/2005/8/quickstyle/simple1" qsCatId="simple" csTypeId="urn:microsoft.com/office/officeart/2005/8/colors/accent0_2" csCatId="mainScheme" phldr="1"/>
      <dgm:spPr/>
      <dgm:t>
        <a:bodyPr/>
        <a:lstStyle/>
        <a:p>
          <a:endParaRPr lang="en-IN"/>
        </a:p>
      </dgm:t>
    </dgm:pt>
    <dgm:pt modelId="{9B040558-219E-4353-BDDA-49DB9A1CD54D}">
      <dgm:prSet phldrT="[Text]"/>
      <dgm:spPr/>
      <dgm:t>
        <a:bodyPr/>
        <a:lstStyle/>
        <a:p>
          <a:r>
            <a:rPr lang="en-US" dirty="0"/>
            <a:t>Data Gathering</a:t>
          </a:r>
          <a:endParaRPr lang="en-IN" dirty="0"/>
        </a:p>
      </dgm:t>
    </dgm:pt>
    <dgm:pt modelId="{6093628D-EA29-455D-A672-EF8CDADA2B9B}" type="parTrans" cxnId="{3A05354E-4F57-441A-9EDA-5BBD79B87D19}">
      <dgm:prSet/>
      <dgm:spPr/>
      <dgm:t>
        <a:bodyPr/>
        <a:lstStyle/>
        <a:p>
          <a:endParaRPr lang="en-IN"/>
        </a:p>
      </dgm:t>
    </dgm:pt>
    <dgm:pt modelId="{277098D1-715E-481D-86C0-9BF9514DD830}" type="sibTrans" cxnId="{3A05354E-4F57-441A-9EDA-5BBD79B87D19}">
      <dgm:prSet/>
      <dgm:spPr/>
      <dgm:t>
        <a:bodyPr/>
        <a:lstStyle/>
        <a:p>
          <a:endParaRPr lang="en-IN"/>
        </a:p>
      </dgm:t>
    </dgm:pt>
    <dgm:pt modelId="{83F178DF-6180-4A87-82D0-6BC5FEBF5EB1}">
      <dgm:prSet phldrT="[Text]"/>
      <dgm:spPr/>
      <dgm:t>
        <a:bodyPr/>
        <a:lstStyle/>
        <a:p>
          <a:r>
            <a:rPr lang="en-US" dirty="0"/>
            <a:t>Data Preprocessing</a:t>
          </a:r>
          <a:endParaRPr lang="en-IN" dirty="0"/>
        </a:p>
      </dgm:t>
    </dgm:pt>
    <dgm:pt modelId="{F3B67C25-1009-43F3-9134-B6A25E758378}" type="parTrans" cxnId="{6158CBF0-037D-4A23-BE1B-7003302261B1}">
      <dgm:prSet/>
      <dgm:spPr/>
      <dgm:t>
        <a:bodyPr/>
        <a:lstStyle/>
        <a:p>
          <a:endParaRPr lang="en-IN"/>
        </a:p>
      </dgm:t>
    </dgm:pt>
    <dgm:pt modelId="{F68D9ECF-8F21-4EDB-AB8A-AEBD0AFC94D9}" type="sibTrans" cxnId="{6158CBF0-037D-4A23-BE1B-7003302261B1}">
      <dgm:prSet/>
      <dgm:spPr/>
      <dgm:t>
        <a:bodyPr/>
        <a:lstStyle/>
        <a:p>
          <a:endParaRPr lang="en-IN"/>
        </a:p>
      </dgm:t>
    </dgm:pt>
    <dgm:pt modelId="{8601EB51-02F4-40D9-BDE5-5A2D496761FB}">
      <dgm:prSet phldrT="[Text]"/>
      <dgm:spPr/>
      <dgm:t>
        <a:bodyPr/>
        <a:lstStyle/>
        <a:p>
          <a:r>
            <a:rPr lang="en-US" dirty="0"/>
            <a:t>Splitting train and test data</a:t>
          </a:r>
          <a:endParaRPr lang="en-IN" dirty="0"/>
        </a:p>
      </dgm:t>
    </dgm:pt>
    <dgm:pt modelId="{4ED1CE9E-2C56-4E6C-9293-8BAB4CB81354}" type="parTrans" cxnId="{A81EFFFB-BA07-4193-BF38-56608A041B2E}">
      <dgm:prSet/>
      <dgm:spPr/>
      <dgm:t>
        <a:bodyPr/>
        <a:lstStyle/>
        <a:p>
          <a:endParaRPr lang="en-IN"/>
        </a:p>
      </dgm:t>
    </dgm:pt>
    <dgm:pt modelId="{55756730-43D9-4724-AB68-31A91DAF9F83}" type="sibTrans" cxnId="{A81EFFFB-BA07-4193-BF38-56608A041B2E}">
      <dgm:prSet/>
      <dgm:spPr/>
      <dgm:t>
        <a:bodyPr/>
        <a:lstStyle/>
        <a:p>
          <a:endParaRPr lang="en-IN"/>
        </a:p>
      </dgm:t>
    </dgm:pt>
    <dgm:pt modelId="{BCDC969B-2CDA-4494-9FF8-4663F19B11C3}">
      <dgm:prSet/>
      <dgm:spPr/>
      <dgm:t>
        <a:bodyPr/>
        <a:lstStyle/>
        <a:p>
          <a:r>
            <a:rPr lang="en-US" dirty="0"/>
            <a:t>Choosing the model</a:t>
          </a:r>
          <a:endParaRPr lang="en-IN" dirty="0"/>
        </a:p>
      </dgm:t>
    </dgm:pt>
    <dgm:pt modelId="{11C68ED1-5DD7-4D37-8F0E-66D0DC6F86F8}" type="parTrans" cxnId="{97FE1964-816A-41EF-84A9-114C8E778240}">
      <dgm:prSet/>
      <dgm:spPr/>
      <dgm:t>
        <a:bodyPr/>
        <a:lstStyle/>
        <a:p>
          <a:endParaRPr lang="en-IN"/>
        </a:p>
      </dgm:t>
    </dgm:pt>
    <dgm:pt modelId="{B56F5B40-45AF-45AC-A0B1-88C5C6ED0AB5}" type="sibTrans" cxnId="{97FE1964-816A-41EF-84A9-114C8E778240}">
      <dgm:prSet/>
      <dgm:spPr/>
      <dgm:t>
        <a:bodyPr/>
        <a:lstStyle/>
        <a:p>
          <a:endParaRPr lang="en-IN"/>
        </a:p>
      </dgm:t>
    </dgm:pt>
    <dgm:pt modelId="{D2F7D289-707B-4A12-BA67-620C29C46928}">
      <dgm:prSet/>
      <dgm:spPr/>
      <dgm:t>
        <a:bodyPr/>
        <a:lstStyle/>
        <a:p>
          <a:r>
            <a:rPr lang="en-US" dirty="0"/>
            <a:t>Training data</a:t>
          </a:r>
          <a:endParaRPr lang="en-IN" dirty="0"/>
        </a:p>
      </dgm:t>
    </dgm:pt>
    <dgm:pt modelId="{D18F0465-2556-4D87-9C9F-22AF05A45FE8}" type="parTrans" cxnId="{5BEBAEE9-E45E-4D55-9044-D1943844858B}">
      <dgm:prSet/>
      <dgm:spPr/>
      <dgm:t>
        <a:bodyPr/>
        <a:lstStyle/>
        <a:p>
          <a:endParaRPr lang="en-IN"/>
        </a:p>
      </dgm:t>
    </dgm:pt>
    <dgm:pt modelId="{65667632-EC70-4B8F-A652-520F7BC22621}" type="sibTrans" cxnId="{5BEBAEE9-E45E-4D55-9044-D1943844858B}">
      <dgm:prSet/>
      <dgm:spPr/>
      <dgm:t>
        <a:bodyPr/>
        <a:lstStyle/>
        <a:p>
          <a:endParaRPr lang="en-IN"/>
        </a:p>
      </dgm:t>
    </dgm:pt>
    <dgm:pt modelId="{5DC7D70F-9F2E-4425-8F97-EE17EF7E0408}">
      <dgm:prSet/>
      <dgm:spPr/>
      <dgm:t>
        <a:bodyPr/>
        <a:lstStyle/>
        <a:p>
          <a:r>
            <a:rPr lang="en-US" dirty="0"/>
            <a:t>Testing data</a:t>
          </a:r>
          <a:endParaRPr lang="en-IN" dirty="0"/>
        </a:p>
      </dgm:t>
    </dgm:pt>
    <dgm:pt modelId="{0B3433F6-9058-45DC-897E-000692FD0512}" type="parTrans" cxnId="{F9AF74A8-B860-4F80-B3DA-FC03B01BFA09}">
      <dgm:prSet/>
      <dgm:spPr/>
      <dgm:t>
        <a:bodyPr/>
        <a:lstStyle/>
        <a:p>
          <a:endParaRPr lang="en-IN"/>
        </a:p>
      </dgm:t>
    </dgm:pt>
    <dgm:pt modelId="{08F5C38F-4CC5-4CBD-B738-69827EE9E946}" type="sibTrans" cxnId="{F9AF74A8-B860-4F80-B3DA-FC03B01BFA09}">
      <dgm:prSet/>
      <dgm:spPr/>
      <dgm:t>
        <a:bodyPr/>
        <a:lstStyle/>
        <a:p>
          <a:endParaRPr lang="en-IN"/>
        </a:p>
      </dgm:t>
    </dgm:pt>
    <dgm:pt modelId="{C0F0A68C-8248-422F-B17A-48B41170F6A7}">
      <dgm:prSet/>
      <dgm:spPr/>
      <dgm:t>
        <a:bodyPr/>
        <a:lstStyle/>
        <a:p>
          <a:r>
            <a:rPr lang="en-US" dirty="0"/>
            <a:t>Prediction</a:t>
          </a:r>
        </a:p>
      </dgm:t>
    </dgm:pt>
    <dgm:pt modelId="{865B838F-EF28-4D9F-B02F-79E9500E4ECC}" type="parTrans" cxnId="{3119E4BA-C4F0-4321-94F5-1CBD45C1F780}">
      <dgm:prSet/>
      <dgm:spPr/>
      <dgm:t>
        <a:bodyPr/>
        <a:lstStyle/>
        <a:p>
          <a:endParaRPr lang="en-IN"/>
        </a:p>
      </dgm:t>
    </dgm:pt>
    <dgm:pt modelId="{D53B54E0-ACC7-41AF-8EE7-D9F8AAA70041}" type="sibTrans" cxnId="{3119E4BA-C4F0-4321-94F5-1CBD45C1F780}">
      <dgm:prSet/>
      <dgm:spPr/>
      <dgm:t>
        <a:bodyPr/>
        <a:lstStyle/>
        <a:p>
          <a:endParaRPr lang="en-IN"/>
        </a:p>
      </dgm:t>
    </dgm:pt>
    <dgm:pt modelId="{A8EA56E3-026E-45F7-9D56-71FFB7A6EC6A}" type="pres">
      <dgm:prSet presAssocID="{F0E7A57E-F78A-44E6-9FAA-051630895C9B}" presName="Name0" presStyleCnt="0">
        <dgm:presLayoutVars>
          <dgm:dir/>
          <dgm:animLvl val="lvl"/>
          <dgm:resizeHandles val="exact"/>
        </dgm:presLayoutVars>
      </dgm:prSet>
      <dgm:spPr/>
    </dgm:pt>
    <dgm:pt modelId="{9B846B5D-59C0-4795-8B9E-C6FB5C357836}" type="pres">
      <dgm:prSet presAssocID="{C0F0A68C-8248-422F-B17A-48B41170F6A7}" presName="boxAndChildren" presStyleCnt="0"/>
      <dgm:spPr/>
    </dgm:pt>
    <dgm:pt modelId="{F8A3ACF5-1842-4EFE-BE61-F17832B3CAB5}" type="pres">
      <dgm:prSet presAssocID="{C0F0A68C-8248-422F-B17A-48B41170F6A7}" presName="parentTextBox" presStyleLbl="node1" presStyleIdx="0" presStyleCnt="7"/>
      <dgm:spPr/>
    </dgm:pt>
    <dgm:pt modelId="{BAE1DAB4-4793-461B-8F72-40B6CBC1AC9B}" type="pres">
      <dgm:prSet presAssocID="{08F5C38F-4CC5-4CBD-B738-69827EE9E946}" presName="sp" presStyleCnt="0"/>
      <dgm:spPr/>
    </dgm:pt>
    <dgm:pt modelId="{F723F45D-0BA3-4164-8AE9-FA2FE5CDDBC5}" type="pres">
      <dgm:prSet presAssocID="{5DC7D70F-9F2E-4425-8F97-EE17EF7E0408}" presName="arrowAndChildren" presStyleCnt="0"/>
      <dgm:spPr/>
    </dgm:pt>
    <dgm:pt modelId="{B4C081D1-4308-4452-B022-F4FBFB223ABB}" type="pres">
      <dgm:prSet presAssocID="{5DC7D70F-9F2E-4425-8F97-EE17EF7E0408}" presName="parentTextArrow" presStyleLbl="node1" presStyleIdx="1" presStyleCnt="7"/>
      <dgm:spPr/>
    </dgm:pt>
    <dgm:pt modelId="{490BABA3-EF7E-4A59-9E9E-2FB877B0AE21}" type="pres">
      <dgm:prSet presAssocID="{65667632-EC70-4B8F-A652-520F7BC22621}" presName="sp" presStyleCnt="0"/>
      <dgm:spPr/>
    </dgm:pt>
    <dgm:pt modelId="{3C5D1A66-5483-4C0C-9F8F-B74A71DCEAB7}" type="pres">
      <dgm:prSet presAssocID="{D2F7D289-707B-4A12-BA67-620C29C46928}" presName="arrowAndChildren" presStyleCnt="0"/>
      <dgm:spPr/>
    </dgm:pt>
    <dgm:pt modelId="{FD79916E-BDCD-481B-AD3B-A6606CA0910D}" type="pres">
      <dgm:prSet presAssocID="{D2F7D289-707B-4A12-BA67-620C29C46928}" presName="parentTextArrow" presStyleLbl="node1" presStyleIdx="2" presStyleCnt="7"/>
      <dgm:spPr/>
    </dgm:pt>
    <dgm:pt modelId="{CF892B43-AEA8-4D9D-86E6-08BB706ED0AD}" type="pres">
      <dgm:prSet presAssocID="{B56F5B40-45AF-45AC-A0B1-88C5C6ED0AB5}" presName="sp" presStyleCnt="0"/>
      <dgm:spPr/>
    </dgm:pt>
    <dgm:pt modelId="{864846E5-3A38-4C4C-AC42-DE42B505EE51}" type="pres">
      <dgm:prSet presAssocID="{BCDC969B-2CDA-4494-9FF8-4663F19B11C3}" presName="arrowAndChildren" presStyleCnt="0"/>
      <dgm:spPr/>
    </dgm:pt>
    <dgm:pt modelId="{56F6EFF2-148C-4E24-9920-D5C2D394F819}" type="pres">
      <dgm:prSet presAssocID="{BCDC969B-2CDA-4494-9FF8-4663F19B11C3}" presName="parentTextArrow" presStyleLbl="node1" presStyleIdx="3" presStyleCnt="7"/>
      <dgm:spPr/>
    </dgm:pt>
    <dgm:pt modelId="{DB2A724A-1575-45F8-9FEB-0E14D8286F89}" type="pres">
      <dgm:prSet presAssocID="{55756730-43D9-4724-AB68-31A91DAF9F83}" presName="sp" presStyleCnt="0"/>
      <dgm:spPr/>
    </dgm:pt>
    <dgm:pt modelId="{D75D917A-FF9E-460A-A205-4723969A67D4}" type="pres">
      <dgm:prSet presAssocID="{8601EB51-02F4-40D9-BDE5-5A2D496761FB}" presName="arrowAndChildren" presStyleCnt="0"/>
      <dgm:spPr/>
    </dgm:pt>
    <dgm:pt modelId="{9E3F2902-5C2F-4871-8F91-4E843D894EC6}" type="pres">
      <dgm:prSet presAssocID="{8601EB51-02F4-40D9-BDE5-5A2D496761FB}" presName="parentTextArrow" presStyleLbl="node1" presStyleIdx="4" presStyleCnt="7"/>
      <dgm:spPr/>
    </dgm:pt>
    <dgm:pt modelId="{1E4F83F1-8317-4707-9053-28BDECCA5B81}" type="pres">
      <dgm:prSet presAssocID="{F68D9ECF-8F21-4EDB-AB8A-AEBD0AFC94D9}" presName="sp" presStyleCnt="0"/>
      <dgm:spPr/>
    </dgm:pt>
    <dgm:pt modelId="{A82F766A-368C-4F25-9260-2EB20B11C922}" type="pres">
      <dgm:prSet presAssocID="{83F178DF-6180-4A87-82D0-6BC5FEBF5EB1}" presName="arrowAndChildren" presStyleCnt="0"/>
      <dgm:spPr/>
    </dgm:pt>
    <dgm:pt modelId="{858F65F0-5D79-49D0-A48E-CBA5AE576AD2}" type="pres">
      <dgm:prSet presAssocID="{83F178DF-6180-4A87-82D0-6BC5FEBF5EB1}" presName="parentTextArrow" presStyleLbl="node1" presStyleIdx="5" presStyleCnt="7"/>
      <dgm:spPr/>
    </dgm:pt>
    <dgm:pt modelId="{C7EA4FA2-5337-4280-B46E-753220186061}" type="pres">
      <dgm:prSet presAssocID="{277098D1-715E-481D-86C0-9BF9514DD830}" presName="sp" presStyleCnt="0"/>
      <dgm:spPr/>
    </dgm:pt>
    <dgm:pt modelId="{4BFFC85D-1020-4319-AE8E-3980066296D7}" type="pres">
      <dgm:prSet presAssocID="{9B040558-219E-4353-BDDA-49DB9A1CD54D}" presName="arrowAndChildren" presStyleCnt="0"/>
      <dgm:spPr/>
    </dgm:pt>
    <dgm:pt modelId="{7890C39C-545E-47CE-917D-7DDF78D8537C}" type="pres">
      <dgm:prSet presAssocID="{9B040558-219E-4353-BDDA-49DB9A1CD54D}" presName="parentTextArrow" presStyleLbl="node1" presStyleIdx="6" presStyleCnt="7" custLinFactNeighborX="-173" custLinFactNeighborY="8525"/>
      <dgm:spPr/>
    </dgm:pt>
  </dgm:ptLst>
  <dgm:cxnLst>
    <dgm:cxn modelId="{88FA8B0A-6D44-4323-8152-C6EF844965E7}" type="presOf" srcId="{5DC7D70F-9F2E-4425-8F97-EE17EF7E0408}" destId="{B4C081D1-4308-4452-B022-F4FBFB223ABB}" srcOrd="0" destOrd="0" presId="urn:microsoft.com/office/officeart/2005/8/layout/process4"/>
    <dgm:cxn modelId="{338CEF26-AF98-4030-87B9-979448768603}" type="presOf" srcId="{9B040558-219E-4353-BDDA-49DB9A1CD54D}" destId="{7890C39C-545E-47CE-917D-7DDF78D8537C}" srcOrd="0" destOrd="0" presId="urn:microsoft.com/office/officeart/2005/8/layout/process4"/>
    <dgm:cxn modelId="{97FE1964-816A-41EF-84A9-114C8E778240}" srcId="{F0E7A57E-F78A-44E6-9FAA-051630895C9B}" destId="{BCDC969B-2CDA-4494-9FF8-4663F19B11C3}" srcOrd="3" destOrd="0" parTransId="{11C68ED1-5DD7-4D37-8F0E-66D0DC6F86F8}" sibTransId="{B56F5B40-45AF-45AC-A0B1-88C5C6ED0AB5}"/>
    <dgm:cxn modelId="{A3D4C04D-9F79-4AA1-BCB5-3959CEFC66D3}" type="presOf" srcId="{C0F0A68C-8248-422F-B17A-48B41170F6A7}" destId="{F8A3ACF5-1842-4EFE-BE61-F17832B3CAB5}" srcOrd="0" destOrd="0" presId="urn:microsoft.com/office/officeart/2005/8/layout/process4"/>
    <dgm:cxn modelId="{3A05354E-4F57-441A-9EDA-5BBD79B87D19}" srcId="{F0E7A57E-F78A-44E6-9FAA-051630895C9B}" destId="{9B040558-219E-4353-BDDA-49DB9A1CD54D}" srcOrd="0" destOrd="0" parTransId="{6093628D-EA29-455D-A672-EF8CDADA2B9B}" sibTransId="{277098D1-715E-481D-86C0-9BF9514DD830}"/>
    <dgm:cxn modelId="{B1AF5E4E-788F-40A8-AEBE-704D9FBFB8FA}" type="presOf" srcId="{D2F7D289-707B-4A12-BA67-620C29C46928}" destId="{FD79916E-BDCD-481B-AD3B-A6606CA0910D}" srcOrd="0" destOrd="0" presId="urn:microsoft.com/office/officeart/2005/8/layout/process4"/>
    <dgm:cxn modelId="{74DC7C55-0A54-47DC-933C-A2CAAF76C1F8}" type="presOf" srcId="{8601EB51-02F4-40D9-BDE5-5A2D496761FB}" destId="{9E3F2902-5C2F-4871-8F91-4E843D894EC6}" srcOrd="0" destOrd="0" presId="urn:microsoft.com/office/officeart/2005/8/layout/process4"/>
    <dgm:cxn modelId="{CB9ECD58-4E56-4125-AC3C-0615E4163F8E}" type="presOf" srcId="{BCDC969B-2CDA-4494-9FF8-4663F19B11C3}" destId="{56F6EFF2-148C-4E24-9920-D5C2D394F819}" srcOrd="0" destOrd="0" presId="urn:microsoft.com/office/officeart/2005/8/layout/process4"/>
    <dgm:cxn modelId="{E7EB8885-1582-493C-8800-E59A48BCA80B}" type="presOf" srcId="{83F178DF-6180-4A87-82D0-6BC5FEBF5EB1}" destId="{858F65F0-5D79-49D0-A48E-CBA5AE576AD2}" srcOrd="0" destOrd="0" presId="urn:microsoft.com/office/officeart/2005/8/layout/process4"/>
    <dgm:cxn modelId="{97A055A3-8053-499D-9FDA-6450DE0A20F7}" type="presOf" srcId="{F0E7A57E-F78A-44E6-9FAA-051630895C9B}" destId="{A8EA56E3-026E-45F7-9D56-71FFB7A6EC6A}" srcOrd="0" destOrd="0" presId="urn:microsoft.com/office/officeart/2005/8/layout/process4"/>
    <dgm:cxn modelId="{F9AF74A8-B860-4F80-B3DA-FC03B01BFA09}" srcId="{F0E7A57E-F78A-44E6-9FAA-051630895C9B}" destId="{5DC7D70F-9F2E-4425-8F97-EE17EF7E0408}" srcOrd="5" destOrd="0" parTransId="{0B3433F6-9058-45DC-897E-000692FD0512}" sibTransId="{08F5C38F-4CC5-4CBD-B738-69827EE9E946}"/>
    <dgm:cxn modelId="{3119E4BA-C4F0-4321-94F5-1CBD45C1F780}" srcId="{F0E7A57E-F78A-44E6-9FAA-051630895C9B}" destId="{C0F0A68C-8248-422F-B17A-48B41170F6A7}" srcOrd="6" destOrd="0" parTransId="{865B838F-EF28-4D9F-B02F-79E9500E4ECC}" sibTransId="{D53B54E0-ACC7-41AF-8EE7-D9F8AAA70041}"/>
    <dgm:cxn modelId="{5BEBAEE9-E45E-4D55-9044-D1943844858B}" srcId="{F0E7A57E-F78A-44E6-9FAA-051630895C9B}" destId="{D2F7D289-707B-4A12-BA67-620C29C46928}" srcOrd="4" destOrd="0" parTransId="{D18F0465-2556-4D87-9C9F-22AF05A45FE8}" sibTransId="{65667632-EC70-4B8F-A652-520F7BC22621}"/>
    <dgm:cxn modelId="{6158CBF0-037D-4A23-BE1B-7003302261B1}" srcId="{F0E7A57E-F78A-44E6-9FAA-051630895C9B}" destId="{83F178DF-6180-4A87-82D0-6BC5FEBF5EB1}" srcOrd="1" destOrd="0" parTransId="{F3B67C25-1009-43F3-9134-B6A25E758378}" sibTransId="{F68D9ECF-8F21-4EDB-AB8A-AEBD0AFC94D9}"/>
    <dgm:cxn modelId="{A81EFFFB-BA07-4193-BF38-56608A041B2E}" srcId="{F0E7A57E-F78A-44E6-9FAA-051630895C9B}" destId="{8601EB51-02F4-40D9-BDE5-5A2D496761FB}" srcOrd="2" destOrd="0" parTransId="{4ED1CE9E-2C56-4E6C-9293-8BAB4CB81354}" sibTransId="{55756730-43D9-4724-AB68-31A91DAF9F83}"/>
    <dgm:cxn modelId="{13BF3418-2D0E-4453-9889-C18FC9012778}" type="presParOf" srcId="{A8EA56E3-026E-45F7-9D56-71FFB7A6EC6A}" destId="{9B846B5D-59C0-4795-8B9E-C6FB5C357836}" srcOrd="0" destOrd="0" presId="urn:microsoft.com/office/officeart/2005/8/layout/process4"/>
    <dgm:cxn modelId="{8F5DA4D4-0E6E-442F-AF07-26908112B2DB}" type="presParOf" srcId="{9B846B5D-59C0-4795-8B9E-C6FB5C357836}" destId="{F8A3ACF5-1842-4EFE-BE61-F17832B3CAB5}" srcOrd="0" destOrd="0" presId="urn:microsoft.com/office/officeart/2005/8/layout/process4"/>
    <dgm:cxn modelId="{E453468A-813B-4E92-8DAB-D9EB1A77F675}" type="presParOf" srcId="{A8EA56E3-026E-45F7-9D56-71FFB7A6EC6A}" destId="{BAE1DAB4-4793-461B-8F72-40B6CBC1AC9B}" srcOrd="1" destOrd="0" presId="urn:microsoft.com/office/officeart/2005/8/layout/process4"/>
    <dgm:cxn modelId="{B5DD76B5-68EB-4DBA-8E9E-AD3BE3446C50}" type="presParOf" srcId="{A8EA56E3-026E-45F7-9D56-71FFB7A6EC6A}" destId="{F723F45D-0BA3-4164-8AE9-FA2FE5CDDBC5}" srcOrd="2" destOrd="0" presId="urn:microsoft.com/office/officeart/2005/8/layout/process4"/>
    <dgm:cxn modelId="{E9CD4E48-F02C-490B-BAFE-8A72C3498D93}" type="presParOf" srcId="{F723F45D-0BA3-4164-8AE9-FA2FE5CDDBC5}" destId="{B4C081D1-4308-4452-B022-F4FBFB223ABB}" srcOrd="0" destOrd="0" presId="urn:microsoft.com/office/officeart/2005/8/layout/process4"/>
    <dgm:cxn modelId="{8D933935-169B-4CFF-9D50-B7E0A7EF54B2}" type="presParOf" srcId="{A8EA56E3-026E-45F7-9D56-71FFB7A6EC6A}" destId="{490BABA3-EF7E-4A59-9E9E-2FB877B0AE21}" srcOrd="3" destOrd="0" presId="urn:microsoft.com/office/officeart/2005/8/layout/process4"/>
    <dgm:cxn modelId="{D5F46317-3EE0-447E-B45A-92A15D44C533}" type="presParOf" srcId="{A8EA56E3-026E-45F7-9D56-71FFB7A6EC6A}" destId="{3C5D1A66-5483-4C0C-9F8F-B74A71DCEAB7}" srcOrd="4" destOrd="0" presId="urn:microsoft.com/office/officeart/2005/8/layout/process4"/>
    <dgm:cxn modelId="{D72C4C65-E065-49DF-84F0-14052F78DB8B}" type="presParOf" srcId="{3C5D1A66-5483-4C0C-9F8F-B74A71DCEAB7}" destId="{FD79916E-BDCD-481B-AD3B-A6606CA0910D}" srcOrd="0" destOrd="0" presId="urn:microsoft.com/office/officeart/2005/8/layout/process4"/>
    <dgm:cxn modelId="{D68CE323-2433-4278-B3E8-E29BB1355CEC}" type="presParOf" srcId="{A8EA56E3-026E-45F7-9D56-71FFB7A6EC6A}" destId="{CF892B43-AEA8-4D9D-86E6-08BB706ED0AD}" srcOrd="5" destOrd="0" presId="urn:microsoft.com/office/officeart/2005/8/layout/process4"/>
    <dgm:cxn modelId="{0A7F17F9-C14C-441C-89C9-C06301B32912}" type="presParOf" srcId="{A8EA56E3-026E-45F7-9D56-71FFB7A6EC6A}" destId="{864846E5-3A38-4C4C-AC42-DE42B505EE51}" srcOrd="6" destOrd="0" presId="urn:microsoft.com/office/officeart/2005/8/layout/process4"/>
    <dgm:cxn modelId="{82229E7D-158D-4114-AEEE-75A6436024D7}" type="presParOf" srcId="{864846E5-3A38-4C4C-AC42-DE42B505EE51}" destId="{56F6EFF2-148C-4E24-9920-D5C2D394F819}" srcOrd="0" destOrd="0" presId="urn:microsoft.com/office/officeart/2005/8/layout/process4"/>
    <dgm:cxn modelId="{759C50A5-FAC2-4F2D-A26B-F6F5847520A1}" type="presParOf" srcId="{A8EA56E3-026E-45F7-9D56-71FFB7A6EC6A}" destId="{DB2A724A-1575-45F8-9FEB-0E14D8286F89}" srcOrd="7" destOrd="0" presId="urn:microsoft.com/office/officeart/2005/8/layout/process4"/>
    <dgm:cxn modelId="{FEEB1A10-7D67-4E75-ABCD-D33C933DA0D9}" type="presParOf" srcId="{A8EA56E3-026E-45F7-9D56-71FFB7A6EC6A}" destId="{D75D917A-FF9E-460A-A205-4723969A67D4}" srcOrd="8" destOrd="0" presId="urn:microsoft.com/office/officeart/2005/8/layout/process4"/>
    <dgm:cxn modelId="{F9AA45A9-26A5-48C6-8613-DAED1704D645}" type="presParOf" srcId="{D75D917A-FF9E-460A-A205-4723969A67D4}" destId="{9E3F2902-5C2F-4871-8F91-4E843D894EC6}" srcOrd="0" destOrd="0" presId="urn:microsoft.com/office/officeart/2005/8/layout/process4"/>
    <dgm:cxn modelId="{29F0A6AC-C6A8-47AD-958A-78F7352AAFC7}" type="presParOf" srcId="{A8EA56E3-026E-45F7-9D56-71FFB7A6EC6A}" destId="{1E4F83F1-8317-4707-9053-28BDECCA5B81}" srcOrd="9" destOrd="0" presId="urn:microsoft.com/office/officeart/2005/8/layout/process4"/>
    <dgm:cxn modelId="{811CB4A5-0C23-4F92-A653-FF9E82027585}" type="presParOf" srcId="{A8EA56E3-026E-45F7-9D56-71FFB7A6EC6A}" destId="{A82F766A-368C-4F25-9260-2EB20B11C922}" srcOrd="10" destOrd="0" presId="urn:microsoft.com/office/officeart/2005/8/layout/process4"/>
    <dgm:cxn modelId="{0895CDC4-694C-47BF-BD36-A1C63A68D2A3}" type="presParOf" srcId="{A82F766A-368C-4F25-9260-2EB20B11C922}" destId="{858F65F0-5D79-49D0-A48E-CBA5AE576AD2}" srcOrd="0" destOrd="0" presId="urn:microsoft.com/office/officeart/2005/8/layout/process4"/>
    <dgm:cxn modelId="{F3A6D3A8-F8E6-4AEF-8306-14081CD8B523}" type="presParOf" srcId="{A8EA56E3-026E-45F7-9D56-71FFB7A6EC6A}" destId="{C7EA4FA2-5337-4280-B46E-753220186061}" srcOrd="11" destOrd="0" presId="urn:microsoft.com/office/officeart/2005/8/layout/process4"/>
    <dgm:cxn modelId="{7CA45F0A-3634-45A2-A640-B219B5EA84F3}" type="presParOf" srcId="{A8EA56E3-026E-45F7-9D56-71FFB7A6EC6A}" destId="{4BFFC85D-1020-4319-AE8E-3980066296D7}" srcOrd="12" destOrd="0" presId="urn:microsoft.com/office/officeart/2005/8/layout/process4"/>
    <dgm:cxn modelId="{38E40942-135B-4E5F-9A2A-A42CCFAA9133}" type="presParOf" srcId="{4BFFC85D-1020-4319-AE8E-3980066296D7}" destId="{7890C39C-545E-47CE-917D-7DDF78D8537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3ACF5-1842-4EFE-BE61-F17832B3CAB5}">
      <dsp:nvSpPr>
        <dsp:cNvPr id="0" name=""/>
        <dsp:cNvSpPr/>
      </dsp:nvSpPr>
      <dsp:spPr>
        <a:xfrm>
          <a:off x="0" y="4468361"/>
          <a:ext cx="5184126" cy="48897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Prediction</a:t>
          </a:r>
        </a:p>
      </dsp:txBody>
      <dsp:txXfrm>
        <a:off x="0" y="4468361"/>
        <a:ext cx="5184126" cy="488970"/>
      </dsp:txXfrm>
    </dsp:sp>
    <dsp:sp modelId="{B4C081D1-4308-4452-B022-F4FBFB223ABB}">
      <dsp:nvSpPr>
        <dsp:cNvPr id="0" name=""/>
        <dsp:cNvSpPr/>
      </dsp:nvSpPr>
      <dsp:spPr>
        <a:xfrm rot="10800000">
          <a:off x="0" y="3723659"/>
          <a:ext cx="5184126" cy="752036"/>
        </a:xfrm>
        <a:prstGeom prst="upArrowCallou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Testing data</a:t>
          </a:r>
          <a:endParaRPr lang="en-IN" sz="1700" kern="1200" dirty="0"/>
        </a:p>
      </dsp:txBody>
      <dsp:txXfrm rot="10800000">
        <a:off x="0" y="3723659"/>
        <a:ext cx="5184126" cy="488650"/>
      </dsp:txXfrm>
    </dsp:sp>
    <dsp:sp modelId="{FD79916E-BDCD-481B-AD3B-A6606CA0910D}">
      <dsp:nvSpPr>
        <dsp:cNvPr id="0" name=""/>
        <dsp:cNvSpPr/>
      </dsp:nvSpPr>
      <dsp:spPr>
        <a:xfrm rot="10800000">
          <a:off x="0" y="2978957"/>
          <a:ext cx="5184126" cy="752036"/>
        </a:xfrm>
        <a:prstGeom prst="upArrowCallou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Training data</a:t>
          </a:r>
          <a:endParaRPr lang="en-IN" sz="1700" kern="1200" dirty="0"/>
        </a:p>
      </dsp:txBody>
      <dsp:txXfrm rot="10800000">
        <a:off x="0" y="2978957"/>
        <a:ext cx="5184126" cy="488650"/>
      </dsp:txXfrm>
    </dsp:sp>
    <dsp:sp modelId="{56F6EFF2-148C-4E24-9920-D5C2D394F819}">
      <dsp:nvSpPr>
        <dsp:cNvPr id="0" name=""/>
        <dsp:cNvSpPr/>
      </dsp:nvSpPr>
      <dsp:spPr>
        <a:xfrm rot="10800000">
          <a:off x="0" y="2234255"/>
          <a:ext cx="5184126" cy="752036"/>
        </a:xfrm>
        <a:prstGeom prst="upArrowCallou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Choosing the model</a:t>
          </a:r>
          <a:endParaRPr lang="en-IN" sz="1700" kern="1200" dirty="0"/>
        </a:p>
      </dsp:txBody>
      <dsp:txXfrm rot="10800000">
        <a:off x="0" y="2234255"/>
        <a:ext cx="5184126" cy="488650"/>
      </dsp:txXfrm>
    </dsp:sp>
    <dsp:sp modelId="{9E3F2902-5C2F-4871-8F91-4E843D894EC6}">
      <dsp:nvSpPr>
        <dsp:cNvPr id="0" name=""/>
        <dsp:cNvSpPr/>
      </dsp:nvSpPr>
      <dsp:spPr>
        <a:xfrm rot="10800000">
          <a:off x="0" y="1489553"/>
          <a:ext cx="5184126" cy="752036"/>
        </a:xfrm>
        <a:prstGeom prst="upArrowCallou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Splitting train and test data</a:t>
          </a:r>
          <a:endParaRPr lang="en-IN" sz="1700" kern="1200" dirty="0"/>
        </a:p>
      </dsp:txBody>
      <dsp:txXfrm rot="10800000">
        <a:off x="0" y="1489553"/>
        <a:ext cx="5184126" cy="488650"/>
      </dsp:txXfrm>
    </dsp:sp>
    <dsp:sp modelId="{858F65F0-5D79-49D0-A48E-CBA5AE576AD2}">
      <dsp:nvSpPr>
        <dsp:cNvPr id="0" name=""/>
        <dsp:cNvSpPr/>
      </dsp:nvSpPr>
      <dsp:spPr>
        <a:xfrm rot="10800000">
          <a:off x="0" y="744851"/>
          <a:ext cx="5184126" cy="752036"/>
        </a:xfrm>
        <a:prstGeom prst="upArrowCallou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Preprocessing</a:t>
          </a:r>
          <a:endParaRPr lang="en-IN" sz="1700" kern="1200" dirty="0"/>
        </a:p>
      </dsp:txBody>
      <dsp:txXfrm rot="10800000">
        <a:off x="0" y="744851"/>
        <a:ext cx="5184126" cy="488650"/>
      </dsp:txXfrm>
    </dsp:sp>
    <dsp:sp modelId="{7890C39C-545E-47CE-917D-7DDF78D8537C}">
      <dsp:nvSpPr>
        <dsp:cNvPr id="0" name=""/>
        <dsp:cNvSpPr/>
      </dsp:nvSpPr>
      <dsp:spPr>
        <a:xfrm rot="10800000">
          <a:off x="0" y="64261"/>
          <a:ext cx="5184126" cy="752036"/>
        </a:xfrm>
        <a:prstGeom prst="upArrowCallou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Gathering</a:t>
          </a:r>
          <a:endParaRPr lang="en-IN" sz="1700" kern="1200" dirty="0"/>
        </a:p>
      </dsp:txBody>
      <dsp:txXfrm rot="10800000">
        <a:off x="0" y="64261"/>
        <a:ext cx="5184126" cy="4886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41653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908283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371371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2CBD263-67D8-4863-96D8-3C46344BD687}"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64466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1927039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4209298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2032288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1956749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415883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225345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2905049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2081263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1286100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79248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4218471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295764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062F02-D61B-4608-8F4D-489DE8E276C7}" type="datetimeFigureOut">
              <a:rPr lang="en-IN" smtClean="0"/>
              <a:t>01-08-2022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2CBD263-67D8-4863-96D8-3C46344BD687}" type="slidenum">
              <a:rPr lang="en-IN" smtClean="0"/>
              <a:t>‹#›</a:t>
            </a:fld>
            <a:endParaRPr lang="en-IN" dirty="0"/>
          </a:p>
        </p:txBody>
      </p:sp>
    </p:spTree>
    <p:extLst>
      <p:ext uri="{BB962C8B-B14F-4D97-AF65-F5344CB8AC3E}">
        <p14:creationId xmlns:p14="http://schemas.microsoft.com/office/powerpoint/2010/main" val="242257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062F02-D61B-4608-8F4D-489DE8E276C7}" type="datetimeFigureOut">
              <a:rPr lang="en-IN" smtClean="0"/>
              <a:t>01-08-2022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2CBD263-67D8-4863-96D8-3C46344BD687}" type="slidenum">
              <a:rPr lang="en-IN" smtClean="0"/>
              <a:t>‹#›</a:t>
            </a:fld>
            <a:endParaRPr lang="en-IN" dirty="0"/>
          </a:p>
        </p:txBody>
      </p:sp>
    </p:spTree>
    <p:extLst>
      <p:ext uri="{BB962C8B-B14F-4D97-AF65-F5344CB8AC3E}">
        <p14:creationId xmlns:p14="http://schemas.microsoft.com/office/powerpoint/2010/main" val="2025578537"/>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F31D-B5E7-68AE-AF9D-3ED457DA7597}"/>
              </a:ext>
            </a:extLst>
          </p:cNvPr>
          <p:cNvSpPr>
            <a:spLocks noGrp="1"/>
          </p:cNvSpPr>
          <p:nvPr>
            <p:ph type="ctrTitle"/>
          </p:nvPr>
        </p:nvSpPr>
        <p:spPr>
          <a:xfrm>
            <a:off x="674255" y="387927"/>
            <a:ext cx="9005454" cy="3041073"/>
          </a:xfrm>
        </p:spPr>
        <p:txBody>
          <a:bodyPr>
            <a:normAutofit/>
          </a:bodyPr>
          <a:lstStyle/>
          <a:p>
            <a:r>
              <a:rPr lang="en-US" dirty="0">
                <a:latin typeface="Times New Roman" panose="02020603050405020304" pitchFamily="18" charset="0"/>
                <a:cs typeface="Times New Roman" panose="02020603050405020304" pitchFamily="18" charset="0"/>
              </a:rPr>
              <a:t>CRIME PREDICTION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ANALYSIS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24B734A-E45B-F723-351F-0E1E53A54E4F}"/>
              </a:ext>
            </a:extLst>
          </p:cNvPr>
          <p:cNvSpPr>
            <a:spLocks noGrp="1"/>
          </p:cNvSpPr>
          <p:nvPr>
            <p:ph type="subTitle" idx="1"/>
          </p:nvPr>
        </p:nvSpPr>
        <p:spPr>
          <a:xfrm>
            <a:off x="1425389" y="4014414"/>
            <a:ext cx="5077011" cy="1655762"/>
          </a:xfrm>
        </p:spPr>
        <p:txBody>
          <a:bodyPr>
            <a:normAutofit/>
          </a:bodyPr>
          <a:lstStyle/>
          <a:p>
            <a:r>
              <a:rPr lang="en-US" sz="2400" dirty="0">
                <a:latin typeface="Times New Roman" panose="02020603050405020304" pitchFamily="18" charset="0"/>
                <a:cs typeface="Times New Roman" panose="02020603050405020304" pitchFamily="18" charset="0"/>
              </a:rPr>
              <a:t>Prepared By </a:t>
            </a:r>
          </a:p>
          <a:p>
            <a:r>
              <a:rPr lang="en-US" sz="2400" dirty="0">
                <a:latin typeface="Times New Roman" panose="02020603050405020304" pitchFamily="18" charset="0"/>
                <a:cs typeface="Times New Roman" panose="02020603050405020304" pitchFamily="18" charset="0"/>
              </a:rPr>
              <a:t>KARTHIKEYAN R</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46BBF13-5AC6-52E1-FFD0-0807C6BDD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273" y="3429000"/>
            <a:ext cx="5498727" cy="3429000"/>
          </a:xfrm>
          <a:prstGeom prst="rect">
            <a:avLst/>
          </a:prstGeom>
        </p:spPr>
      </p:pic>
    </p:spTree>
    <p:extLst>
      <p:ext uri="{BB962C8B-B14F-4D97-AF65-F5344CB8AC3E}">
        <p14:creationId xmlns:p14="http://schemas.microsoft.com/office/powerpoint/2010/main" val="38651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9D6B-DFCE-ED11-547D-8315646366B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 Selection</a:t>
            </a:r>
          </a:p>
        </p:txBody>
      </p:sp>
      <p:sp>
        <p:nvSpPr>
          <p:cNvPr id="3" name="Content Placeholder 2">
            <a:extLst>
              <a:ext uri="{FF2B5EF4-FFF2-40B4-BE49-F238E27FC236}">
                <a16:creationId xmlns:a16="http://schemas.microsoft.com/office/drawing/2014/main" id="{8170F1F6-D470-BA6D-5103-CAE216036F6F}"/>
              </a:ext>
            </a:extLst>
          </p:cNvPr>
          <p:cNvSpPr>
            <a:spLocks noGrp="1"/>
          </p:cNvSpPr>
          <p:nvPr>
            <p:ph idx="1"/>
          </p:nvPr>
        </p:nvSpPr>
        <p:spPr>
          <a:xfrm>
            <a:off x="1103312" y="2052919"/>
            <a:ext cx="10012923" cy="3352800"/>
          </a:xfrm>
        </p:spPr>
        <p:txBody>
          <a:bodyPr/>
          <a:lstStyle/>
          <a:p>
            <a:pPr marL="0" indent="0">
              <a:buNone/>
            </a:pPr>
            <a:r>
              <a:rPr lang="en-IN" dirty="0"/>
              <a:t>LOGISTIC REGRESSION</a:t>
            </a:r>
          </a:p>
          <a:p>
            <a:r>
              <a:rPr lang="en-US" dirty="0"/>
              <a:t>Logistic Regression is a supervised learning technique that uses a machine earning algorithm. It’s a method for predicting a categorical dependent variable from a set of independent variables.</a:t>
            </a:r>
          </a:p>
          <a:p>
            <a:r>
              <a:rPr lang="en-US" dirty="0"/>
              <a:t>The output of a categorical dependent variable is predicted by logistic regression, and the outcome must be </a:t>
            </a:r>
            <a:r>
              <a:rPr lang="en-US" dirty="0" err="1"/>
              <a:t>acategorical</a:t>
            </a:r>
            <a:r>
              <a:rPr lang="en-US" dirty="0"/>
              <a:t> value</a:t>
            </a:r>
            <a:endParaRPr lang="en-IN" dirty="0"/>
          </a:p>
        </p:txBody>
      </p:sp>
    </p:spTree>
    <p:extLst>
      <p:ext uri="{BB962C8B-B14F-4D97-AF65-F5344CB8AC3E}">
        <p14:creationId xmlns:p14="http://schemas.microsoft.com/office/powerpoint/2010/main" val="775726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F1F6FE-01C0-8085-E90D-4CFEBD52DAA6}"/>
              </a:ext>
            </a:extLst>
          </p:cNvPr>
          <p:cNvSpPr>
            <a:spLocks noGrp="1"/>
          </p:cNvSpPr>
          <p:nvPr>
            <p:ph idx="1"/>
          </p:nvPr>
        </p:nvSpPr>
        <p:spPr>
          <a:xfrm>
            <a:off x="457852" y="1187824"/>
            <a:ext cx="10658383" cy="4195481"/>
          </a:xfrm>
        </p:spPr>
        <p:txBody>
          <a:bodyPr>
            <a:normAutofit/>
          </a:bodyPr>
          <a:lstStyle/>
          <a:p>
            <a:pPr marL="0" indent="0">
              <a:buNone/>
            </a:pPr>
            <a:r>
              <a:rPr lang="en-US" dirty="0"/>
              <a:t>RANDOM FOREST CLASSIFIER</a:t>
            </a:r>
          </a:p>
          <a:p>
            <a:r>
              <a:rPr lang="en-US" dirty="0"/>
              <a:t>Random forest is a classification algorithm consisting of many decisions trees.</a:t>
            </a:r>
          </a:p>
          <a:p>
            <a:r>
              <a:rPr lang="en-US" dirty="0"/>
              <a:t>It uses bagging and feature randomness when building each individual tree to try to create an uncorrelated forest of trees whose prediction by committee is more accurate than that of any individual tree.</a:t>
            </a:r>
          </a:p>
          <a:p>
            <a:pPr marL="0" indent="0">
              <a:buNone/>
            </a:pPr>
            <a:endParaRPr lang="en-US" dirty="0"/>
          </a:p>
          <a:p>
            <a:pPr marL="0" indent="0">
              <a:buNone/>
            </a:pPr>
            <a:r>
              <a:rPr lang="en-US" dirty="0"/>
              <a:t>BAGGING CLASSIFIER</a:t>
            </a:r>
          </a:p>
          <a:p>
            <a:r>
              <a:rPr lang="en-US" dirty="0"/>
              <a:t>A Bagging classifier is an ensemble </a:t>
            </a:r>
            <a:r>
              <a:rPr lang="en-US" dirty="0" err="1"/>
              <a:t>metaestimator</a:t>
            </a:r>
            <a:r>
              <a:rPr lang="en-US" dirty="0"/>
              <a:t> that fits base classifiers each on random subsets of the original dataset and then aggregate their individual predictions (either by voting or by averaging) to form a final prediction</a:t>
            </a:r>
          </a:p>
        </p:txBody>
      </p:sp>
    </p:spTree>
    <p:extLst>
      <p:ext uri="{BB962C8B-B14F-4D97-AF65-F5344CB8AC3E}">
        <p14:creationId xmlns:p14="http://schemas.microsoft.com/office/powerpoint/2010/main" val="79425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DAF52-0F7E-6FFF-7D4F-AD2A253ED28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1: Description</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LOGISTIC REGRESSION</a:t>
            </a:r>
            <a:r>
              <a:rPr lang="en-US" dirty="0">
                <a:latin typeface="Times New Roman" panose="02020603050405020304" pitchFamily="18" charset="0"/>
                <a:cs typeface="Times New Roman" panose="02020603050405020304" pitchFamily="18" charset="0"/>
              </a:rPr>
              <a:t>	</a:t>
            </a:r>
          </a:p>
        </p:txBody>
      </p:sp>
      <p:pic>
        <p:nvPicPr>
          <p:cNvPr id="5" name="Content Placeholder 4">
            <a:extLst>
              <a:ext uri="{FF2B5EF4-FFF2-40B4-BE49-F238E27FC236}">
                <a16:creationId xmlns:a16="http://schemas.microsoft.com/office/drawing/2014/main" id="{D7009453-6B56-1E31-57FB-08C688863F01}"/>
              </a:ext>
            </a:extLst>
          </p:cNvPr>
          <p:cNvPicPr>
            <a:picLocks noGrp="1" noChangeAspect="1"/>
          </p:cNvPicPr>
          <p:nvPr>
            <p:ph idx="1"/>
          </p:nvPr>
        </p:nvPicPr>
        <p:blipFill>
          <a:blip r:embed="rId2"/>
          <a:stretch>
            <a:fillRect/>
          </a:stretch>
        </p:blipFill>
        <p:spPr>
          <a:xfrm>
            <a:off x="1103313" y="2072996"/>
            <a:ext cx="8947150" cy="4155045"/>
          </a:xfrm>
        </p:spPr>
      </p:pic>
    </p:spTree>
    <p:extLst>
      <p:ext uri="{BB962C8B-B14F-4D97-AF65-F5344CB8AC3E}">
        <p14:creationId xmlns:p14="http://schemas.microsoft.com/office/powerpoint/2010/main" val="1915739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DB6C-0051-5CFD-CC58-9167334C88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2 : Description</a:t>
            </a:r>
            <a:br>
              <a:rPr lang="en-US" dirty="0"/>
            </a:br>
            <a:r>
              <a:rPr lang="en-US" sz="2400" dirty="0">
                <a:latin typeface="Times New Roman" panose="02020603050405020304" pitchFamily="18" charset="0"/>
                <a:cs typeface="Times New Roman" panose="02020603050405020304" pitchFamily="18" charset="0"/>
              </a:rPr>
              <a:t>RANDOM FOREST CLASSIFIER</a:t>
            </a:r>
          </a:p>
        </p:txBody>
      </p:sp>
      <p:pic>
        <p:nvPicPr>
          <p:cNvPr id="5" name="Content Placeholder 4">
            <a:extLst>
              <a:ext uri="{FF2B5EF4-FFF2-40B4-BE49-F238E27FC236}">
                <a16:creationId xmlns:a16="http://schemas.microsoft.com/office/drawing/2014/main" id="{D5B2CBC5-3E33-FB51-1C80-3119093E10EC}"/>
              </a:ext>
            </a:extLst>
          </p:cNvPr>
          <p:cNvPicPr>
            <a:picLocks noGrp="1" noChangeAspect="1"/>
          </p:cNvPicPr>
          <p:nvPr>
            <p:ph idx="1"/>
          </p:nvPr>
        </p:nvPicPr>
        <p:blipFill>
          <a:blip r:embed="rId2"/>
          <a:stretch>
            <a:fillRect/>
          </a:stretch>
        </p:blipFill>
        <p:spPr>
          <a:xfrm>
            <a:off x="1107031" y="2052638"/>
            <a:ext cx="8939714" cy="4195762"/>
          </a:xfrm>
        </p:spPr>
      </p:pic>
    </p:spTree>
    <p:extLst>
      <p:ext uri="{BB962C8B-B14F-4D97-AF65-F5344CB8AC3E}">
        <p14:creationId xmlns:p14="http://schemas.microsoft.com/office/powerpoint/2010/main" val="100621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1907-4BA0-1AB4-DBB2-F72A45FDDD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3 : Description</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BAGGING CLASSIFIER</a:t>
            </a:r>
          </a:p>
        </p:txBody>
      </p:sp>
      <p:pic>
        <p:nvPicPr>
          <p:cNvPr id="9" name="Picture 8">
            <a:extLst>
              <a:ext uri="{FF2B5EF4-FFF2-40B4-BE49-F238E27FC236}">
                <a16:creationId xmlns:a16="http://schemas.microsoft.com/office/drawing/2014/main" id="{A0FED16B-AFBF-A911-1137-19BD199877B7}"/>
              </a:ext>
            </a:extLst>
          </p:cNvPr>
          <p:cNvPicPr>
            <a:picLocks noChangeAspect="1"/>
          </p:cNvPicPr>
          <p:nvPr/>
        </p:nvPicPr>
        <p:blipFill>
          <a:blip r:embed="rId2"/>
          <a:stretch>
            <a:fillRect/>
          </a:stretch>
        </p:blipFill>
        <p:spPr>
          <a:xfrm>
            <a:off x="646111" y="2838398"/>
            <a:ext cx="10425301" cy="1787389"/>
          </a:xfrm>
          <a:prstGeom prst="rect">
            <a:avLst/>
          </a:prstGeom>
        </p:spPr>
      </p:pic>
    </p:spTree>
    <p:extLst>
      <p:ext uri="{BB962C8B-B14F-4D97-AF65-F5344CB8AC3E}">
        <p14:creationId xmlns:p14="http://schemas.microsoft.com/office/powerpoint/2010/main" val="104103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6AC97-38AE-0E27-34F4-CF58665B9D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FB13D23-D54A-A79A-33B9-CD310CEBF8FC}"/>
              </a:ext>
            </a:extLst>
          </p:cNvPr>
          <p:cNvSpPr>
            <a:spLocks noGrp="1"/>
          </p:cNvSpPr>
          <p:nvPr>
            <p:ph idx="1"/>
          </p:nvPr>
        </p:nvSpPr>
        <p:spPr>
          <a:xfrm>
            <a:off x="645130" y="1506072"/>
            <a:ext cx="10677294" cy="4742328"/>
          </a:xfrm>
        </p:spPr>
        <p:txBody>
          <a:bodyPr>
            <a:noAutofit/>
          </a:bodyPr>
          <a:lstStyle/>
          <a:p>
            <a:r>
              <a:rPr lang="en-US" sz="2400" b="0" i="0" u="none" strike="noStrike" baseline="0" dirty="0">
                <a:latin typeface="Times New Roman" panose="02020603050405020304" pitchFamily="18" charset="0"/>
                <a:cs typeface="Times New Roman" panose="02020603050405020304" pitchFamily="18" charset="0"/>
              </a:rPr>
              <a:t>The purpose of this study is to examine crime analysis through the applicability of data mining methods in the process of crime prediction. </a:t>
            </a:r>
          </a:p>
          <a:p>
            <a:r>
              <a:rPr lang="en-US" sz="2400" b="0" i="0" u="none" strike="noStrike" baseline="0" dirty="0">
                <a:latin typeface="Times New Roman" panose="02020603050405020304" pitchFamily="18" charset="0"/>
                <a:cs typeface="Times New Roman" panose="02020603050405020304" pitchFamily="18" charset="0"/>
              </a:rPr>
              <a:t>The results of experiments conducted in this research by implementing algorithms of data mining methods have revealed that these methods are applicable in the process of crime prediction. </a:t>
            </a:r>
            <a:endParaRPr lang="en-US" sz="240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The use of machine learning and data mining in crime analysis is important because data mining methods can be used in the decision making process. Decision making is very important in crime prevention in order to decide accurate actions and law enforcement strategies.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333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0914 thank you note with blue pen on white background stock photo Slide01">
            <a:extLst>
              <a:ext uri="{FF2B5EF4-FFF2-40B4-BE49-F238E27FC236}">
                <a16:creationId xmlns:a16="http://schemas.microsoft.com/office/drawing/2014/main" id="{619D3C6E-E1DD-5087-6C19-BE4B6D4D5E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2659" y="1093694"/>
            <a:ext cx="9278469" cy="519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3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B619-2700-FFAB-9EC8-6DAEBE4D408D}"/>
              </a:ext>
            </a:extLst>
          </p:cNvPr>
          <p:cNvSpPr>
            <a:spLocks noGrp="1"/>
          </p:cNvSpPr>
          <p:nvPr>
            <p:ph type="title"/>
          </p:nvPr>
        </p:nvSpPr>
        <p:spPr>
          <a:xfrm>
            <a:off x="646111" y="452718"/>
            <a:ext cx="9404723" cy="988155"/>
          </a:xfrm>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499C3523-16D9-99FC-1D39-3AC257BD4050}"/>
              </a:ext>
            </a:extLst>
          </p:cNvPr>
          <p:cNvSpPr>
            <a:spLocks noGrp="1"/>
          </p:cNvSpPr>
          <p:nvPr>
            <p:ph idx="1"/>
          </p:nvPr>
        </p:nvSpPr>
        <p:spPr>
          <a:xfrm>
            <a:off x="1104293" y="1440873"/>
            <a:ext cx="8946541" cy="4195481"/>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OBJECTIVE</a:t>
            </a:r>
          </a:p>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PROCESS INVOLVED IN PROJECT</a:t>
            </a:r>
          </a:p>
          <a:p>
            <a:r>
              <a:rPr lang="en-IN" sz="2400" dirty="0">
                <a:latin typeface="Times New Roman" panose="02020603050405020304" pitchFamily="18" charset="0"/>
                <a:cs typeface="Times New Roman" panose="02020603050405020304" pitchFamily="18" charset="0"/>
              </a:rPr>
              <a:t>EXPLORATORY DATA ANALYSIS</a:t>
            </a:r>
          </a:p>
          <a:p>
            <a:r>
              <a:rPr lang="en-IN" sz="2400" dirty="0">
                <a:latin typeface="Times New Roman" panose="02020603050405020304" pitchFamily="18" charset="0"/>
                <a:cs typeface="Times New Roman" panose="02020603050405020304" pitchFamily="18" charset="0"/>
              </a:rPr>
              <a:t>ILLUSTRATION OF SOME PLOTS</a:t>
            </a:r>
          </a:p>
          <a:p>
            <a:r>
              <a:rPr lang="en-IN" sz="2400" dirty="0">
                <a:latin typeface="Times New Roman" panose="02020603050405020304" pitchFamily="18" charset="0"/>
                <a:cs typeface="Times New Roman" panose="02020603050405020304" pitchFamily="18" charset="0"/>
              </a:rPr>
              <a:t>MODEL SELECTION</a:t>
            </a:r>
          </a:p>
          <a:p>
            <a:r>
              <a:rPr lang="en-IN" sz="2400" dirty="0">
                <a:latin typeface="Times New Roman" panose="02020603050405020304" pitchFamily="18" charset="0"/>
                <a:cs typeface="Times New Roman" panose="02020603050405020304" pitchFamily="18" charset="0"/>
              </a:rPr>
              <a:t>MODELS DESCRIPTION</a:t>
            </a:r>
          </a:p>
          <a:p>
            <a:r>
              <a:rPr lang="en-IN" sz="2400" dirty="0">
                <a:latin typeface="Times New Roman" panose="02020603050405020304" pitchFamily="18"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59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4BB9-3DD1-DE3F-39A5-EC63683C25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7E62AD-B745-83FF-18A9-5176F699FDDD}"/>
              </a:ext>
            </a:extLst>
          </p:cNvPr>
          <p:cNvSpPr>
            <a:spLocks noGrp="1"/>
          </p:cNvSpPr>
          <p:nvPr>
            <p:ph idx="1"/>
          </p:nvPr>
        </p:nvSpPr>
        <p:spPr>
          <a:xfrm>
            <a:off x="1103312" y="1721224"/>
            <a:ext cx="10129464" cy="4195481"/>
          </a:xfrm>
        </p:spPr>
        <p:txBody>
          <a:bodyPr>
            <a:normAutofit/>
          </a:bodyPr>
          <a:lstStyle/>
          <a:p>
            <a:r>
              <a:rPr lang="en-US" sz="2400" b="0" i="0" dirty="0">
                <a:effectLst/>
                <a:latin typeface="Times New Roman" panose="02020603050405020304" pitchFamily="18" charset="0"/>
                <a:cs typeface="Times New Roman" panose="02020603050405020304" pitchFamily="18" charset="0"/>
              </a:rPr>
              <a:t>Crime Prediction analysis is a systematic approach for identifying and analyzing patterns and trends in crime. Our system can predict regions which have high probability for crime occurrence and can visualize crime prone areas. </a:t>
            </a:r>
          </a:p>
          <a:p>
            <a:r>
              <a:rPr lang="en-US" sz="2400" dirty="0">
                <a:latin typeface="Times New Roman" panose="02020603050405020304" pitchFamily="18" charset="0"/>
                <a:cs typeface="Times New Roman" panose="02020603050405020304" pitchFamily="18" charset="0"/>
              </a:rPr>
              <a:t>C</a:t>
            </a:r>
            <a:r>
              <a:rPr lang="en-US" sz="2400" b="0" i="0" dirty="0">
                <a:effectLst/>
                <a:latin typeface="Times New Roman" panose="02020603050405020304" pitchFamily="18" charset="0"/>
                <a:cs typeface="Times New Roman" panose="02020603050405020304" pitchFamily="18" charset="0"/>
              </a:rPr>
              <a:t>rime data analysts can help the Law enforcement officers to speed up the process of solving crimes. Using the concept of data mining we can extract previously unknown, useful information from an unstructured data. Here we have an approach to develop a data mining procedure that can help solve crimes faster.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29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BC0F-2CBF-5CFE-5E6C-10CE7F8C14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86BD24-6323-7EF2-8144-AE8DCE6DA7C2}"/>
              </a:ext>
            </a:extLst>
          </p:cNvPr>
          <p:cNvSpPr>
            <a:spLocks noGrp="1"/>
          </p:cNvSpPr>
          <p:nvPr>
            <p:ph idx="1"/>
          </p:nvPr>
        </p:nvSpPr>
        <p:spPr>
          <a:xfrm>
            <a:off x="1013665" y="1595718"/>
            <a:ext cx="9959135" cy="4195481"/>
          </a:xfrm>
        </p:spPr>
        <p:txBody>
          <a:bodyPr/>
          <a:lstStyle/>
          <a:p>
            <a:r>
              <a:rPr lang="en-US" dirty="0"/>
              <a:t>The main objective of the project is to predict the crime rate and analyze the crime rate to be happened in future. Based on this Information the officials can take charge and try to reduce the crime rate.</a:t>
            </a:r>
          </a:p>
          <a:p>
            <a:r>
              <a:rPr lang="en-US" dirty="0"/>
              <a:t>Crime analysis based on available information to extract crime patterns. Using various multi linear regression techniques, frequency of occurring crime can be predicted based on territorial distribution of existing data and Crime recognition. </a:t>
            </a:r>
          </a:p>
          <a:p>
            <a:r>
              <a:rPr lang="en-US" dirty="0"/>
              <a:t>The system will look at how to convert crime information into a regression problem, so that it will help detectives in solving crimes faster.</a:t>
            </a:r>
            <a:endParaRPr lang="en-IN" dirty="0"/>
          </a:p>
        </p:txBody>
      </p:sp>
    </p:spTree>
    <p:extLst>
      <p:ext uri="{BB962C8B-B14F-4D97-AF65-F5344CB8AC3E}">
        <p14:creationId xmlns:p14="http://schemas.microsoft.com/office/powerpoint/2010/main" val="48182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5657-BF72-67E6-5AE9-23FBB670E1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996A3C-2AE0-356A-2E17-4CC281F00F99}"/>
              </a:ext>
            </a:extLst>
          </p:cNvPr>
          <p:cNvSpPr>
            <a:spLocks noGrp="1"/>
          </p:cNvSpPr>
          <p:nvPr>
            <p:ph idx="1"/>
          </p:nvPr>
        </p:nvSpPr>
        <p:spPr>
          <a:xfrm>
            <a:off x="838200" y="1565649"/>
            <a:ext cx="10515600" cy="4351338"/>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Crimes now days are increasing day by day and with different level of intensity. The result is great loss to society in terms of monitory loss, social loss and further it enhances the level of threat against the smooth livelihood in the society. To overcome this problem the computing era can help to reduce the crime or even may be helpful in predicting the crime so that sufficient measures can be taken to minimize the loss to property and life. </a:t>
            </a:r>
          </a:p>
          <a:p>
            <a:r>
              <a:rPr lang="en-US" sz="2400" dirty="0">
                <a:latin typeface="Times New Roman" panose="02020603050405020304" pitchFamily="18" charset="0"/>
                <a:cs typeface="Times New Roman" panose="02020603050405020304" pitchFamily="18" charset="0"/>
              </a:rPr>
              <a:t>The crime rate prediction strategies can be applied on historical data available in the police records by examining the data at various angles like reason of crime, frequency of similar kind of crimes at specific location with other parameters to prepare model the crime prediction. It is the major challenge to understand the versatile data available with us then model it to predict the future incidence with acceptable accuracy and further to reduce the crime rate.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4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ECB5A613-D503-B404-4BEB-7128B2F0C2DA}"/>
              </a:ext>
            </a:extLst>
          </p:cNvPr>
          <p:cNvGraphicFramePr>
            <a:graphicFrameLocks noGrp="1"/>
          </p:cNvGraphicFramePr>
          <p:nvPr>
            <p:ph idx="1"/>
            <p:extLst>
              <p:ext uri="{D42A27DB-BD31-4B8C-83A1-F6EECF244321}">
                <p14:modId xmlns:p14="http://schemas.microsoft.com/office/powerpoint/2010/main" val="1129102511"/>
              </p:ext>
            </p:extLst>
          </p:nvPr>
        </p:nvGraphicFramePr>
        <p:xfrm>
          <a:off x="4026702" y="1488142"/>
          <a:ext cx="5184126" cy="4957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CCC4D56-463A-F012-E313-DB517D7656E6}"/>
              </a:ext>
            </a:extLst>
          </p:cNvPr>
          <p:cNvSpPr txBox="1"/>
          <p:nvPr/>
        </p:nvSpPr>
        <p:spPr>
          <a:xfrm>
            <a:off x="753035" y="510989"/>
            <a:ext cx="7440706" cy="738664"/>
          </a:xfrm>
          <a:prstGeom prst="rect">
            <a:avLst/>
          </a:prstGeom>
          <a:noFill/>
        </p:spPr>
        <p:txBody>
          <a:bodyPr wrap="square" rtlCol="0">
            <a:spAutoFit/>
          </a:bodyPr>
          <a:lstStyle/>
          <a:p>
            <a:r>
              <a:rPr lang="en-US" sz="4200" dirty="0">
                <a:latin typeface="Times New Roman" panose="02020603050405020304" pitchFamily="18" charset="0"/>
                <a:cs typeface="Times New Roman" panose="02020603050405020304" pitchFamily="18" charset="0"/>
              </a:rPr>
              <a:t>Process involved in project</a:t>
            </a:r>
            <a:endParaRPr lang="en-IN" sz="4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37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0663-7ECB-BFF3-4ECC-281B8FFC8C1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5AD54949-AF7F-0D4A-231D-C078A1604AF5}"/>
              </a:ext>
            </a:extLst>
          </p:cNvPr>
          <p:cNvSpPr>
            <a:spLocks noGrp="1"/>
          </p:cNvSpPr>
          <p:nvPr>
            <p:ph idx="1"/>
          </p:nvPr>
        </p:nvSpPr>
        <p:spPr>
          <a:xfrm>
            <a:off x="1103312" y="2052918"/>
            <a:ext cx="10353582" cy="4195481"/>
          </a:xfrm>
        </p:spPr>
        <p:txBody>
          <a:bodyPr>
            <a:normAutofit/>
          </a:bodyPr>
          <a:lstStyle/>
          <a:p>
            <a:r>
              <a:rPr lang="en-US" sz="2400" b="0" i="0" dirty="0">
                <a:effectLst/>
                <a:latin typeface="Times New Roman" panose="02020603050405020304" pitchFamily="18" charset="0"/>
                <a:cs typeface="Times New Roman" panose="02020603050405020304" pitchFamily="18" charset="0"/>
              </a:rPr>
              <a:t>Exploratory Data Analysis (EDA) is </a:t>
            </a:r>
            <a:r>
              <a:rPr lang="en-US" sz="2400" b="1" i="0" dirty="0">
                <a:effectLst/>
                <a:latin typeface="Times New Roman" panose="02020603050405020304" pitchFamily="18" charset="0"/>
                <a:cs typeface="Times New Roman" panose="02020603050405020304" pitchFamily="18" charset="0"/>
              </a:rPr>
              <a:t>an approach to analyze the data using visual techniques</a:t>
            </a:r>
            <a:r>
              <a:rPr lang="en-US" sz="2400" b="0" i="0" dirty="0">
                <a:effectLst/>
                <a:latin typeface="Times New Roman" panose="02020603050405020304" pitchFamily="18" charset="0"/>
                <a:cs typeface="Times New Roman" panose="02020603050405020304" pitchFamily="18" charset="0"/>
              </a:rPr>
              <a:t>. It is used to discover trends, patterns, or to check assumptions with the help of statistical summary and graphical representations.</a:t>
            </a:r>
          </a:p>
          <a:p>
            <a:r>
              <a:rPr lang="en-US" sz="2400" dirty="0">
                <a:latin typeface="Times New Roman" panose="02020603050405020304" pitchFamily="18" charset="0"/>
                <a:cs typeface="Times New Roman" panose="02020603050405020304" pitchFamily="18" charset="0"/>
              </a:rPr>
              <a:t>In Exploratory Data Analysis we will be dealing with the Data Cleaning and describing the data.</a:t>
            </a:r>
          </a:p>
          <a:p>
            <a:pPr algn="just"/>
            <a:r>
              <a:rPr lang="en-US" sz="2400" dirty="0">
                <a:latin typeface="Times New Roman" panose="02020603050405020304" pitchFamily="18" charset="0"/>
                <a:cs typeface="Times New Roman" panose="02020603050405020304" pitchFamily="18" charset="0"/>
              </a:rPr>
              <a:t>Then visualizing the data shows the range between the rows and columns that are taken in the data. Through EDA we can predict the crime.</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508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9CDC-D348-4519-3584-B77B0C95C2F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Illustration of some plots</a:t>
            </a:r>
          </a:p>
        </p:txBody>
      </p:sp>
      <p:pic>
        <p:nvPicPr>
          <p:cNvPr id="5" name="Content Placeholder 4">
            <a:extLst>
              <a:ext uri="{FF2B5EF4-FFF2-40B4-BE49-F238E27FC236}">
                <a16:creationId xmlns:a16="http://schemas.microsoft.com/office/drawing/2014/main" id="{6FDD2EDE-0E8F-F5FF-9039-41B3AE0DDA50}"/>
              </a:ext>
            </a:extLst>
          </p:cNvPr>
          <p:cNvPicPr>
            <a:picLocks noGrp="1" noChangeAspect="1"/>
          </p:cNvPicPr>
          <p:nvPr>
            <p:ph idx="1"/>
          </p:nvPr>
        </p:nvPicPr>
        <p:blipFill>
          <a:blip r:embed="rId2"/>
          <a:stretch>
            <a:fillRect/>
          </a:stretch>
        </p:blipFill>
        <p:spPr>
          <a:xfrm>
            <a:off x="1443971" y="2521967"/>
            <a:ext cx="8947150" cy="3059879"/>
          </a:xfrm>
        </p:spPr>
      </p:pic>
    </p:spTree>
    <p:extLst>
      <p:ext uri="{BB962C8B-B14F-4D97-AF65-F5344CB8AC3E}">
        <p14:creationId xmlns:p14="http://schemas.microsoft.com/office/powerpoint/2010/main" val="192700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42FF18-6C40-BD45-922C-05F51A169431}"/>
              </a:ext>
            </a:extLst>
          </p:cNvPr>
          <p:cNvPicPr>
            <a:picLocks noGrp="1" noChangeAspect="1"/>
          </p:cNvPicPr>
          <p:nvPr>
            <p:ph idx="1"/>
          </p:nvPr>
        </p:nvPicPr>
        <p:blipFill>
          <a:blip r:embed="rId2"/>
          <a:stretch>
            <a:fillRect/>
          </a:stretch>
        </p:blipFill>
        <p:spPr>
          <a:xfrm>
            <a:off x="995736" y="1461246"/>
            <a:ext cx="9914311" cy="4712764"/>
          </a:xfrm>
        </p:spPr>
      </p:pic>
    </p:spTree>
    <p:extLst>
      <p:ext uri="{BB962C8B-B14F-4D97-AF65-F5344CB8AC3E}">
        <p14:creationId xmlns:p14="http://schemas.microsoft.com/office/powerpoint/2010/main" val="4084115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327</TotalTime>
  <Words>768</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Ion</vt:lpstr>
      <vt:lpstr>CRIME PREDICTION  ANALYSIS</vt:lpstr>
      <vt:lpstr>Table of contents</vt:lpstr>
      <vt:lpstr>Introduction</vt:lpstr>
      <vt:lpstr>Objective</vt:lpstr>
      <vt:lpstr>Problem Statement</vt:lpstr>
      <vt:lpstr>PowerPoint Presentation</vt:lpstr>
      <vt:lpstr>Exploratory Data Analysis</vt:lpstr>
      <vt:lpstr>Illustration of some plots</vt:lpstr>
      <vt:lpstr>PowerPoint Presentation</vt:lpstr>
      <vt:lpstr>Model Selection</vt:lpstr>
      <vt:lpstr>PowerPoint Presentation</vt:lpstr>
      <vt:lpstr>Model 1: Description LOGISTIC REGRESSION </vt:lpstr>
      <vt:lpstr>Model 2 : Description RANDOM FOREST CLASSIFIER</vt:lpstr>
      <vt:lpstr>Model 3 : Description BAGGING CLASSIFIER</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PREDICTION  ANALYSIS</dc:title>
  <dc:creator>rkarthikeyan1206@gmail.com</dc:creator>
  <cp:lastModifiedBy>19BCS4052 KARTHIKEYAN R</cp:lastModifiedBy>
  <cp:revision>4</cp:revision>
  <dcterms:created xsi:type="dcterms:W3CDTF">2022-07-09T09:40:12Z</dcterms:created>
  <dcterms:modified xsi:type="dcterms:W3CDTF">2022-08-01T04:09:27Z</dcterms:modified>
</cp:coreProperties>
</file>